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0" r:id="rId4"/>
    <p:sldId id="265" r:id="rId5"/>
    <p:sldId id="257" r:id="rId6"/>
    <p:sldId id="264" r:id="rId7"/>
    <p:sldId id="259" r:id="rId8"/>
    <p:sldId id="269" r:id="rId9"/>
    <p:sldId id="258" r:id="rId10"/>
    <p:sldId id="266" r:id="rId11"/>
    <p:sldId id="267" r:id="rId12"/>
    <p:sldId id="268" r:id="rId13"/>
    <p:sldId id="261" r:id="rId14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C23A"/>
    <a:srgbClr val="1E2A5A"/>
    <a:srgbClr val="1F5480"/>
    <a:srgbClr val="2E2C2D"/>
    <a:srgbClr val="47627F"/>
    <a:srgbClr val="04105A"/>
    <a:srgbClr val="ED613E"/>
    <a:srgbClr val="BF3C48"/>
    <a:srgbClr val="856E45"/>
    <a:srgbClr val="6F26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1408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" y="366"/>
            <a:ext cx="9143024" cy="68572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187" y="1026412"/>
            <a:ext cx="7799832" cy="4428092"/>
          </a:xfrm>
        </p:spPr>
        <p:txBody>
          <a:bodyPr>
            <a:noAutofit/>
          </a:bodyPr>
          <a:lstStyle/>
          <a:p>
            <a:r>
              <a:rPr lang="ru-RU" sz="38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8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b="1" dirty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800" b="1" dirty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br>
              <a:rPr lang="ru-RU" sz="38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800" b="1" dirty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предоставлению государственной услуги </a:t>
            </a:r>
            <a:r>
              <a:rPr lang="ru-RU" sz="38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8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800" b="1" dirty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38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8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800" b="1" dirty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проведению аттестации педагогических работников                  организаций, осуществляющих образовательную </a:t>
            </a:r>
            <a:r>
              <a:rPr lang="ru-RU" sz="38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endParaRPr lang="en-US" sz="3800" b="1" dirty="0">
              <a:ln w="13462">
                <a:solidFill>
                  <a:srgbClr val="1E2A5A"/>
                </a:solidFill>
                <a:prstDash val="solid"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670" y="871872"/>
            <a:ext cx="8240233" cy="1648044"/>
          </a:xfrm>
        </p:spPr>
        <p:txBody>
          <a:bodyPr>
            <a:noAutofit/>
          </a:bodyPr>
          <a:lstStyle/>
          <a:p>
            <a:r>
              <a:rPr lang="ru-RU" sz="2800" b="1" dirty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бновление </a:t>
            </a:r>
            <a:r>
              <a:rPr lang="ru-RU" sz="2800" b="1" dirty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 экспертных заключений об уровне профессиональной деятельности </a:t>
            </a:r>
            <a:r>
              <a:rPr lang="ru-RU" sz="28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работника учреждения (отделения) дополнительного образования детей</a:t>
            </a:r>
            <a:endParaRPr lang="en-US" sz="2800" b="1" dirty="0">
              <a:ln w="13462">
                <a:solidFill>
                  <a:srgbClr val="1E2A5A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223" y="2966484"/>
            <a:ext cx="8163696" cy="3755591"/>
          </a:xfrm>
        </p:spPr>
        <p:txBody>
          <a:bodyPr>
            <a:noAutofit/>
          </a:bodyPr>
          <a:lstStyle/>
          <a:p>
            <a:pPr algn="just" fontAlgn="base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зменилось количество баллов по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некоторым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пунктам форм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экспертных заключений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уменьшилась итоговая сумма баллов для определения квалификационной категории</a:t>
            </a:r>
          </a:p>
          <a:p>
            <a:pPr algn="just" fontAlgn="base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988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038" y="329612"/>
            <a:ext cx="8240233" cy="1648044"/>
          </a:xfrm>
        </p:spPr>
        <p:txBody>
          <a:bodyPr>
            <a:noAutofit/>
          </a:bodyPr>
          <a:lstStyle/>
          <a:p>
            <a:r>
              <a:rPr lang="ru-RU" sz="2800" b="1" dirty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бновление </a:t>
            </a:r>
            <a:r>
              <a:rPr lang="ru-RU" sz="2800" b="1" dirty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 экспертных заключений об уровне профессиональной деятельности </a:t>
            </a:r>
            <a:r>
              <a:rPr lang="ru-RU" sz="28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работника учреждения (отделения) дополнительного образования детей</a:t>
            </a:r>
            <a:endParaRPr lang="en-US" sz="2800" b="1" dirty="0">
              <a:ln w="13462">
                <a:solidFill>
                  <a:srgbClr val="1E2A5A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223" y="1998921"/>
            <a:ext cx="8163696" cy="4423144"/>
          </a:xfrm>
        </p:spPr>
        <p:txBody>
          <a:bodyPr>
            <a:noAutofit/>
          </a:bodyPr>
          <a:lstStyle/>
          <a:p>
            <a:pPr algn="just" fontAlgn="base"/>
            <a:r>
              <a:rPr lang="ru-RU" sz="1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Исключили </a:t>
            </a: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1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4 экспертного заключения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уровне профессиональной деятельности </a:t>
            </a:r>
            <a:r>
              <a:rPr lang="ru-RU" sz="1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дополнительного образования, педагога-организатора, концертмейстера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пункты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владения навыками пользователя персонального компьютера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перечень разработанных целостных музыкальных композиций для сопровождения занятий, концертных выступлений коллектива                       (для концертмейстеров)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отдельный пункт по учебно-методическому комплексу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base">
              <a:buFontTx/>
              <a:buChar char="-"/>
            </a:pP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современных образовательных технологий                       (конспекты 5 занятий)</a:t>
            </a:r>
          </a:p>
          <a:p>
            <a:pPr algn="just" fontAlgn="base"/>
            <a:r>
              <a:rPr lang="ru-RU" sz="1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 в форму </a:t>
            </a: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экспертного заключения </a:t>
            </a:r>
            <a:r>
              <a:rPr lang="ru-RU" sz="1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следующий</a:t>
            </a:r>
            <a:r>
              <a:rPr lang="ru-RU" sz="1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                - использование элементов дистанционного обучения участников образовательного процесса</a:t>
            </a:r>
          </a:p>
          <a:p>
            <a:pPr algn="l" fontAlgn="base"/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240959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037" y="414672"/>
            <a:ext cx="8240233" cy="1648044"/>
          </a:xfrm>
        </p:spPr>
        <p:txBody>
          <a:bodyPr>
            <a:noAutofit/>
          </a:bodyPr>
          <a:lstStyle/>
          <a:p>
            <a:r>
              <a:rPr lang="ru-RU" sz="2800" b="1" dirty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бновление </a:t>
            </a:r>
            <a:r>
              <a:rPr lang="ru-RU" sz="2800" b="1" dirty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 экспертных заключений об уровне профессиональной деятельности </a:t>
            </a:r>
            <a:r>
              <a:rPr lang="ru-RU" sz="28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работника учреждения (отделения) дополнительного образования детей</a:t>
            </a:r>
            <a:endParaRPr lang="en-US" sz="2800" b="1" dirty="0">
              <a:ln w="13462">
                <a:solidFill>
                  <a:srgbClr val="1E2A5A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223" y="2254102"/>
            <a:ext cx="8163696" cy="4467973"/>
          </a:xfrm>
        </p:spPr>
        <p:txBody>
          <a:bodyPr>
            <a:noAutofit/>
          </a:bodyPr>
          <a:lstStyle/>
          <a:p>
            <a:pPr algn="just" fontAlgn="base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Исключили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2 экспертного заключения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уровне профессиональной деятельности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методиста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пункты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современных образовательных технологий (конспекты не менее 5 занятий)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владения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навыками пользователя персонального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компьютера</a:t>
            </a:r>
          </a:p>
          <a:p>
            <a:pPr lvl="0" algn="just" fontAlgn="base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Добавлены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пункты в форму 2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экспертного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участие методиста 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 независимого эксперта при проверке работ обучающихся 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ходе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эксперта Независимой оценки качества образования в Санкт-Петербурге</a:t>
            </a:r>
          </a:p>
          <a:p>
            <a:pPr algn="l" fontAlgn="base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98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714" y="489099"/>
            <a:ext cx="7799832" cy="2094614"/>
          </a:xfrm>
        </p:spPr>
        <p:txBody>
          <a:bodyPr>
            <a:noAutofit/>
          </a:bodyPr>
          <a:lstStyle/>
          <a:p>
            <a:r>
              <a:rPr lang="ru-RU" sz="2800" b="1" dirty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Справочная информация, </a:t>
            </a:r>
            <a:r>
              <a:rPr lang="ru-RU" sz="28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2800" b="1" dirty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экспертных </a:t>
            </a:r>
            <a:r>
              <a:rPr lang="ru-RU" sz="28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заключений</a:t>
            </a:r>
            <a:br>
              <a:rPr lang="ru-RU" sz="28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 уровне профессиональной деятельности педагогических работников (по должностям) </a:t>
            </a:r>
            <a:r>
              <a:rPr lang="ru-RU" sz="28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размещены </a:t>
            </a:r>
            <a:r>
              <a:rPr lang="ru-RU" sz="2800" b="1" dirty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официальных сайтах</a:t>
            </a:r>
            <a:r>
              <a:rPr lang="en-US" sz="28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ln w="13462">
                <a:solidFill>
                  <a:srgbClr val="1E2A5A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223" y="2732567"/>
            <a:ext cx="8163696" cy="3989508"/>
          </a:xfrm>
        </p:spPr>
        <p:txBody>
          <a:bodyPr>
            <a:noAutofit/>
          </a:bodyPr>
          <a:lstStyle/>
          <a:p>
            <a:pPr marL="457200" indent="-457200" algn="l">
              <a:buFontTx/>
              <a:buChar char="-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образованию                                    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(http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://k-obr.spb.ru/napravleniya-deyatelnosti/pedagogicheskie-kadry)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«Аттестация педагогических работников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Санкт-Петербургского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казенного учреждения «Центр аттестации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Комитета по образованию»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(https://inspect-ko.spb.ru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671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187" y="579422"/>
            <a:ext cx="7799832" cy="5721790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Постановлением Правительства </a:t>
            </a:r>
            <a:b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 от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20.11.2019 № 797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переименовании, изменении цели и определении предмета деятельности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Санкт-Петербургского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казенного учреждения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Инспекция Комитета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образованию» </a:t>
            </a:r>
            <a:r>
              <a:rPr lang="ru-RU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аттестации работников образования включен в состав Санкт-Петербургского государственного казенного учреждения «Центр аттестации и мониторинга Комитета по образованию</a:t>
            </a:r>
            <a:r>
              <a:rPr lang="ru-RU" sz="3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 </a:t>
            </a:r>
            <a:endParaRPr lang="en-US" sz="2000" b="1" dirty="0">
              <a:ln w="13462">
                <a:solidFill>
                  <a:srgbClr val="1E2A5A"/>
                </a:solidFill>
                <a:prstDash val="solid"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44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8552" y="467833"/>
            <a:ext cx="7799832" cy="599676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Санкт-Петербургское государственное казенное учреждение                                    «Центр аттестации и мониторинга Комитета по образованию» </a:t>
            </a:r>
            <a:br>
              <a:rPr lang="ru-RU" sz="32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(СПб ГКУ «Центр аттестации и мониторинга») </a:t>
            </a:r>
            <a:br>
              <a:rPr lang="ru-RU" sz="24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 по адресу: Московский пр., д. 52 лит. </a:t>
            </a:r>
            <a:r>
              <a:rPr lang="ru-RU" sz="2400" b="1" dirty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</a:t>
            </a:r>
            <a:br>
              <a:rPr lang="ru-RU" sz="2400" b="1" dirty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электронная </a:t>
            </a:r>
            <a:r>
              <a:rPr lang="ru-RU" sz="2400" b="1" dirty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почта: </a:t>
            </a:r>
            <a:r>
              <a:rPr lang="en-US" sz="2400" b="1" dirty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appocaro@mail.ru</a:t>
            </a:r>
            <a:r>
              <a:rPr lang="ru-RU" sz="24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 8 (812) 246-12-51 – отдел аттестации </a:t>
            </a:r>
            <a:br>
              <a:rPr lang="ru-RU" sz="24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Санкт-Петербургского государственного казенного учреждения «Центр аттестации и мониторинга Комитета по образованию» </a:t>
            </a:r>
            <a:br>
              <a:rPr lang="ru-RU" sz="24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работы: </a:t>
            </a:r>
            <a:r>
              <a:rPr lang="ru-RU" sz="2000" b="1" dirty="0" err="1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пн</a:t>
            </a:r>
            <a:r>
              <a:rPr lang="ru-RU" sz="20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b="1" dirty="0" err="1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</a:t>
            </a:r>
            <a:r>
              <a:rPr lang="ru-RU" sz="20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09.00 — 18.00, </a:t>
            </a:r>
            <a:r>
              <a:rPr lang="ru-RU" sz="2000" b="1" dirty="0" err="1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</a:t>
            </a:r>
            <a:r>
              <a:rPr lang="ru-RU" sz="20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09.00 — 17.00, </a:t>
            </a:r>
            <a:br>
              <a:rPr lang="ru-RU" sz="20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 12.30 — 13.30</a:t>
            </a:r>
            <a:endParaRPr lang="en-US" sz="2000" b="1" dirty="0">
              <a:ln w="13462">
                <a:solidFill>
                  <a:srgbClr val="1E2A5A"/>
                </a:solidFill>
                <a:prstDash val="solid"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88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223" y="659220"/>
            <a:ext cx="8163696" cy="5613990"/>
          </a:xfrm>
        </p:spPr>
        <p:txBody>
          <a:bodyPr>
            <a:noAutofit/>
          </a:bodyPr>
          <a:lstStyle/>
          <a:p>
            <a:pPr algn="just"/>
            <a:endParaRPr lang="ru-RU" b="1" dirty="0" smtClean="0">
              <a:solidFill>
                <a:srgbClr val="1F54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РФ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от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апреля 2020 г. № 193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особенностях аттестации педагогических работников организаций, осуществляющих образовательную деятельность, в целях установления квалификационной категории в 2020 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квалификационных категорий педагогических работников организаций, осуществляющих образовательную деятельность, действие которых заканчивается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в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с 1 апреля по 1 сентября 2020 года, продлевается до 31 декабря 2020 года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19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019" y="552894"/>
            <a:ext cx="8771860" cy="6169182"/>
          </a:xfrm>
        </p:spPr>
        <p:txBody>
          <a:bodyPr>
            <a:noAutofit/>
          </a:bodyPr>
          <a:lstStyle/>
          <a:p>
            <a:pPr algn="just"/>
            <a:endParaRPr lang="ru-RU" b="1" dirty="0" smtClean="0">
              <a:solidFill>
                <a:srgbClr val="1F54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Распоряжением Комитета по образованию                  от 22.07.2020 № 1420-р                                    внесены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Административный регламент Комитета по образованию                   по предоставлению государственной услуги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организации и проведению аттестации педагогических работников                  организаций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осуществляющих образовательную деятельность</a:t>
            </a:r>
          </a:p>
          <a:p>
            <a:pPr algn="just"/>
            <a:endParaRPr lang="ru-RU" sz="3200" b="1" dirty="0" smtClean="0">
              <a:solidFill>
                <a:srgbClr val="1F54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10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187" y="1689542"/>
            <a:ext cx="7799832" cy="4477342"/>
          </a:xfrm>
        </p:spPr>
        <p:txBody>
          <a:bodyPr>
            <a:noAutofit/>
          </a:bodyPr>
          <a:lstStyle/>
          <a:p>
            <a:pPr algn="l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 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</a:t>
            </a:r>
            <a:r>
              <a:rPr lang="ru-RU" sz="2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аттестации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первую (высшую) квалификационную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категорию </a:t>
            </a:r>
            <a:r>
              <a:rPr lang="ru-RU" sz="21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подается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с 15 августа по 15 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мая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СПб ГКУ «Многофункциональный центр предоставления государственных и муниципальных 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услуг»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через Портал государственных и муниципальных услуг 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</a:t>
            </a:r>
            <a:b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</a:t>
            </a:r>
            <a:r>
              <a:rPr lang="ru-RU" sz="2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папка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достижений педагогического работника </a:t>
            </a:r>
            <a:r>
              <a:rPr lang="ru-RU" sz="21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предоставляется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бумажном 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носителе (менее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листов — в подразделение 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МФЦ, объемом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15 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листов в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аттестации и 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мониторинга)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виде электронного </a:t>
            </a:r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</a:t>
            </a:r>
            <a:r>
              <a:rPr lang="ru-RU" sz="2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портале государственных услуг при заполнении электронного заявления</a:t>
            </a:r>
            <a:endParaRPr lang="en-US" sz="2100" b="1" dirty="0">
              <a:ln w="13462">
                <a:solidFill>
                  <a:srgbClr val="1E2A5A"/>
                </a:solidFill>
                <a:prstDash val="solid"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798" y="397317"/>
            <a:ext cx="4975225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50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347" y="467833"/>
            <a:ext cx="7799832" cy="1265273"/>
          </a:xfrm>
        </p:spPr>
        <p:txBody>
          <a:bodyPr>
            <a:noAutofit/>
          </a:bodyPr>
          <a:lstStyle/>
          <a:p>
            <a:r>
              <a:rPr lang="ru-RU" sz="3200" b="1" dirty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br>
              <a:rPr lang="ru-RU" sz="3200" b="1" dirty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электронного портфолио </a:t>
            </a:r>
            <a:br>
              <a:rPr lang="ru-RU" sz="3200" b="1" dirty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портале государственных </a:t>
            </a:r>
            <a:r>
              <a:rPr lang="ru-RU" sz="32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  <a:endParaRPr lang="en-US" sz="3200" b="1" dirty="0">
              <a:ln w="13462">
                <a:solidFill>
                  <a:srgbClr val="1E2A5A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223" y="1828800"/>
            <a:ext cx="8163696" cy="4893275"/>
          </a:xfrm>
        </p:spPr>
        <p:txBody>
          <a:bodyPr>
            <a:no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электронной форме, в случае обращения заявителя посредством Портала, необходимо учитывать, что документы, содержащиеся в индивидуальной папке, направляются в виде скан‑образов. Документы должны быть заверены работодателем, прошивать документы и предоставлять опись не требуется. Требования, предъявляемые к электронным документам: допустимые форматы файлов: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jpg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jpeg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максимальный размер файла для добавления к электронному заявлению — 3 Мб; каждый отдельный документ должен быть загружен в виде отдельного файла; наименование файлов должно позволять идентифицировать документ и количество страниц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solidFill>
                <a:srgbClr val="1F54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77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0364" y="606056"/>
            <a:ext cx="7857460" cy="5348178"/>
          </a:xfrm>
        </p:spPr>
        <p:txBody>
          <a:bodyPr>
            <a:normAutofit fontScale="55000" lnSpcReduction="20000"/>
          </a:bodyPr>
          <a:lstStyle/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6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Заявление</a:t>
            </a:r>
            <a:r>
              <a:rPr lang="ru-RU" sz="4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на аттестацию </a:t>
            </a:r>
            <a:r>
              <a:rPr lang="ru-RU" sz="4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               </a:t>
            </a:r>
            <a:r>
              <a:rPr lang="ru-RU" sz="4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подается </a:t>
            </a:r>
            <a:r>
              <a:rPr lang="ru-RU" sz="46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 три месяца </a:t>
            </a:r>
            <a:r>
              <a:rPr lang="ru-RU" sz="4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до окончания срока действия квалификационной категории, </a:t>
            </a:r>
            <a:r>
              <a:rPr lang="ru-RU" sz="5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документы оформляются </a:t>
            </a:r>
            <a:r>
              <a:rPr lang="ru-RU" sz="5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раньше</a:t>
            </a:r>
            <a:endParaRPr lang="ru-RU" sz="5800" u="sng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 педагоги, которые имели прежде высшую категорию, могут </a:t>
            </a:r>
            <a:r>
              <a:rPr lang="ru-RU" sz="46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аттестовываться</a:t>
            </a:r>
            <a:r>
              <a:rPr lang="ru-RU" sz="4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на высшую категорию независимо от того, был перерыв в аттестации или нет. Только следует помнить, что документы в портфолио должны быть за период между аттестациями (не более 5 лет).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 первой категории на высшую можно подавать только через два года.</a:t>
            </a:r>
            <a:endParaRPr lang="ru-RU" sz="4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2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980" y="414672"/>
            <a:ext cx="7799832" cy="829338"/>
          </a:xfrm>
        </p:spPr>
        <p:txBody>
          <a:bodyPr>
            <a:normAutofit/>
          </a:bodyPr>
          <a:lstStyle/>
          <a:p>
            <a:r>
              <a:rPr lang="ru-RU" sz="3600" b="1" dirty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предоставления </a:t>
            </a:r>
            <a:r>
              <a:rPr lang="ru-RU" sz="3600" b="1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  <a:endParaRPr lang="en-US" sz="3600" b="1" dirty="0">
              <a:ln w="13462">
                <a:solidFill>
                  <a:srgbClr val="1E2A5A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223" y="1254642"/>
            <a:ext cx="8163696" cy="5467433"/>
          </a:xfrm>
        </p:spPr>
        <p:txBody>
          <a:bodyPr>
            <a:noAutofit/>
          </a:bodyPr>
          <a:lstStyle/>
          <a:p>
            <a:pPr algn="l" fontAlgn="base">
              <a:buFont typeface="+mj-lt"/>
              <a:buAutoNum type="arabicPeriod"/>
            </a:pPr>
            <a:r>
              <a:rPr lang="ru-RU" b="1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государственной услуги — не более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 календарных дней с даты подачи заявления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необходимых для предоставления государственной услуги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Заявления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 о проведении аттестации рассматриваются аттестационной комиссией в срок не более 30 календарных дней со дня их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для каждого педагогического работника, аттестуемого с целью установления квалификационной категории, с начала ее проведения и до принятия решения аттестационной комиссией не должно превышать 60 календарных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дней</a:t>
            </a:r>
          </a:p>
        </p:txBody>
      </p:sp>
    </p:spTree>
    <p:extLst>
      <p:ext uri="{BB962C8B-B14F-4D97-AF65-F5344CB8AC3E}">
        <p14:creationId xmlns:p14="http://schemas.microsoft.com/office/powerpoint/2010/main" val="361640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516</TotalTime>
  <Words>483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  Изменения  по предоставлению государственной услуги  по организации  и проведению аттестации педагогических работников                  организаций, осуществляющих образовательную деятельность</vt:lpstr>
      <vt:lpstr>   Постановлением Правительства  Санкт-Петербурга от 20.11.2019 № 797  «О переименовании, изменении цели и определении предмета деятельности  Санкт-Петербургского государственного казенного учреждения  «Инспекция Комитета по образованию» Центр аттестации работников образования включен в состав Санкт-Петербургского государственного казенного учреждения «Центр аттестации и мониторинга Комитета по образованию»  </vt:lpstr>
      <vt:lpstr>Санкт-Петербургское государственное казенное учреждение                                    «Центр аттестации и мониторинга Комитета по образованию»  (СПб ГКУ «Центр аттестации и мониторинга»)   расположен по адресу: Московский пр., д. 52 лит. А.   электронная почта: appocaro@mail.ru  тел. 8 (812) 246-12-51 – отдел аттестации  Санкт-Петербургского государственного казенного учреждения «Центр аттестации и мониторинга Комитета по образованию»   график работы: пн — чт  09.00 — 18.00, пт  09.00 — 17.00,  перерыв  12.30 — 13.30</vt:lpstr>
      <vt:lpstr>Презентация PowerPoint</vt:lpstr>
      <vt:lpstr>Презентация PowerPoint</vt:lpstr>
      <vt:lpstr>   Заявления для аттестации на первую (высшую) квалификационную категорию подается в период с 15 августа по 15 мая:  - в СПб ГКУ «Многофункциональный центр предоставления государственных и муниципальных услуг»; - через Портал государственных и муниципальных услуг Санкт-Петербурга  Индивидуальная папка профессиональных достижений педагогического работника предоставляется: - на бумажном носителе (менее 15 листов — в подразделение МФЦ, объемом более 15 листов в Центр аттестации и мониторинга); - в виде электронного портфолио  на портале государственных услуг при заполнении электронного заявления</vt:lpstr>
      <vt:lpstr>Формирование  электронного портфолио  на портале государственных услуг</vt:lpstr>
      <vt:lpstr>Презентация PowerPoint</vt:lpstr>
      <vt:lpstr>Срок предоставления услуги</vt:lpstr>
      <vt:lpstr>Обновление форм экспертных заключений об уровне профессиональной деятельности педагогического работника учреждения (отделения) дополнительного образования детей</vt:lpstr>
      <vt:lpstr>Обновление форм экспертных заключений об уровне профессиональной деятельности педагогического работника учреждения (отделения) дополнительного образования детей</vt:lpstr>
      <vt:lpstr>Обновление форм экспертных заключений об уровне профессиональной деятельности педагогического работника учреждения (отделения) дополнительного образования детей</vt:lpstr>
      <vt:lpstr>Справочная информация,  формы экспертных заключений  об уровне профессиональной деятельности педагогических работников (по должностям)  размещены на официальных сайтах: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metoduser</cp:lastModifiedBy>
  <cp:revision>75</cp:revision>
  <cp:lastPrinted>2020-09-08T14:05:51Z</cp:lastPrinted>
  <dcterms:created xsi:type="dcterms:W3CDTF">2018-09-04T12:10:47Z</dcterms:created>
  <dcterms:modified xsi:type="dcterms:W3CDTF">2020-09-08T14:06:30Z</dcterms:modified>
</cp:coreProperties>
</file>