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312" r:id="rId4"/>
    <p:sldId id="314" r:id="rId5"/>
    <p:sldId id="315" r:id="rId6"/>
    <p:sldId id="330" r:id="rId7"/>
    <p:sldId id="341" r:id="rId8"/>
    <p:sldId id="332" r:id="rId9"/>
    <p:sldId id="333" r:id="rId10"/>
    <p:sldId id="334" r:id="rId11"/>
    <p:sldId id="336" r:id="rId12"/>
    <p:sldId id="342" r:id="rId13"/>
    <p:sldId id="343" r:id="rId14"/>
    <p:sldId id="335" r:id="rId15"/>
    <p:sldId id="337" r:id="rId16"/>
    <p:sldId id="339" r:id="rId17"/>
    <p:sldId id="344" r:id="rId1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7" autoAdjust="0"/>
    <p:restoredTop sz="91630" autoAdjust="0"/>
  </p:normalViewPr>
  <p:slideViewPr>
    <p:cSldViewPr showGuides="1">
      <p:cViewPr varScale="1">
        <p:scale>
          <a:sx n="106" d="100"/>
          <a:sy n="106" d="100"/>
        </p:scale>
        <p:origin x="1022" y="8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2250"/>
            <a:ext cx="1350988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1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63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4.xml.rels><?xml version="1.0" encoding="UTF-8" standalone="yes" ?><Relationships xmlns="http://schemas.openxmlformats.org/package/2006/relationships"><Relationship Id="rId8" Target="../media/image84.WEBP" Type="http://schemas.openxmlformats.org/officeDocument/2006/relationships/image"/><Relationship Id="rId3" Target="../media/image79.jpg" Type="http://schemas.openxmlformats.org/officeDocument/2006/relationships/image"/><Relationship Id="rId7" Target="../media/image83.WEBP" Type="http://schemas.openxmlformats.org/officeDocument/2006/relationships/image"/><Relationship Id="rId2" Target="../media/image78.jp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82.jpeg" Type="http://schemas.openxmlformats.org/officeDocument/2006/relationships/image"/><Relationship Id="rId5" Target="../media/image81.jpeg" Type="http://schemas.openxmlformats.org/officeDocument/2006/relationships/image"/><Relationship Id="rId4" Target="../media/image80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useum@okhtacol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 ?><Relationships xmlns="http://schemas.openxmlformats.org/package/2006/relationships"><Relationship Id="rId8" Target="../media/image37.jpg" Type="http://schemas.openxmlformats.org/officeDocument/2006/relationships/image"/><Relationship Id="rId3" Target="../media/image32.jpg" Type="http://schemas.openxmlformats.org/officeDocument/2006/relationships/image"/><Relationship Id="rId7" Target="../media/image36.jp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35.jpg" Type="http://schemas.openxmlformats.org/officeDocument/2006/relationships/image"/><Relationship Id="rId5" Target="../media/image34.jpg" Type="http://schemas.openxmlformats.org/officeDocument/2006/relationships/image"/><Relationship Id="rId4" Target="../media/image33.jpg" Type="http://schemas.openxmlformats.org/officeDocument/2006/relationships/image"/><Relationship Id="rId9" Target="../media/image38.jp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F77A5-A79B-E11E-2C19-38E41E5EF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Дружба с детскими садами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1F53BE-21D1-A77A-D025-2FE6EB427E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86F5FA-F4C9-DE28-0042-7EEFB261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DF2DC7-0BA5-3358-15D7-2A5F8155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51" y="1311611"/>
            <a:ext cx="1222765" cy="16303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ACF5FA-00F6-B187-3715-F10666FE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32" y="1337440"/>
            <a:ext cx="2173805" cy="16303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2677BE-25C3-749E-7689-84735F6AA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453" y="1296145"/>
            <a:ext cx="1222765" cy="1630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3BDA3E-F68F-CDB8-ADB8-FEF785E9E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181" y="3159688"/>
            <a:ext cx="1915937" cy="14369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A4990-EA1B-C2DF-49DB-5334C5439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557" y="3199017"/>
            <a:ext cx="1988840" cy="14916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89E803-C2CC-F27F-2C5C-1EEAC7457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4398" y="3106519"/>
            <a:ext cx="1988841" cy="14916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A8E9DB-1E13-2C97-78C9-4598511D0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918" y="1323175"/>
            <a:ext cx="1988841" cy="14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EF629-102A-49C3-D1DC-4F9EEE477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Конкурс чтецов «Жди меня …»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D48183-D3B9-7E69-902E-3385CEDCA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323A73-2E88-9416-8045-1A0D895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FEB7A7-FA21-52DC-23D5-ED2CFEBF9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29" y="1311610"/>
            <a:ext cx="2052228" cy="15391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9DCA54-C529-DAE4-3092-57445BF7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32" y="1755829"/>
            <a:ext cx="2196244" cy="16471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A329C5-4B99-2FC0-B013-48372E008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539" y="2633427"/>
            <a:ext cx="2539490" cy="19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BE168-E4A7-97DB-6AB2-22BA47899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Проект «История успеха»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1A6232-C805-D760-6005-AF5940DA4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67A30-8884-16ED-43DA-51AEEB82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B47388-8456-5DBB-16DA-5220EA91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9849" y="1501861"/>
            <a:ext cx="1595912" cy="11969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7489D-9687-06A7-AEDB-A6A34F85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68" y="1311610"/>
            <a:ext cx="2158278" cy="16187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0EDA63-25B2-255E-2C28-C0ACF002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14740" y="1509526"/>
            <a:ext cx="1595912" cy="11969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1197FA-F630-05F7-0F10-05F9243C9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361" y="1355959"/>
            <a:ext cx="1765758" cy="13243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08FCA8-494A-9E2A-7289-C421A4E84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463" y="3312072"/>
            <a:ext cx="2203080" cy="13029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8AF4F2-FD68-674A-CFDA-C75F2F308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290744"/>
            <a:ext cx="1765758" cy="13243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2E3D4F3-D830-7370-744B-F2DDC98A0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4215" y="3219822"/>
            <a:ext cx="1847386" cy="13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BEF9B-95A5-6951-0783-13ED0CCE3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Встречи с </a:t>
            </a:r>
            <a:r>
              <a:rPr lang="ru-RU" dirty="0" smtClean="0"/>
              <a:t>ветеранами ОМОН «Балтика»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DF0F48-566E-DA98-6FEA-776EFFE9A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11BBF8-F068-79C0-4B42-1E1AD2B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01939-F86A-DFA2-C648-2002DDAB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62" y="3466953"/>
            <a:ext cx="1556792" cy="11675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9CFC79-11D9-19D1-F661-03F9C82CC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04" y="1311610"/>
            <a:ext cx="2140015" cy="16016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C06FF1-7DEF-B16E-33D7-1842A9B04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283" y="1301041"/>
            <a:ext cx="1995999" cy="14938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402135-21EE-7C49-0C00-DAD8BFAD4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472" y="1382396"/>
            <a:ext cx="1871052" cy="14003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7D9489-7C55-8BB0-1612-246FBF97F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551" y="3427895"/>
            <a:ext cx="1556793" cy="11675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A094EB-547D-56F1-0353-A120CD2A8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234" y="3337776"/>
            <a:ext cx="1676952" cy="12577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0D3752-2664-AFBB-4AC5-2FB648856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6076" y="3337776"/>
            <a:ext cx="1676952" cy="12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6E044-046E-BFC2-47B0-FBDEA33A1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Памяти Эдгара</a:t>
            </a:r>
            <a:r>
              <a:rPr lang="en-GB" dirty="0"/>
              <a:t> </a:t>
            </a:r>
            <a:r>
              <a:rPr lang="ru-RU" dirty="0"/>
              <a:t>Абдуллаева  </a:t>
            </a:r>
            <a:br>
              <a:rPr lang="ru-RU" dirty="0"/>
            </a:br>
            <a:r>
              <a:rPr lang="ru-RU" sz="1800" dirty="0"/>
              <a:t>(24.07.2000 – 16.08.2022)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7D00A057-A93D-D632-D7A6-1E1BA4198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33C1F8-7411-86F3-D22D-5388F07A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E37EEC-6DA6-5816-30DA-8801681D6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77" y="1717919"/>
            <a:ext cx="1323298" cy="17643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9C3558-9ED3-3F49-B406-D2B28855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675" y="3248801"/>
            <a:ext cx="1833569" cy="13751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124EDD-8565-671A-B92D-7A660FC5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44" y="1337418"/>
            <a:ext cx="1825856" cy="12153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55F551-C619-C844-522C-4909345DD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14" y="1322375"/>
            <a:ext cx="1919615" cy="12777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414B16-4884-9CAD-C72F-90A788ADA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755" y="1337418"/>
            <a:ext cx="1747452" cy="11624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EC638C-C4C1-EE63-9330-161CF7D7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066" y="3278222"/>
            <a:ext cx="2006150" cy="13374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9671A2C-296D-E8E0-BC34-BBE64A59D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492" y="3308066"/>
            <a:ext cx="1916615" cy="12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Музей Охтинского колледжа</a:t>
            </a:r>
          </a:p>
          <a:p>
            <a:r>
              <a:rPr lang="en-US" dirty="0" smtClean="0">
                <a:hlinkClick r:id="rId2"/>
              </a:rPr>
              <a:t>museum@okhtacoll.ru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6132" y="2103698"/>
            <a:ext cx="3888431" cy="1575169"/>
          </a:xfrm>
        </p:spPr>
        <p:txBody>
          <a:bodyPr>
            <a:normAutofit fontScale="90000"/>
          </a:bodyPr>
          <a:lstStyle/>
          <a:p>
            <a:r>
              <a:rPr dirty="0" lang="ru-RU" smtClean="0" sz="2000"/>
              <a:t>«Использование воспитательного потенциала музея </a:t>
            </a:r>
            <a:r>
              <a:rPr dirty="0" lang="ru-RU" sz="2000"/>
              <a:t>образовательного учреждения: проблема сохранения </a:t>
            </a:r>
            <a:r>
              <a:rPr dirty="0" lang="ru-RU" smtClean="0" sz="2000"/>
              <a:t>преемственности»</a:t>
            </a:r>
            <a:endParaRPr dirty="0" lang="ru-RU" sz="2000"/>
          </a:p>
        </p:txBody>
      </p:sp>
      <p:sp>
        <p:nvSpPr>
          <p:cNvPr id="4" name="Объект 3"/>
          <p:cNvSpPr>
            <a:spLocks noGrp="1"/>
          </p:cNvSpPr>
          <p:nvPr>
            <p:ph idx="15" sz="half"/>
          </p:nvPr>
        </p:nvSpPr>
        <p:spPr>
          <a:xfrm>
            <a:off x="4932041" y="3903898"/>
            <a:ext cx="3892522" cy="792087"/>
          </a:xfrm>
        </p:spPr>
        <p:txBody>
          <a:bodyPr>
            <a:normAutofit fontScale="92500"/>
          </a:bodyPr>
          <a:lstStyle/>
          <a:p>
            <a:r>
              <a:rPr dirty="0" lang="ru-RU"/>
              <a:t>Дербилова Людмила Владимировна,</a:t>
            </a:r>
          </a:p>
          <a:p>
            <a:r>
              <a:rPr dirty="0" lang="ru-RU"/>
              <a:t>заведующая музеем СПб ГБ ПОУ «Охтинский колледж»</a:t>
            </a:r>
            <a:br>
              <a:rPr dirty="0" lang="ru-RU"/>
            </a:br>
            <a:endParaRPr dirty="0" i="1" lang="ru-RU" sz="1000"/>
          </a:p>
        </p:txBody>
      </p:sp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ChangeAspect="1" noGrp="1"/>
          </p:cNvPicPr>
          <p:nvPr>
            <p:ph idx="14" type="pic"/>
          </p:nvPr>
        </p:nvPicPr>
        <p:blipFill>
          <a:blip r:embed="rId2"/>
          <a:srcRect/>
          <a:stretch>
            <a:fillRect/>
          </a:stretch>
        </p:blipFill>
        <p:spPr>
          <a:xfrm>
            <a:off x="1366128" y="0"/>
            <a:ext cx="3219259" cy="5143500"/>
          </a:xfrm>
        </p:spPr>
      </p:pic>
      <p:sp>
        <p:nvSpPr>
          <p:cNvPr id="7" name="Прямоугольник 6"/>
          <p:cNvSpPr/>
          <p:nvPr/>
        </p:nvSpPr>
        <p:spPr>
          <a:xfrm>
            <a:off x="4585387" y="44762"/>
            <a:ext cx="4572000" cy="6708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dirty="0" lang="ru-RU" sz="1200">
                <a:solidFill>
                  <a:schemeClr val="bg1"/>
                </a:solidFill>
                <a:latin charset="0" panose="020B0604020202020204" pitchFamily="34" typeface="Arial"/>
                <a:ea charset="0" panose="020F0502020204030204" pitchFamily="34" typeface="Calibri"/>
                <a:cs charset="0" panose="020B0604020202020204" pitchFamily="34" typeface="Arial"/>
              </a:rPr>
              <a:t>Круглый стол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dirty="0" lang="ru-RU" sz="1200">
                <a:solidFill>
                  <a:schemeClr val="bg1"/>
                </a:solidFill>
                <a:effectLst/>
                <a:latin charset="0" panose="020B0604020202020204" pitchFamily="34" typeface="Arial"/>
                <a:ea charset="0" panose="020F0502020204030204" pitchFamily="34" typeface="Calibri"/>
                <a:cs charset="0" panose="020B0604020202020204" pitchFamily="34" typeface="Arial"/>
              </a:rPr>
              <a:t>«Воспитательный потенциал музея в образовательной организации</a:t>
            </a:r>
            <a:r>
              <a:rPr dirty="0" lang="ru-RU" sz="1000">
                <a:solidFill>
                  <a:schemeClr val="bg1"/>
                </a:solidFill>
                <a:effectLst/>
                <a:latin charset="0" panose="020B0604020202020204" pitchFamily="34" typeface="Arial"/>
                <a:ea charset="0" panose="020F0502020204030204" pitchFamily="34" typeface="Calibri"/>
                <a:cs charset="0" panose="020B0604020202020204" pitchFamily="34" typeface="Arial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2123" y="631076"/>
            <a:ext cx="1178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z="1000">
                <a:solidFill>
                  <a:schemeClr val="bg1"/>
                </a:solidFill>
                <a:latin charset="0" panose="020B0604020202020204" pitchFamily="34" typeface="Arial"/>
                <a:ea charset="0" panose="020F0502020204030204" pitchFamily="34" typeface="Calibri"/>
                <a:cs charset="0" panose="020B0604020202020204" pitchFamily="34" typeface="Arial"/>
              </a:rPr>
              <a:t>30 марта 2023 г.</a:t>
            </a:r>
            <a:endParaRPr b="1" dirty="0" lang="ru-RU" sz="10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00A45D-09CF-E6B2-E9C8-76518B6F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537" y="2996065"/>
            <a:ext cx="3227850" cy="18156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822640-7F1D-E62D-3745-5B80EC974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292" r="-29"/>
          <a:stretch/>
        </p:blipFill>
        <p:spPr>
          <a:xfrm>
            <a:off x="1366128" y="928462"/>
            <a:ext cx="3227850" cy="20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Музей Охтинского колледжа. История создания.</a:t>
            </a:r>
            <a:br>
              <a:rPr lang="ru-RU" dirty="0"/>
            </a:br>
            <a:r>
              <a:rPr lang="ru-RU" dirty="0"/>
              <a:t>1984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endParaRPr lang="ru-RU" sz="9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EC3153-32CB-F017-943B-C9BED500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25" y="1426272"/>
            <a:ext cx="2245152" cy="1195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551008-ACB7-BCFF-C79B-E4ED60EC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43" y="1423857"/>
            <a:ext cx="1645313" cy="11723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84664E-63D7-C962-A969-9C65C2AA4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653" y="3068254"/>
            <a:ext cx="1327829" cy="19467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FABE52-3271-B71E-AF95-918D19070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282" y="3062134"/>
            <a:ext cx="1327830" cy="1877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3C91DC-8EA4-948E-12EA-17DA6ABF7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740" y="3157393"/>
            <a:ext cx="2075268" cy="1523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9593D8-D372-9E4F-91A2-5A7FEE41D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005" y="3195508"/>
            <a:ext cx="1563007" cy="15057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5FDEF2-1B9C-9006-8C7A-4D1E6BE02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826" y="1429816"/>
            <a:ext cx="1892141" cy="119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DADEB-B7D4-6A23-77AA-983BDB788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Блокадный зал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E5795A-6003-4CB6-C924-EB96EEA551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40E5B-BA47-BF6D-A895-3896BF0D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E410FC-4443-E46E-C194-FBC25D88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1305685"/>
            <a:ext cx="2047453" cy="1535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3B215-24AB-3B25-61F9-CE9B5C47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096" y="1303131"/>
            <a:ext cx="2047453" cy="15355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04BE44-0256-6B2A-6BA0-509DB3BD1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89304" y="3251438"/>
            <a:ext cx="1625267" cy="12189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5716A-DA31-FB21-AAE9-F13CBF799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1262042"/>
            <a:ext cx="2157724" cy="16182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786B45-DB31-BE60-2207-D7F6814B1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159182" y="3238787"/>
            <a:ext cx="1625268" cy="12189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923E50-8AAF-7B70-8182-B3227E626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252" y="3147814"/>
            <a:ext cx="1664606" cy="12484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C7E9F8-D504-7D29-5F25-E607E9872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969026" y="3205805"/>
            <a:ext cx="1625267" cy="12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3611D-9858-AC16-279E-BE5E04FE0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Встречи учащихся  СПТУ – 29 с ветеранами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792D1-479D-5FE2-FB3E-858A07AAA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73C881-1FC1-6CDF-CED2-72D24D83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8883CD-C290-0B68-6C10-80791CB4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45" y="1311610"/>
            <a:ext cx="2106151" cy="14118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3761B3-B6C3-E73C-3BBF-FA074A42A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40" y="1315219"/>
            <a:ext cx="2062782" cy="14196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0CF18C-EA61-9D44-DEC8-81AD49542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184" y="2903519"/>
            <a:ext cx="2632805" cy="17281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F21816-D6BE-5DE8-B6A6-3BC77233A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746" y="2905599"/>
            <a:ext cx="2797658" cy="17271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298479-DCE4-E4EE-C5C2-72EC06257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467" y="1311611"/>
            <a:ext cx="1343938" cy="13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463CC-03A4-BFAA-CD0A-AFC083639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"Живые голоса в память об умолкнувших»</a:t>
            </a:r>
            <a:br>
              <a:rPr lang="ru-RU" dirty="0"/>
            </a:br>
            <a:r>
              <a:rPr lang="ru-RU" dirty="0"/>
              <a:t>8 сентября 2022 года 12-00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4AA556-150D-DB06-0EF8-DD21F2404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E902FE-23DB-43E3-7E4B-6A28BE06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F804EF-9D1C-9188-A865-731AB71F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72" y="1321879"/>
            <a:ext cx="1260140" cy="1680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585371-1194-0111-B82D-D114DBA50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451" y="1321879"/>
            <a:ext cx="2194555" cy="16459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7B8BB9-2A87-844C-CB41-B818C1F0B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92" y="3328992"/>
            <a:ext cx="1596796" cy="11975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30D0A6-3B6D-9024-2C1B-25534658B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995838" y="3518305"/>
            <a:ext cx="1152324" cy="8642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B49172-F181-2D94-972C-2959A63EF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463935" y="3378654"/>
            <a:ext cx="1136148" cy="8521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2F2D81-04D7-25CB-95B4-BD4308C7278B}"/>
              </a:ext>
            </a:extLst>
          </p:cNvPr>
          <p:cNvSpPr txBox="1"/>
          <p:nvPr/>
        </p:nvSpPr>
        <p:spPr>
          <a:xfrm>
            <a:off x="1799692" y="4526589"/>
            <a:ext cx="71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Прочитано 5000 имен ленинградцев, погибших в годы блокады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911669-C459-3D26-5F86-88B25215C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691" y="3384763"/>
            <a:ext cx="1265519" cy="9491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BC4841-A6BC-68AC-1338-DC02D8E7B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6356" y="1359362"/>
            <a:ext cx="2194555" cy="16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5C620-F849-191C-E133-8FDEB8AB1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Проект «Блокадная ласточка»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5D7F28-941A-B89A-17C6-F4331B065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247" y="1639684"/>
            <a:ext cx="1105197" cy="147359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96C7A-E68F-F4D4-8ED8-104B59324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48E1F0-9741-E3BE-5271-30D8A88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6888EB-116F-68F2-25B3-4DE3BC160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96" y="1460506"/>
            <a:ext cx="1351079" cy="1013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E945A1-EC04-D9A6-7C5B-AABDF3923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56699" y="3227099"/>
            <a:ext cx="1604151" cy="12031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67FEAD-AE2F-F3AD-FC9C-2EEA4F534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66" y="1447371"/>
            <a:ext cx="1306234" cy="9796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6C7C40-DF98-D2B8-F9CA-472C25EA0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687" y="1379928"/>
            <a:ext cx="1486081" cy="11145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E3D7A4-D85B-DD88-DC37-E7F63DED8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490876" y="3181035"/>
            <a:ext cx="1588515" cy="1191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901BAC-EE14-132C-51DF-03454CFF4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728383" y="3247293"/>
            <a:ext cx="1604152" cy="12031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7DBE23-99F8-16C6-2142-6E5D3634FA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6451" y="3293299"/>
            <a:ext cx="1810168" cy="13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58963-75CB-CCE4-337B-1262D577A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Выставки. Музейно-педагогические занятия</a:t>
            </a:r>
            <a:br>
              <a:rPr lang="ru-RU" dirty="0"/>
            </a:br>
            <a:r>
              <a:rPr lang="ru-RU" dirty="0"/>
              <a:t>Выставка «Спасенное детство»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D47D87-5BCD-C972-6A8A-D39B9CB05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7DBE2D-BB23-B8AD-078A-C9314C60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1013E6-3C8A-F64D-7E54-BE7371CA3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40" y="1311610"/>
            <a:ext cx="1572956" cy="11797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300-7EC4-8E47-5F63-E9A1C62C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30077" y="1394197"/>
            <a:ext cx="1342419" cy="10068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5CAC76-DE4F-6F0B-34E3-A2999D8C0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41319" y="1398936"/>
            <a:ext cx="1457035" cy="10927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E6B56C-271F-F83E-15E9-6FD346A63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044" y="3069443"/>
            <a:ext cx="2023388" cy="1517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9A95D1-1F05-E2DA-7B7C-8066D298B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900" y="3069444"/>
            <a:ext cx="2023386" cy="15175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489D4A-46F1-2ED1-FE49-BA67ECD1F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689625" y="3281825"/>
            <a:ext cx="1457033" cy="1092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740DCE6-7334-466F-46DD-36F517C883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08475" y="3247638"/>
            <a:ext cx="1572960" cy="11797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E929BC-6B63-AD65-9BE1-9EF0F8834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4822" y="1309755"/>
            <a:ext cx="1575429" cy="11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07B3D-D5C9-24F2-21CB-153F3A0D1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Выставка «Счастливое советское детство»</a:t>
            </a:r>
            <a:br>
              <a:rPr lang="ru-RU" dirty="0"/>
            </a:br>
            <a:r>
              <a:rPr lang="ru-RU" dirty="0"/>
              <a:t>Музейно-педагогическое занятие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C80729-8353-C78F-7326-C64E242E2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25638E-B8B7-36DD-D499-1718B40A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4E7C7-E6EA-3673-E3A7-C91BAA39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4505" y="1529568"/>
            <a:ext cx="1743660" cy="13077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F4549E-F2FC-2E2A-9AB7-434B2275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73922" y="1529569"/>
            <a:ext cx="1743660" cy="13077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29D979-6A8B-2DBF-05F8-9787A20D3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31662" y="1542693"/>
            <a:ext cx="1728663" cy="129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FFCB20-6438-585E-A669-CE329EE72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10111" y="1542693"/>
            <a:ext cx="1728662" cy="12964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CB8EF8-7B7E-F649-E383-B87D3F409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143853" y="3375879"/>
            <a:ext cx="1412572" cy="10594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06359C-0D91-BA48-3175-A4A8EBCB6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569" y="3199307"/>
            <a:ext cx="1993767" cy="14953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2A7ED2-640D-5717-060C-491B01B8CE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4545" y="3218663"/>
            <a:ext cx="1993767" cy="1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15645</TotalTime>
  <Words>135</Words>
  <Application>Microsoft Office PowerPoint</Application>
  <PresentationFormat>Экран (16:9)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«Использование воспитательного потенциала музея образовательного учреждения: проблема сохранения преемственности»</vt:lpstr>
      <vt:lpstr>Музей Охтинского колледжа. История создания. 1984 год</vt:lpstr>
      <vt:lpstr>Блокадный зал</vt:lpstr>
      <vt:lpstr>Встречи учащихся  СПТУ – 29 с ветеранами</vt:lpstr>
      <vt:lpstr>"Живые голоса в память об умолкнувших» 8 сентября 2022 года 12-00</vt:lpstr>
      <vt:lpstr>Проект «Блокадная ласточка»</vt:lpstr>
      <vt:lpstr>Выставки. Музейно-педагогические занятия Выставка «Спасенное детство»</vt:lpstr>
      <vt:lpstr>Выставка «Счастливое советское детство» Музейно-педагогическое занятие</vt:lpstr>
      <vt:lpstr>Дружба с детскими садами </vt:lpstr>
      <vt:lpstr>Конкурс чтецов «Жди меня …»</vt:lpstr>
      <vt:lpstr>Проект «История успеха»</vt:lpstr>
      <vt:lpstr>Встречи с ветеранами ОМОН «Балтика» </vt:lpstr>
      <vt:lpstr>Памяти Эдгара Абдуллаева   (24.07.2000 – 16.08.2022)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User</cp:lastModifiedBy>
  <cp:revision>323</cp:revision>
  <cp:lastPrinted>2017-03-30T08:39:18Z</cp:lastPrinted>
  <dcterms:created xsi:type="dcterms:W3CDTF">2017-03-23T13:26:11Z</dcterms:created>
  <dcterms:modified xsi:type="dcterms:W3CDTF">2023-03-27T13:25:03Z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1162095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D9.1.7</vt:lpwstr>
  </property>
  <property fmtid="{D5CDD505-2E9C-101B-9397-08002B2CF9AE}" name="Tfs.IsStoryboard" pid="5">
    <vt:bool>true</vt:bool>
  </property>
</Properties>
</file>