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18"/>
  </p:notesMasterIdLst>
  <p:handoutMasterIdLst>
    <p:handoutMasterId r:id="rId19"/>
  </p:handoutMasterIdLst>
  <p:sldIdLst>
    <p:sldId id="312" r:id="rId4"/>
    <p:sldId id="315" r:id="rId5"/>
    <p:sldId id="338" r:id="rId6"/>
    <p:sldId id="332" r:id="rId7"/>
    <p:sldId id="333" r:id="rId8"/>
    <p:sldId id="345" r:id="rId9"/>
    <p:sldId id="334" r:id="rId10"/>
    <p:sldId id="339" r:id="rId11"/>
    <p:sldId id="337" r:id="rId12"/>
    <p:sldId id="346" r:id="rId13"/>
    <p:sldId id="340" r:id="rId14"/>
    <p:sldId id="342" r:id="rId15"/>
    <p:sldId id="341" r:id="rId16"/>
    <p:sldId id="335" r:id="rId17"/>
  </p:sldIdLst>
  <p:sldSz cx="9144000" cy="5143500" type="screen16x9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79">
          <p15:clr>
            <a:srgbClr val="A4A3A4"/>
          </p15:clr>
        </p15:guide>
        <p15:guide id="2" pos="285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F21"/>
    <a:srgbClr val="00B09B"/>
    <a:srgbClr val="01BFF1"/>
    <a:srgbClr val="00A1DD"/>
    <a:srgbClr val="00C1F4"/>
    <a:srgbClr val="FCAE17"/>
    <a:srgbClr val="0073F2"/>
    <a:srgbClr val="0072DF"/>
    <a:srgbClr val="003E81"/>
    <a:srgbClr val="284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17" autoAdjust="0"/>
    <p:restoredTop sz="96395" autoAdjust="0"/>
  </p:normalViewPr>
  <p:slideViewPr>
    <p:cSldViewPr showGuides="1">
      <p:cViewPr varScale="1">
        <p:scale>
          <a:sx n="92" d="100"/>
          <a:sy n="92" d="100"/>
        </p:scale>
        <p:origin x="888" y="84"/>
      </p:cViewPr>
      <p:guideLst>
        <p:guide orient="horz" pos="1779"/>
        <p:guide pos="2857"/>
      </p:guideLst>
    </p:cSldViewPr>
  </p:slideViewPr>
  <p:notesTextViewPr>
    <p:cViewPr>
      <p:scale>
        <a:sx n="33" d="100"/>
        <a:sy n="33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53" d="100"/>
          <a:sy n="53" d="100"/>
        </p:scale>
        <p:origin x="-2574" y="-84"/>
      </p:cViewPr>
      <p:guideLst>
        <p:guide orient="horz" pos="3110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2DC348-601C-454D-AB3E-910BAD28013B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951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8951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6A673-6244-413F-8CDA-B4E2567210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8715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80A9B3-28E9-401B-9D00-F78008353508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02394-0B0A-4EDE-B9F5-8E02A1CBA1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619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лож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31CA50-4D02-42EE-B4EA-4F88587961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1" y="2004"/>
            <a:ext cx="9142497" cy="514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2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91680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0C49-EE9D-46BF-B6A2-B049B687DA5D}" type="datetime1">
              <a:rPr lang="ru-RU" smtClean="0"/>
              <a:pPr/>
              <a:t>29.03.2023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05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6"/>
          </p:nvPr>
        </p:nvSpPr>
        <p:spPr>
          <a:xfrm>
            <a:off x="5310705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782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E305E-DE6A-4729-BCFA-EDC1CB7A887A}" type="datetime1">
              <a:rPr lang="ru-RU" smtClean="0"/>
              <a:pPr/>
              <a:t>29.03.2023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6"/>
            <a:ext cx="3513857" cy="345638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05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6"/>
          </p:nvPr>
        </p:nvSpPr>
        <p:spPr>
          <a:xfrm>
            <a:off x="5310705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439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447E8-08E5-4BBA-B2B9-9568E2697E8E}" type="datetime1">
              <a:rPr lang="ru-RU" smtClean="0"/>
              <a:pPr/>
              <a:t>29.03.2023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6"/>
            <a:ext cx="3513857" cy="345638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05" y="1275606"/>
            <a:ext cx="3513857" cy="3456384"/>
          </a:xfrm>
        </p:spPr>
        <p:txBody>
          <a:bodyPr anchor="ctr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5305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03498"/>
            <a:ext cx="3888431" cy="82809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0982-2764-40A5-A15C-3F4B86BA9319}" type="datetime1">
              <a:rPr lang="ru-RU" smtClean="0"/>
              <a:pPr/>
              <a:t>29.03.2023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4932040" y="1131590"/>
            <a:ext cx="388843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67644" y="0"/>
            <a:ext cx="3220419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1275606"/>
            <a:ext cx="3892522" cy="3456384"/>
          </a:xfrm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129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 rot="18900000">
            <a:off x="2171244" y="3657969"/>
            <a:ext cx="4298221" cy="462694"/>
          </a:xfrm>
          <a:prstGeom prst="rect">
            <a:avLst/>
          </a:prstGeom>
          <a:solidFill>
            <a:srgbClr val="00B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 userDrawn="1"/>
        </p:nvSpPr>
        <p:spPr>
          <a:xfrm rot="18900000">
            <a:off x="5789896" y="3740667"/>
            <a:ext cx="1439398" cy="1439398"/>
          </a:xfrm>
          <a:prstGeom prst="rect">
            <a:avLst/>
          </a:prstGeom>
          <a:solidFill>
            <a:srgbClr val="00C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 userDrawn="1"/>
        </p:nvSpPr>
        <p:spPr>
          <a:xfrm rot="18900000">
            <a:off x="6922337" y="61547"/>
            <a:ext cx="1439398" cy="1439398"/>
          </a:xfrm>
          <a:prstGeom prst="rect">
            <a:avLst/>
          </a:prstGeom>
          <a:solidFill>
            <a:srgbClr val="F26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303498"/>
            <a:ext cx="3888431" cy="82809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DA06B-CFDB-4B86-A38B-2382B61397EA}" type="datetime1">
              <a:rPr lang="ru-RU" smtClean="0"/>
              <a:pPr/>
              <a:t>29.03.2023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5148064" y="726825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  <p:custDataLst>
              <p:custData r:id="rId1"/>
            </p:custDataLst>
          </p:nvPr>
        </p:nvSpPr>
        <p:spPr>
          <a:xfrm>
            <a:off x="1691681" y="1275606"/>
            <a:ext cx="2169524" cy="2304256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7"/>
          </p:nvPr>
        </p:nvSpPr>
        <p:spPr>
          <a:xfrm>
            <a:off x="7081842" y="-120031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7069596" y="265396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5" name="Рисунок 2"/>
          <p:cNvSpPr>
            <a:spLocks noGrp="1"/>
          </p:cNvSpPr>
          <p:nvPr>
            <p:ph type="pic" idx="19"/>
          </p:nvPr>
        </p:nvSpPr>
        <p:spPr>
          <a:xfrm>
            <a:off x="3226532" y="265396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7" name="Прямоугольник 16"/>
          <p:cNvSpPr/>
          <p:nvPr userDrawn="1"/>
        </p:nvSpPr>
        <p:spPr>
          <a:xfrm rot="18900000">
            <a:off x="6476580" y="481077"/>
            <a:ext cx="673246" cy="45719"/>
          </a:xfrm>
          <a:prstGeom prst="rect">
            <a:avLst/>
          </a:prstGeom>
          <a:solidFill>
            <a:srgbClr val="00B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76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Два объект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1" y="1544381"/>
            <a:ext cx="2772308" cy="101410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C0A6-26FC-4C6C-BC8C-69760912FB24}" type="datetime1">
              <a:rPr lang="ru-RU" smtClean="0"/>
              <a:pPr/>
              <a:t>29.03.2023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4588063" y="0"/>
            <a:ext cx="2252189" cy="2571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  <p:custDataLst>
              <p:custData r:id="rId1"/>
            </p:custDataLst>
          </p:nvPr>
        </p:nvSpPr>
        <p:spPr>
          <a:xfrm>
            <a:off x="1691680" y="2666497"/>
            <a:ext cx="2700299" cy="920638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16"/>
          </p:nvPr>
        </p:nvSpPr>
        <p:spPr>
          <a:xfrm>
            <a:off x="4588063" y="2643758"/>
            <a:ext cx="4555937" cy="24997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0" name="Рисунок 2"/>
          <p:cNvSpPr>
            <a:spLocks noGrp="1"/>
          </p:cNvSpPr>
          <p:nvPr>
            <p:ph type="pic" idx="17"/>
          </p:nvPr>
        </p:nvSpPr>
        <p:spPr>
          <a:xfrm>
            <a:off x="6912768" y="0"/>
            <a:ext cx="2231232" cy="2571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437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3C57F-92A9-472B-88B9-AEB59DD80E27}" type="datetime1">
              <a:rPr lang="ru-RU" smtClean="0"/>
              <a:pPr/>
              <a:t>29.03.2023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6" name="Прямая соединительная линия 5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88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3B26-30B4-4EE7-B25A-597A156C8368}" type="datetime1">
              <a:rPr lang="ru-RU" smtClean="0"/>
              <a:pPr/>
              <a:t>29.03.2023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50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3" y="303498"/>
            <a:ext cx="2627509" cy="154817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92463" y="1923678"/>
            <a:ext cx="2627509" cy="26709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34CC1-A8EA-4A67-8857-B875F9F15488}" type="datetime1">
              <a:rPr lang="ru-RU" smtClean="0"/>
              <a:pPr/>
              <a:t>29.03.2023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2"/>
          <p:cNvSpPr>
            <a:spLocks noGrp="1"/>
          </p:cNvSpPr>
          <p:nvPr>
            <p:ph sz="half" idx="13"/>
          </p:nvPr>
        </p:nvSpPr>
        <p:spPr>
          <a:xfrm>
            <a:off x="4588063" y="303497"/>
            <a:ext cx="4232409" cy="4298511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1432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3" y="3478843"/>
            <a:ext cx="5486400" cy="425054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439652" y="87474"/>
            <a:ext cx="7596844" cy="3276363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92463" y="3975906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85FE-7502-42DD-9C99-22230E224817}" type="datetime1">
              <a:rPr lang="ru-RU" smtClean="0"/>
              <a:pPr/>
              <a:t>29.03.2023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49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Два объекта">
    <p:bg>
      <p:bgPr>
        <a:gradFill>
          <a:gsLst>
            <a:gs pos="0">
              <a:srgbClr val="0072DF"/>
            </a:gs>
            <a:gs pos="100000">
              <a:srgbClr val="003E8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D93D-F9B5-4A7A-8567-1C61FE40F3F3}" type="datetime1">
              <a:rPr lang="ru-RU" smtClean="0"/>
              <a:pPr/>
              <a:t>29.03.2023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4416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Два объекта">
    <p:bg>
      <p:bgPr>
        <a:solidFill>
          <a:srgbClr val="00B0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C34CB-239E-4355-B891-05A612BCD219}" type="datetime1">
              <a:rPr lang="ru-RU" smtClean="0"/>
              <a:pPr/>
              <a:t>29.03.2023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330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Два объекта">
    <p:bg>
      <p:bgPr>
        <a:solidFill>
          <a:srgbClr val="F26F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058B5-A929-41AC-A76E-99C5FDB10AF3}" type="datetime1">
              <a:rPr lang="ru-RU" smtClean="0"/>
              <a:pPr/>
              <a:t>29.03.2023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3406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Два объекта">
    <p:bg>
      <p:bgPr>
        <a:solidFill>
          <a:srgbClr val="00C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04E2A-D822-4A4F-B6DA-5E97CDAA9F2A}" type="datetime1">
              <a:rPr lang="ru-RU" smtClean="0"/>
              <a:pPr/>
              <a:t>29.03.2023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1233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2463" y="303497"/>
            <a:ext cx="7110566" cy="82809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2463" y="1311610"/>
            <a:ext cx="7110566" cy="331236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22ABC-F446-4C32-B396-3B4504EBC8E6}" type="datetime1">
              <a:rPr lang="ru-RU" smtClean="0"/>
              <a:pPr/>
              <a:t>29.03.2023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38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3098A-50EF-40CD-BDCD-3791B8F42B0D}" type="datetime1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51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3" y="2031690"/>
            <a:ext cx="7110566" cy="252028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2463" y="402492"/>
            <a:ext cx="7110566" cy="137717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8B75B-3AFA-49E9-B7A9-2DE2C139D566}" type="datetime1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923678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28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91680" y="1347613"/>
            <a:ext cx="3513857" cy="3247009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94501-F38F-4042-9EA1-D7379B80EFB2}" type="datetime1">
              <a:rPr lang="ru-RU" smtClean="0"/>
              <a:pPr/>
              <a:t>29.03.2023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бъект 2"/>
          <p:cNvSpPr>
            <a:spLocks noGrp="1"/>
          </p:cNvSpPr>
          <p:nvPr>
            <p:ph sz="half" idx="13"/>
          </p:nvPr>
        </p:nvSpPr>
        <p:spPr>
          <a:xfrm>
            <a:off x="5306615" y="1354999"/>
            <a:ext cx="3513857" cy="3247009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0354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303498"/>
            <a:ext cx="7128792" cy="828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1680" y="1311610"/>
            <a:ext cx="7128792" cy="3312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174737" y="4803998"/>
            <a:ext cx="2133600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CA5BB6B-C98F-474E-9E24-4E0F1BBFF726}" type="datetime1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692463" y="4803998"/>
            <a:ext cx="2895600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370981" y="4803998"/>
            <a:ext cx="432048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1AC4C0-C0A6-4B97-BFEC-E7A1BCAE85B9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-2110"/>
            <a:ext cx="1350987" cy="514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1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5" r:id="rId2"/>
    <p:sldLayoutId id="2147483666" r:id="rId3"/>
    <p:sldLayoutId id="2147483667" r:id="rId4"/>
    <p:sldLayoutId id="2147483668" r:id="rId5"/>
    <p:sldLayoutId id="2147483649" r:id="rId6"/>
    <p:sldLayoutId id="2147483650" r:id="rId7"/>
    <p:sldLayoutId id="2147483651" r:id="rId8"/>
    <p:sldLayoutId id="2147483652" r:id="rId9"/>
    <p:sldLayoutId id="2147483661" r:id="rId10"/>
    <p:sldLayoutId id="2147483662" r:id="rId11"/>
    <p:sldLayoutId id="2147483663" r:id="rId12"/>
    <p:sldLayoutId id="2147483664" r:id="rId13"/>
    <p:sldLayoutId id="2147483669" r:id="rId14"/>
    <p:sldLayoutId id="2147483670" r:id="rId15"/>
    <p:sldLayoutId id="2147483654" r:id="rId16"/>
    <p:sldLayoutId id="2147483655" r:id="rId17"/>
    <p:sldLayoutId id="2147483656" r:id="rId18"/>
    <p:sldLayoutId id="2147483657" r:id="rId19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003E8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5556" y="1971586"/>
            <a:ext cx="79568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«Музей образовательной организации </a:t>
            </a:r>
            <a:endParaRPr lang="ru-RU" sz="2800" dirty="0" smtClean="0">
              <a:solidFill>
                <a:schemeClr val="bg1"/>
              </a:solidFill>
            </a:endParaRPr>
          </a:p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как </a:t>
            </a:r>
            <a:r>
              <a:rPr lang="ru-RU" sz="2800" dirty="0">
                <a:solidFill>
                  <a:schemeClr val="bg1"/>
                </a:solidFill>
              </a:rPr>
              <a:t>ресурс </a:t>
            </a:r>
            <a:r>
              <a:rPr lang="ru-RU" sz="2800" dirty="0" smtClean="0">
                <a:solidFill>
                  <a:schemeClr val="bg1"/>
                </a:solidFill>
              </a:rPr>
              <a:t>и </a:t>
            </a:r>
            <a:r>
              <a:rPr lang="ru-RU" sz="2800" dirty="0" err="1">
                <a:solidFill>
                  <a:schemeClr val="bg1"/>
                </a:solidFill>
              </a:rPr>
              <a:t>мотиватор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проектной деятельности учащихся»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99892" y="347185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1600" dirty="0">
                <a:solidFill>
                  <a:schemeClr val="bg1"/>
                </a:solidFill>
              </a:rPr>
              <a:t>Подгорнова Светлана Валентиновна, старший преподаватель кафедры общественно-научного и культурологического образования СПб АППО</a:t>
            </a:r>
            <a:r>
              <a:rPr lang="ru-RU" sz="1600" dirty="0" smtClean="0">
                <a:solidFill>
                  <a:schemeClr val="bg1"/>
                </a:solidFill>
              </a:rPr>
              <a:t>,</a:t>
            </a:r>
          </a:p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куратор Педагогического музея</a:t>
            </a:r>
          </a:p>
        </p:txBody>
      </p:sp>
    </p:spTree>
    <p:extLst>
      <p:ext uri="{BB962C8B-B14F-4D97-AF65-F5344CB8AC3E}">
        <p14:creationId xmlns:p14="http://schemas.microsoft.com/office/powerpoint/2010/main" val="382493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2463" y="303497"/>
            <a:ext cx="7110566" cy="126014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Современный Педагогический </a:t>
            </a:r>
            <a:r>
              <a:rPr lang="ru-RU" dirty="0" smtClean="0"/>
              <a:t>музей СПб АППО </a:t>
            </a:r>
            <a:r>
              <a:rPr lang="ru-RU" dirty="0" smtClean="0"/>
              <a:t>– </a:t>
            </a:r>
            <a:br>
              <a:rPr lang="ru-RU" dirty="0" smtClean="0"/>
            </a:br>
            <a:r>
              <a:rPr lang="ru-RU" dirty="0" smtClean="0"/>
              <a:t>центр методической поддержки педагогов </a:t>
            </a:r>
            <a:br>
              <a:rPr lang="ru-RU" dirty="0" smtClean="0"/>
            </a:br>
            <a:r>
              <a:rPr lang="ru-RU" dirty="0" smtClean="0"/>
              <a:t>и инициатор проектной деятельности учащихся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1635646"/>
            <a:ext cx="3816509" cy="3312368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Проект «Передвижные выставки Педагогического музея»</a:t>
            </a:r>
          </a:p>
          <a:p>
            <a:r>
              <a:rPr lang="ru-RU" sz="1800" dirty="0" smtClean="0"/>
              <a:t>Проект «Содружество школ блокадного Ленинграда»</a:t>
            </a:r>
          </a:p>
          <a:p>
            <a:r>
              <a:rPr lang="ru-RU" sz="1800" dirty="0" smtClean="0"/>
              <a:t>Конкурс «Педагогический музей: пространство инноваций»</a:t>
            </a:r>
          </a:p>
          <a:p>
            <a:r>
              <a:rPr lang="ru-RU" sz="1800" dirty="0" smtClean="0"/>
              <a:t>Конкурс исследовательских проектов «Музей открывает фонды»</a:t>
            </a: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4624" y="1779662"/>
            <a:ext cx="3648405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17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/>
              <a:t>Конкурс «Педагогический музей: пространство инноваций». Номинация «Проект в музее»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dirty="0" smtClean="0"/>
              <a:t>Педагог с учащимися посещает Педагогический музей и выбирает экспонат, исследование которого становится основой проектной деятельности. </a:t>
            </a:r>
            <a:endParaRPr lang="ru-RU" dirty="0"/>
          </a:p>
          <a:p>
            <a:pPr algn="just"/>
            <a:r>
              <a:rPr lang="ru-RU" dirty="0" smtClean="0"/>
              <a:t>В результате участник </a:t>
            </a:r>
            <a:r>
              <a:rPr lang="ru-RU" dirty="0"/>
              <a:t>конкурса представляет:</a:t>
            </a:r>
          </a:p>
          <a:p>
            <a:pPr algn="just"/>
            <a:r>
              <a:rPr lang="ru-RU" b="1" dirty="0"/>
              <a:t>итоговый продукт</a:t>
            </a:r>
            <a:r>
              <a:rPr lang="ru-RU" dirty="0"/>
              <a:t>, созданный учащимися под руководством педагога с соответствующим описанием и информационным сопровождением; </a:t>
            </a:r>
          </a:p>
          <a:p>
            <a:pPr algn="just"/>
            <a:r>
              <a:rPr lang="ru-RU" b="1" dirty="0"/>
              <a:t>паспорт педагогического проекта</a:t>
            </a:r>
            <a:r>
              <a:rPr lang="ru-RU" dirty="0"/>
              <a:t>, включающий</a:t>
            </a:r>
            <a:r>
              <a:rPr lang="ru-RU" dirty="0" smtClean="0"/>
              <a:t>: актуальность </a:t>
            </a:r>
            <a:r>
              <a:rPr lang="ru-RU" dirty="0"/>
              <a:t>проекта</a:t>
            </a:r>
            <a:r>
              <a:rPr lang="ru-RU" dirty="0" smtClean="0"/>
              <a:t>; цель </a:t>
            </a:r>
            <a:r>
              <a:rPr lang="ru-RU" dirty="0"/>
              <a:t>проекта</a:t>
            </a:r>
            <a:r>
              <a:rPr lang="ru-RU" dirty="0" smtClean="0"/>
              <a:t>; задачи </a:t>
            </a:r>
            <a:r>
              <a:rPr lang="ru-RU" dirty="0"/>
              <a:t>проекта</a:t>
            </a:r>
            <a:r>
              <a:rPr lang="ru-RU" dirty="0" smtClean="0"/>
              <a:t>; прогнозируемый </a:t>
            </a:r>
            <a:r>
              <a:rPr lang="ru-RU" dirty="0"/>
              <a:t>результат, «итоговый продукт</a:t>
            </a:r>
            <a:r>
              <a:rPr lang="ru-RU" dirty="0" smtClean="0"/>
              <a:t>»; оценка </a:t>
            </a:r>
            <a:r>
              <a:rPr lang="ru-RU" dirty="0"/>
              <a:t>результативности проекта</a:t>
            </a:r>
            <a:r>
              <a:rPr lang="ru-RU" dirty="0" smtClean="0"/>
              <a:t>; этапы </a:t>
            </a:r>
            <a:r>
              <a:rPr lang="ru-RU" dirty="0"/>
              <a:t>реализации проекта</a:t>
            </a:r>
            <a:r>
              <a:rPr lang="ru-RU" dirty="0" smtClean="0"/>
              <a:t>; ресурсное </a:t>
            </a:r>
            <a:r>
              <a:rPr lang="ru-RU" dirty="0"/>
              <a:t>обеспечение</a:t>
            </a:r>
            <a:r>
              <a:rPr lang="ru-RU" dirty="0" smtClean="0"/>
              <a:t>; возможности использования </a:t>
            </a:r>
            <a:r>
              <a:rPr lang="ru-RU" dirty="0"/>
              <a:t>«итогового продукта» в экспозиции Педагогического музея.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12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Проект «И камень можно разговорить»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13387" r="-406" b="18560"/>
          <a:stretch/>
        </p:blipFill>
        <p:spPr>
          <a:xfrm>
            <a:off x="4482550" y="1311610"/>
            <a:ext cx="4320479" cy="21962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22423" t="12419" r="22423"/>
          <a:stretch/>
        </p:blipFill>
        <p:spPr>
          <a:xfrm>
            <a:off x="1488360" y="1309789"/>
            <a:ext cx="2973653" cy="366109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3683067"/>
            <a:ext cx="1681112" cy="13020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5134" y="3687875"/>
            <a:ext cx="1692188" cy="130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6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/>
              <a:t>Конкурс «Музей открывает фонды»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4649" t="1264" b="1"/>
          <a:stretch/>
        </p:blipFill>
        <p:spPr>
          <a:xfrm>
            <a:off x="1799692" y="2490756"/>
            <a:ext cx="2573640" cy="2529265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88024" y="2331920"/>
            <a:ext cx="4176464" cy="268810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b="1" dirty="0" smtClean="0"/>
              <a:t>Предлагаемые темы исследования в Педагогическом музее:</a:t>
            </a:r>
          </a:p>
          <a:p>
            <a:r>
              <a:rPr lang="ru-RU" dirty="0" smtClean="0"/>
              <a:t>- </a:t>
            </a:r>
            <a:r>
              <a:rPr lang="ru-RU" dirty="0"/>
              <a:t>история отечественного </a:t>
            </a:r>
            <a:r>
              <a:rPr lang="ru-RU" dirty="0" smtClean="0"/>
              <a:t>образования;</a:t>
            </a:r>
            <a:endParaRPr lang="ru-RU" dirty="0"/>
          </a:p>
          <a:p>
            <a:r>
              <a:rPr lang="ru-RU" dirty="0"/>
              <a:t>- отдельных образовательных учреждений Санкт-Петербурга - Ленинграда,</a:t>
            </a:r>
          </a:p>
          <a:p>
            <a:r>
              <a:rPr lang="ru-RU" dirty="0"/>
              <a:t>- блокадная педагогика,</a:t>
            </a:r>
          </a:p>
          <a:p>
            <a:r>
              <a:rPr lang="ru-RU" dirty="0"/>
              <a:t>- школоведение, учебные и наглядные пособия по всем учебным дисциплинам вт. пол. XIX - кон. XX века, </a:t>
            </a:r>
          </a:p>
          <a:p>
            <a:r>
              <a:rPr lang="ru-RU" dirty="0"/>
              <a:t>- предметы школьного быта,</a:t>
            </a:r>
          </a:p>
          <a:p>
            <a:r>
              <a:rPr lang="ru-RU" dirty="0"/>
              <a:t>- детская литература.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566312" y="1131590"/>
            <a:ext cx="71105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«Конкурс создан для того, чтобы поддержать школьников 5-11 классов, делающих первые шаги в научно-поисковой деятельности, а также талантливых педагогов, вдохновляющих учеников на исследования».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195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/>
              <a:t>Литература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Горбунов Н. Основы нормальной организации естественно-исторических школьных экскурсий. // Естествознание и география. 1916</a:t>
            </a:r>
            <a:r>
              <a:rPr lang="ru-RU" dirty="0" smtClean="0"/>
              <a:t>.</a:t>
            </a:r>
          </a:p>
          <a:p>
            <a:r>
              <a:rPr lang="ru-RU" dirty="0" err="1"/>
              <a:t>Сент-Илер</a:t>
            </a:r>
            <a:r>
              <a:rPr lang="ru-RU" dirty="0"/>
              <a:t> К. Отчет об экскурсии на Белое море студентов естественников Юрьевского университета летом 1908 г. //Ученые записки Императорского </a:t>
            </a:r>
            <a:r>
              <a:rPr lang="ru-RU" dirty="0" err="1"/>
              <a:t>Юрьевскаго</a:t>
            </a:r>
            <a:r>
              <a:rPr lang="ru-RU" dirty="0"/>
              <a:t> Университета. 1914 г. Т.3</a:t>
            </a:r>
            <a:r>
              <a:rPr lang="ru-RU" dirty="0" smtClean="0"/>
              <a:t>.</a:t>
            </a:r>
          </a:p>
          <a:p>
            <a:r>
              <a:rPr lang="ru-RU" dirty="0" smtClean="0"/>
              <a:t>Борин </a:t>
            </a:r>
            <a:r>
              <a:rPr lang="ru-RU" dirty="0"/>
              <a:t>Я. В. Как мы составили у себя школьный музей.</a:t>
            </a:r>
          </a:p>
          <a:p>
            <a:r>
              <a:rPr lang="ru-RU" dirty="0" smtClean="0"/>
              <a:t>Луга. </a:t>
            </a:r>
            <a:r>
              <a:rPr lang="ru-RU" dirty="0"/>
              <a:t>Тип. Но-в Курочкина. 1910.</a:t>
            </a:r>
            <a:endParaRPr lang="ru-RU" dirty="0" smtClean="0"/>
          </a:p>
          <a:p>
            <a:r>
              <a:rPr lang="ru-RU" dirty="0" smtClean="0"/>
              <a:t>Зеленко А.У. Школьный музей. - </a:t>
            </a:r>
            <a:r>
              <a:rPr lang="ru-RU" dirty="0"/>
              <a:t>2-е изд. - Москва : Работник просвещения, 1927 (тип. "Гудок"). - 104 с</a:t>
            </a:r>
            <a:r>
              <a:rPr lang="ru-RU" dirty="0" smtClean="0"/>
              <a:t>.</a:t>
            </a:r>
          </a:p>
          <a:p>
            <a:r>
              <a:rPr lang="ru-RU" dirty="0" smtClean="0"/>
              <a:t>Челюсткин И.А. Методы </a:t>
            </a:r>
            <a:r>
              <a:rPr lang="ru-RU" dirty="0"/>
              <a:t>работы в трудовой </a:t>
            </a:r>
            <a:r>
              <a:rPr lang="ru-RU" dirty="0" smtClean="0"/>
              <a:t>школе</a:t>
            </a:r>
            <a:r>
              <a:rPr lang="ru-RU" dirty="0"/>
              <a:t>. Москва ; Ленинград : Гос. изд-во, 1927 (Л. : тип. Печатный двор</a:t>
            </a:r>
            <a:r>
              <a:rPr lang="ru-RU" dirty="0" smtClean="0"/>
              <a:t>). 1927.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72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Педагогический музей – вдохновитель создания школьных музеев в дореволюционной России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14" name="Объект 3">
            <a:extLst>
              <a:ext uri="{FF2B5EF4-FFF2-40B4-BE49-F238E27FC236}">
                <a16:creationId xmlns:a16="http://schemas.microsoft.com/office/drawing/2014/main" id="{79A4AE57-A108-41B3-A236-E1B8BAD5E19F}"/>
              </a:ext>
            </a:extLst>
          </p:cNvPr>
          <p:cNvSpPr txBox="1">
            <a:spLocks/>
          </p:cNvSpPr>
          <p:nvPr/>
        </p:nvSpPr>
        <p:spPr>
          <a:xfrm>
            <a:off x="1692463" y="1634413"/>
            <a:ext cx="2627509" cy="33136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/>
              <a:t>Основанный в 1864 году как Депо наглядных пособий и библиотека ГУВУЗ, собирал, создавал и демонстрировал лучшие примеры учебной наглядности. </a:t>
            </a:r>
          </a:p>
          <a:p>
            <a:endParaRPr lang="ru-RU" sz="20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1692463" y="2651144"/>
            <a:ext cx="69839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785" y="1634413"/>
            <a:ext cx="4189611" cy="277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36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Школьный музей – учебный музей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7708" y="1254087"/>
            <a:ext cx="4547257" cy="3477903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763688" y="1382215"/>
            <a:ext cx="221073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Разрабатывал методику изготовления наглядных пособий самими учащимися под руководством педагогов, рассматривая ее как  важную часть образовательного процесса.</a:t>
            </a:r>
          </a:p>
        </p:txBody>
      </p:sp>
    </p:spTree>
    <p:extLst>
      <p:ext uri="{BB962C8B-B14F-4D97-AF65-F5344CB8AC3E}">
        <p14:creationId xmlns:p14="http://schemas.microsoft.com/office/powerpoint/2010/main" val="59848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/>
              <a:t>Учебные экскурсии </a:t>
            </a:r>
            <a:r>
              <a:rPr lang="ru-RU" dirty="0" smtClean="0"/>
              <a:t>- </a:t>
            </a:r>
            <a:r>
              <a:rPr lang="ru-RU" dirty="0" smtClean="0"/>
              <a:t>источник пополнения коллекций школьных музеев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2463" y="1311610"/>
            <a:ext cx="4571725" cy="3708412"/>
          </a:xfrm>
        </p:spPr>
        <p:txBody>
          <a:bodyPr>
            <a:normAutofit lnSpcReduction="10000"/>
          </a:bodyPr>
          <a:lstStyle/>
          <a:p>
            <a:r>
              <a:rPr lang="ru-RU" dirty="0"/>
              <a:t>«…Передача знаний учащимся… не может отлиться в форму рассказа о том, что видел или собрал преподаватель во время своих изысканий, хотя бы рассказ этот и сопровождался демонстрацией собранного материала. Недостаточно принести в класс и разложить перед учащимися минералогические коллекции и гербарии местной флоры; недостаточно указать им на то, где и когда можно найти нужный материал, где и когда можно произвести то или иное наблюдение. Необходимо самих учащихся научить собирать и анализировать экскурсионный материал, необходимо научить их вести те или иные наблюдения. (</a:t>
            </a:r>
            <a:r>
              <a:rPr lang="ru-RU" dirty="0" smtClean="0"/>
              <a:t>Н. Горбунов). </a:t>
            </a: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188" y="1660035"/>
            <a:ext cx="2722619" cy="203896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827971" y="3789011"/>
            <a:ext cx="181107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err="1" smtClean="0"/>
              <a:t>Лахтинская</a:t>
            </a:r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экскурсионная </a:t>
            </a:r>
          </a:p>
          <a:p>
            <a:pPr algn="ctr"/>
            <a:r>
              <a:rPr lang="ru-RU" dirty="0" smtClean="0"/>
              <a:t>станция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332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/>
              <a:t>Труд по добыче знаний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2463" y="1311610"/>
            <a:ext cx="7110566" cy="3708412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2000" dirty="0"/>
              <a:t>«Как-то удивительно мало интереса к окружающему; совсем не видно жажды знания. Надо постоянно искусственно возбуждать их интерес, но это, во-первых, очень утомительно для руководителя, и, во-вторых, я думаю, скоро может надоесть и экскурсантам. Может быть, такая инертность есть следствие того, что мы постоянно разжевываем все знания, представляем их в готовом виде, мало приучаем студентов к самостоятельному труду; то, что добыто с трудом, представляет для нас большую ценность». </a:t>
            </a:r>
            <a:r>
              <a:rPr lang="ru-RU" sz="2000" dirty="0" smtClean="0"/>
              <a:t>					(К.К</a:t>
            </a:r>
            <a:r>
              <a:rPr lang="ru-RU" sz="2000" dirty="0"/>
              <a:t>. </a:t>
            </a:r>
            <a:r>
              <a:rPr lang="ru-RU" sz="2000" dirty="0" err="1" smtClean="0"/>
              <a:t>Сент-Илер</a:t>
            </a:r>
            <a:r>
              <a:rPr lang="ru-RU" sz="2000" dirty="0" smtClean="0"/>
              <a:t>)</a:t>
            </a:r>
          </a:p>
          <a:p>
            <a:pPr algn="just"/>
            <a:endParaRPr lang="ru-RU" sz="2000" dirty="0" smtClean="0"/>
          </a:p>
          <a:p>
            <a:r>
              <a:rPr lang="ru-RU" dirty="0" smtClean="0"/>
              <a:t> 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38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/>
              <a:t>Стимул к самообразованию </a:t>
            </a:r>
            <a:br>
              <a:rPr lang="ru-RU" dirty="0" smtClean="0"/>
            </a:br>
            <a:r>
              <a:rPr lang="ru-RU" dirty="0" smtClean="0"/>
              <a:t>и новый тип взаимоотношений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2463" y="1311610"/>
            <a:ext cx="7110566" cy="3708412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/>
              <a:t>Школьный </a:t>
            </a:r>
            <a:r>
              <a:rPr lang="ru-RU" sz="1800" dirty="0"/>
              <a:t>музей — это «могучее пособие для воспитания полезных и необходимых в жизни навыков», которое служит также и «прекрасным побудителем к дальнейшему самообразованию и самого учителя». </a:t>
            </a:r>
            <a:endParaRPr lang="ru-RU" sz="1800" dirty="0" smtClean="0"/>
          </a:p>
          <a:p>
            <a:pPr algn="just"/>
            <a:r>
              <a:rPr lang="ru-RU" sz="1800" dirty="0"/>
              <a:t>	</a:t>
            </a:r>
            <a:r>
              <a:rPr lang="ru-RU" sz="1800" dirty="0" smtClean="0"/>
              <a:t>					(</a:t>
            </a:r>
            <a:r>
              <a:rPr lang="ru-RU" sz="1800" dirty="0"/>
              <a:t>Я.В. Борин</a:t>
            </a:r>
            <a:r>
              <a:rPr lang="ru-RU" sz="1800" dirty="0" smtClean="0"/>
              <a:t>)</a:t>
            </a:r>
          </a:p>
          <a:p>
            <a:pPr algn="just"/>
            <a:endParaRPr lang="ru-RU" sz="1800" dirty="0" smtClean="0"/>
          </a:p>
          <a:p>
            <a:pPr algn="just"/>
            <a:r>
              <a:rPr lang="ru-RU" sz="1800" dirty="0" smtClean="0"/>
              <a:t>В </a:t>
            </a:r>
            <a:r>
              <a:rPr lang="ru-RU" sz="1800" dirty="0"/>
              <a:t>собрании и изготовлении </a:t>
            </a:r>
            <a:r>
              <a:rPr lang="ru-RU" sz="1800" dirty="0" smtClean="0"/>
              <a:t>экспонатов и создании школьных музеев  активно </a:t>
            </a:r>
            <a:r>
              <a:rPr lang="ru-RU" sz="1800" dirty="0"/>
              <a:t>участвовали как учителя, так и ученики. Это способствовало не только более глубокому усвоению учебного содержания, но и установлению нового типа отношений внутри школы – формированию содружества на основе общих интересов, возникающих в процессе творческой деятельности</a:t>
            </a:r>
            <a:r>
              <a:rPr lang="ru-RU" sz="1800" dirty="0" smtClean="0"/>
              <a:t>.</a:t>
            </a:r>
            <a:endParaRPr lang="ru-RU" sz="180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68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Школьные музеи 1920-30-х гг. </a:t>
            </a:r>
            <a:br>
              <a:rPr lang="ru-RU" dirty="0" smtClean="0"/>
            </a:br>
            <a:r>
              <a:rPr lang="ru-RU" dirty="0" smtClean="0"/>
              <a:t>«Долой школу, оторванную от жизни!»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899" y="1327845"/>
            <a:ext cx="2322777" cy="353598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91680" y="1387678"/>
            <a:ext cx="435574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«Эволюция задач школьного музея, начавшись с собирания коллекций &lt;…&gt; переходит к собиранию всевозможных справочных форм для самостоятельных работ учеников и идет дальше</a:t>
            </a:r>
          </a:p>
          <a:p>
            <a:r>
              <a:rPr lang="ru-RU" dirty="0"/>
              <a:t>к выставочной, агитационной и поучительной работе &lt;…&gt; Для</a:t>
            </a:r>
          </a:p>
          <a:p>
            <a:r>
              <a:rPr lang="ru-RU" dirty="0"/>
              <a:t>школы музей является лабораторией и трудовой мастерской социально-образовательного механизма</a:t>
            </a:r>
            <a:r>
              <a:rPr lang="ru-RU" dirty="0" smtClean="0"/>
              <a:t>» </a:t>
            </a:r>
          </a:p>
          <a:p>
            <a:r>
              <a:rPr lang="ru-RU" dirty="0" smtClean="0"/>
              <a:t>(А.У. Зеленко)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515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1659" y="303498"/>
            <a:ext cx="7308813" cy="82809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От учебного экспоната – к производственной модели, </a:t>
            </a:r>
            <a:br>
              <a:rPr lang="ru-RU" dirty="0" smtClean="0"/>
            </a:br>
            <a:r>
              <a:rPr lang="ru-RU" dirty="0" smtClean="0"/>
              <a:t>от школьного музея – к выставкам проектов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511659" y="1221120"/>
            <a:ext cx="730881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</a:t>
            </a:r>
            <a:r>
              <a:rPr lang="ru-RU" dirty="0"/>
              <a:t>«Приступая к какой-нибудь постройке, конструированию приборов, деланию моделей, учащиеся должны: </a:t>
            </a:r>
          </a:p>
          <a:p>
            <a:pPr algn="just"/>
            <a:r>
              <a:rPr lang="ru-RU" dirty="0"/>
              <a:t>а) составить план работы; </a:t>
            </a:r>
          </a:p>
          <a:p>
            <a:pPr algn="just"/>
            <a:r>
              <a:rPr lang="ru-RU" dirty="0"/>
              <a:t>б) выполнить чертеж, сделать рисунки постройки, прибора, инструмента, модели; </a:t>
            </a:r>
          </a:p>
          <a:p>
            <a:pPr algn="just"/>
            <a:r>
              <a:rPr lang="ru-RU" dirty="0"/>
              <a:t>в) выяснить количество и качество материала, необходимого для данной работы; </a:t>
            </a:r>
          </a:p>
          <a:p>
            <a:pPr algn="just"/>
            <a:r>
              <a:rPr lang="ru-RU" dirty="0"/>
              <a:t>г) подсчитать стоимость материала и составить смету; </a:t>
            </a:r>
          </a:p>
          <a:p>
            <a:pPr algn="just"/>
            <a:r>
              <a:rPr lang="ru-RU" dirty="0"/>
              <a:t>д) произвести предварительный учет времени, необходимого для произведения данной работы; </a:t>
            </a:r>
          </a:p>
          <a:p>
            <a:pPr algn="just"/>
            <a:r>
              <a:rPr lang="ru-RU" dirty="0"/>
              <a:t>е) продемонстрировать по окончании данную работу перед всем классом или группой</a:t>
            </a:r>
            <a:r>
              <a:rPr lang="ru-RU" dirty="0" smtClean="0"/>
              <a:t>».</a:t>
            </a:r>
          </a:p>
          <a:p>
            <a:pPr algn="r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А.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Челюсткин)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298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/>
              <a:t>Школьные музеи – хранители истории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2463" y="1311610"/>
            <a:ext cx="7110566" cy="3600400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/>
              <a:t>В 1946 году </a:t>
            </a:r>
            <a:r>
              <a:rPr lang="ru-RU" dirty="0"/>
              <a:t>Центральной </a:t>
            </a:r>
            <a:r>
              <a:rPr lang="ru-RU" dirty="0" smtClean="0"/>
              <a:t>детской экскурсионной-туристской </a:t>
            </a:r>
            <a:r>
              <a:rPr lang="ru-RU" dirty="0"/>
              <a:t>станцией </a:t>
            </a:r>
            <a:r>
              <a:rPr lang="ru-RU" dirty="0" smtClean="0"/>
              <a:t>объявлен </a:t>
            </a:r>
            <a:r>
              <a:rPr lang="ru-RU" dirty="0"/>
              <a:t>«Поход пионеров и школьников по изучению родного края</a:t>
            </a:r>
            <a:r>
              <a:rPr lang="ru-RU" dirty="0" smtClean="0"/>
              <a:t>».</a:t>
            </a:r>
          </a:p>
          <a:p>
            <a:pPr algn="just"/>
            <a:r>
              <a:rPr lang="ru-RU" dirty="0" smtClean="0"/>
              <a:t>В 1950 </a:t>
            </a:r>
            <a:r>
              <a:rPr lang="ru-RU" dirty="0"/>
              <a:t>– 1970-е годы </a:t>
            </a:r>
            <a:r>
              <a:rPr lang="ru-RU" dirty="0" smtClean="0"/>
              <a:t>в </a:t>
            </a:r>
            <a:r>
              <a:rPr lang="ru-RU" dirty="0"/>
              <a:t>Ленинграде </a:t>
            </a:r>
            <a:r>
              <a:rPr lang="ru-RU" dirty="0" smtClean="0"/>
              <a:t>возникло движение </a:t>
            </a:r>
            <a:r>
              <a:rPr lang="ru-RU" dirty="0"/>
              <a:t>«красных следопытов</a:t>
            </a:r>
            <a:r>
              <a:rPr lang="ru-RU" dirty="0" smtClean="0"/>
              <a:t>». Ежегодно более 700 отрядов </a:t>
            </a:r>
            <a:r>
              <a:rPr lang="ru-RU" dirty="0"/>
              <a:t>отправлялись в походы по местам </a:t>
            </a:r>
            <a:r>
              <a:rPr lang="ru-RU" dirty="0" smtClean="0"/>
              <a:t>революционных событий и Великой </a:t>
            </a:r>
            <a:r>
              <a:rPr lang="ru-RU" dirty="0"/>
              <a:t>Отечественной войны. </a:t>
            </a:r>
            <a:r>
              <a:rPr lang="ru-RU" dirty="0" smtClean="0"/>
              <a:t>В </a:t>
            </a:r>
            <a:r>
              <a:rPr lang="ru-RU" dirty="0"/>
              <a:t>результате поисковой работы </a:t>
            </a:r>
            <a:r>
              <a:rPr lang="ru-RU" dirty="0" smtClean="0"/>
              <a:t>в </a:t>
            </a:r>
            <a:r>
              <a:rPr lang="ru-RU" dirty="0"/>
              <a:t>Ленинграде были открыты десятки школьных музеев революционной, боевой и трудовой славы, </a:t>
            </a:r>
            <a:r>
              <a:rPr lang="ru-RU" dirty="0" smtClean="0"/>
              <a:t>восстановлены имена и биографии сотен героев.</a:t>
            </a:r>
          </a:p>
          <a:p>
            <a:pPr algn="just"/>
            <a:r>
              <a:rPr lang="ru-RU" dirty="0" smtClean="0"/>
              <a:t>Современные музеи образовательных организаций - военно-исторические, историко-краеведческие, этнографические, мемориальные – продолжают традицию вовлечения детей и подростков в процесс сохранения исторической памяти. Музеи становятся инициаторами исследовательских и социальных, реже - арт-проектов.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04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ПМОФ20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ontrol xmlns="http://schemas.microsoft.com/VisualStudio/2011/storyboarding/control">
  <Id Name="c3dd6c66-2e05-4d33-9e0f-664cba477aa4" Revision="1" Stencil="System.MyShapes" StencilVersion="1.0"/>
</Control>
</file>

<file path=customXml/item2.xml><?xml version="1.0" encoding="utf-8"?>
<Control xmlns="http://schemas.microsoft.com/VisualStudio/2011/storyboarding/control">
  <Id Name="c3dd6c66-2e05-4d33-9e0f-664cba477aa4" Revision="1" Stencil="System.MyShapes" StencilVersion="1.0"/>
</Control>
</file>

<file path=customXml/itemProps1.xml><?xml version="1.0" encoding="utf-8"?>
<ds:datastoreItem xmlns:ds="http://schemas.openxmlformats.org/officeDocument/2006/customXml" ds:itemID="{5AF39C9F-930B-4A50-9738-9CC92B4C5057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5F449AF6-F624-45D8-A2A5-00D02B541F72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13211</TotalTime>
  <Words>826</Words>
  <Application>Microsoft Office PowerPoint</Application>
  <PresentationFormat>Экран (16:9)</PresentationFormat>
  <Paragraphs>82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Тема Office</vt:lpstr>
      <vt:lpstr>Презентация PowerPoint</vt:lpstr>
      <vt:lpstr>Педагогический музей – вдохновитель создания школьных музеев в дореволюционной России  </vt:lpstr>
      <vt:lpstr>Школьный музей – учебный музей</vt:lpstr>
      <vt:lpstr>Учебные экскурсии - источник пополнения коллекций школьных музеев</vt:lpstr>
      <vt:lpstr>Труд по добыче знаний</vt:lpstr>
      <vt:lpstr>Стимул к самообразованию  и новый тип взаимоотношений</vt:lpstr>
      <vt:lpstr>Школьные музеи 1920-30-х гг.  «Долой школу, оторванную от жизни!»</vt:lpstr>
      <vt:lpstr>От учебного экспоната – к производственной модели,  от школьного музея – к выставкам проектов</vt:lpstr>
      <vt:lpstr>Школьные музеи – хранители истории</vt:lpstr>
      <vt:lpstr>Современный Педагогический музей СПб АППО –  центр методической поддержки педагогов  и инициатор проектной деятельности учащихся</vt:lpstr>
      <vt:lpstr>Конкурс «Педагогический музей: пространство инноваций». Номинация «Проект в музее»</vt:lpstr>
      <vt:lpstr>Проект «И камень можно разговорить»</vt:lpstr>
      <vt:lpstr>Конкурс «Музей открывает фонды»</vt:lpstr>
      <vt:lpstr>Литература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Николаева Елена Борисовна</dc:creator>
  <cp:lastModifiedBy>1</cp:lastModifiedBy>
  <cp:revision>352</cp:revision>
  <cp:lastPrinted>2017-03-30T08:39:18Z</cp:lastPrinted>
  <dcterms:created xsi:type="dcterms:W3CDTF">2017-03-23T13:26:11Z</dcterms:created>
  <dcterms:modified xsi:type="dcterms:W3CDTF">2023-03-28T23:37:48Z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</Properties>
</file>