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6"/>
  </p:notesMasterIdLst>
  <p:sldIdLst>
    <p:sldId id="258" r:id="rId2"/>
    <p:sldId id="311" r:id="rId3"/>
    <p:sldId id="313" r:id="rId4"/>
    <p:sldId id="309" r:id="rId5"/>
    <p:sldId id="310" r:id="rId6"/>
    <p:sldId id="314" r:id="rId7"/>
    <p:sldId id="315" r:id="rId8"/>
    <p:sldId id="312" r:id="rId9"/>
    <p:sldId id="316" r:id="rId10"/>
    <p:sldId id="324" r:id="rId11"/>
    <p:sldId id="317" r:id="rId12"/>
    <p:sldId id="319" r:id="rId13"/>
    <p:sldId id="320" r:id="rId14"/>
    <p:sldId id="321" r:id="rId15"/>
    <p:sldId id="323" r:id="rId16"/>
    <p:sldId id="325" r:id="rId17"/>
    <p:sldId id="326" r:id="rId18"/>
    <p:sldId id="327" r:id="rId19"/>
    <p:sldId id="328" r:id="rId20"/>
    <p:sldId id="329" r:id="rId21"/>
    <p:sldId id="330" r:id="rId22"/>
    <p:sldId id="336" r:id="rId23"/>
    <p:sldId id="332" r:id="rId24"/>
    <p:sldId id="334" r:id="rId25"/>
    <p:sldId id="335" r:id="rId26"/>
    <p:sldId id="333" r:id="rId27"/>
    <p:sldId id="338" r:id="rId28"/>
    <p:sldId id="339" r:id="rId29"/>
    <p:sldId id="340" r:id="rId30"/>
    <p:sldId id="341" r:id="rId31"/>
    <p:sldId id="342" r:id="rId32"/>
    <p:sldId id="343" r:id="rId33"/>
    <p:sldId id="344" r:id="rId34"/>
    <p:sldId id="33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юбовь Кошелева" initials="ЛК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A9E1"/>
    <a:srgbClr val="00CC66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9" autoAdjust="0"/>
    <p:restoredTop sz="87469" autoAdjust="0"/>
  </p:normalViewPr>
  <p:slideViewPr>
    <p:cSldViewPr>
      <p:cViewPr varScale="1">
        <p:scale>
          <a:sx n="77" d="100"/>
          <a:sy n="77" d="100"/>
        </p:scale>
        <p:origin x="1584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A4D90-D08C-4C3A-8D14-757E84E27143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4495B-ECAA-4553-8624-644DED231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274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062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21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772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66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613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24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231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21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94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77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508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055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FED8B-4FF7-4641-AA3F-5ED410CD1875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82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5" Type="http://schemas.openxmlformats.org/officeDocument/2006/relationships/image" Target="../media/image7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272808" cy="648072"/>
          </a:xfrm>
        </p:spPr>
        <p:txBody>
          <a:bodyPr>
            <a:noAutofit/>
          </a:bodyPr>
          <a:lstStyle/>
          <a:p>
            <a:r>
              <a:rPr lang="ru-RU" sz="16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СПб ГБПОУ «Колледж Петербургской моды»</a:t>
            </a:r>
            <a:endParaRPr lang="ru-RU" sz="16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91264" cy="4785399"/>
          </a:xfrm>
        </p:spPr>
        <p:txBody>
          <a:bodyPr/>
          <a:lstStyle/>
          <a:p>
            <a:pPr marL="0" indent="0" algn="ctr">
              <a:buNone/>
            </a:pPr>
            <a:endParaRPr lang="ru-RU" b="1" i="1" dirty="0" smtClean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ru-RU" b="1" i="1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ru-RU" b="1" i="1" dirty="0" smtClean="0">
                <a:solidFill>
                  <a:schemeClr val="accent1"/>
                </a:solidFill>
              </a:rPr>
              <a:t>Роль </a:t>
            </a:r>
            <a:r>
              <a:rPr lang="ru-RU" b="1" i="1" dirty="0">
                <a:solidFill>
                  <a:schemeClr val="accent1"/>
                </a:solidFill>
              </a:rPr>
              <a:t>школьного музея </a:t>
            </a:r>
            <a:endParaRPr lang="ru-RU" b="1" i="1" dirty="0" smtClean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ru-RU" b="1" i="1" dirty="0" smtClean="0">
                <a:solidFill>
                  <a:schemeClr val="accent1"/>
                </a:solidFill>
              </a:rPr>
              <a:t>в патриотическом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chemeClr val="accent1"/>
                </a:solidFill>
              </a:rPr>
              <a:t>и </a:t>
            </a:r>
            <a:r>
              <a:rPr lang="ru-RU" b="1" i="1" dirty="0">
                <a:solidFill>
                  <a:schemeClr val="accent1"/>
                </a:solidFill>
              </a:rPr>
              <a:t>духовно-нравственном </a:t>
            </a:r>
            <a:endParaRPr lang="ru-RU" b="1" i="1" dirty="0" smtClean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ru-RU" b="1" i="1" dirty="0" smtClean="0">
                <a:solidFill>
                  <a:schemeClr val="accent1"/>
                </a:solidFill>
              </a:rPr>
              <a:t>воспитании </a:t>
            </a:r>
            <a:r>
              <a:rPr lang="ru-RU" b="1" i="1" dirty="0">
                <a:solidFill>
                  <a:schemeClr val="accent1"/>
                </a:solidFill>
              </a:rPr>
              <a:t>обучающихся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005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16824" cy="1440160"/>
          </a:xfrm>
        </p:spPr>
        <p:txBody>
          <a:bodyPr>
            <a:noAutofit/>
          </a:bodyPr>
          <a:lstStyle/>
          <a:p>
            <a:r>
              <a:rPr lang="ru-RU" sz="18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Копия знамени, изготовленного в ноябре 1943 года и врученного артиллерийской части на Пулковских высотах. Было </a:t>
            </a:r>
            <a:r>
              <a:rPr lang="ru-RU" sz="1800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воодружено</a:t>
            </a:r>
            <a:r>
              <a:rPr lang="ru-RU" sz="18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апреля 1945 года </a:t>
            </a:r>
            <a:br>
              <a:rPr lang="ru-RU" sz="18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 Кёнигсбергом</a:t>
            </a:r>
            <a:endParaRPr lang="ru-RU" sz="18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772816"/>
            <a:ext cx="7776864" cy="435335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chemeClr val="accent1"/>
                </a:solidFill>
              </a:rPr>
              <a:t> </a:t>
            </a:r>
            <a:endParaRPr lang="ru-RU" sz="2000" b="1" i="1" dirty="0" smtClean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endParaRPr lang="ru-RU" sz="2000" b="1" i="1" dirty="0" smtClean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endParaRPr lang="ru-RU" sz="2000" b="1" i="1" dirty="0" smtClean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06488"/>
            <a:ext cx="6106785" cy="407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6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632848" cy="115212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548680"/>
            <a:ext cx="7992888" cy="5688632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3400" b="1" dirty="0" smtClean="0">
                <a:solidFill>
                  <a:schemeClr val="tx2"/>
                </a:solidFill>
              </a:rPr>
              <a:t>                                    </a:t>
            </a:r>
            <a:r>
              <a:rPr lang="ru-RU" sz="3400" b="1" dirty="0" smtClean="0">
                <a:solidFill>
                  <a:schemeClr val="accent1"/>
                </a:solidFill>
              </a:rPr>
              <a:t>Анкетирование </a:t>
            </a:r>
            <a:r>
              <a:rPr lang="ru-RU" sz="3400" b="1" dirty="0">
                <a:solidFill>
                  <a:schemeClr val="accent1"/>
                </a:solidFill>
              </a:rPr>
              <a:t>для обучающихся по блоку:  «Музей КПМ</a:t>
            </a:r>
            <a:r>
              <a:rPr lang="ru-RU" sz="3400" b="1" dirty="0" smtClean="0">
                <a:solidFill>
                  <a:schemeClr val="accent1"/>
                </a:solidFill>
              </a:rPr>
              <a:t>» (1-4 курсы)</a:t>
            </a:r>
            <a:endParaRPr lang="ru-RU" sz="3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ru-RU" sz="3400" dirty="0">
                <a:solidFill>
                  <a:schemeClr val="accent1"/>
                </a:solidFill>
              </a:rPr>
              <a:t> </a:t>
            </a:r>
          </a:p>
          <a:p>
            <a:pPr marL="0" lvl="0" indent="0">
              <a:buNone/>
            </a:pPr>
            <a:r>
              <a:rPr lang="ru-RU" sz="3400" dirty="0" smtClean="0">
                <a:solidFill>
                  <a:schemeClr val="accent1"/>
                </a:solidFill>
              </a:rPr>
              <a:t>1. Какие </a:t>
            </a:r>
            <a:r>
              <a:rPr lang="ru-RU" sz="3400" dirty="0">
                <a:solidFill>
                  <a:schemeClr val="accent1"/>
                </a:solidFill>
              </a:rPr>
              <a:t>формы работы музея интересны на Ваш взгляд? (можно выбрать </a:t>
            </a:r>
            <a:r>
              <a:rPr lang="ru-RU" sz="3400" dirty="0" smtClean="0">
                <a:solidFill>
                  <a:schemeClr val="accent1"/>
                </a:solidFill>
              </a:rPr>
              <a:t>несколько </a:t>
            </a:r>
            <a:r>
              <a:rPr lang="ru-RU" sz="3400" dirty="0">
                <a:solidFill>
                  <a:schemeClr val="accent1"/>
                </a:solidFill>
              </a:rPr>
              <a:t>вариантов ответа)</a:t>
            </a:r>
          </a:p>
          <a:p>
            <a:pPr marL="0" indent="0">
              <a:buNone/>
            </a:pPr>
            <a:r>
              <a:rPr lang="ru-RU" sz="3400" dirty="0">
                <a:solidFill>
                  <a:schemeClr val="accent1"/>
                </a:solidFill>
              </a:rPr>
              <a:t>- викторины</a:t>
            </a:r>
          </a:p>
          <a:p>
            <a:pPr marL="0" indent="0">
              <a:buNone/>
            </a:pPr>
            <a:r>
              <a:rPr lang="ru-RU" sz="3400" dirty="0" smtClean="0">
                <a:solidFill>
                  <a:schemeClr val="accent1"/>
                </a:solidFill>
              </a:rPr>
              <a:t>- экскурсии</a:t>
            </a:r>
          </a:p>
          <a:p>
            <a:pPr marL="0" indent="0">
              <a:buNone/>
            </a:pPr>
            <a:r>
              <a:rPr lang="ru-RU" sz="3400" dirty="0" smtClean="0">
                <a:solidFill>
                  <a:schemeClr val="accent1"/>
                </a:solidFill>
              </a:rPr>
              <a:t>- </a:t>
            </a:r>
            <a:r>
              <a:rPr lang="ru-RU" sz="3400" dirty="0">
                <a:solidFill>
                  <a:schemeClr val="accent1"/>
                </a:solidFill>
              </a:rPr>
              <a:t>затрудняюсь ответить</a:t>
            </a:r>
          </a:p>
          <a:p>
            <a:pPr marL="0" indent="0">
              <a:buNone/>
            </a:pPr>
            <a:r>
              <a:rPr lang="ru-RU" sz="3400" dirty="0">
                <a:solidFill>
                  <a:schemeClr val="accent1"/>
                </a:solidFill>
              </a:rPr>
              <a:t> </a:t>
            </a:r>
          </a:p>
          <a:p>
            <a:pPr marL="0" lvl="0" indent="0">
              <a:buNone/>
            </a:pPr>
            <a:r>
              <a:rPr lang="ru-RU" sz="3400" dirty="0" smtClean="0">
                <a:solidFill>
                  <a:schemeClr val="accent1"/>
                </a:solidFill>
              </a:rPr>
              <a:t>2. Способствуют </a:t>
            </a:r>
            <a:r>
              <a:rPr lang="ru-RU" sz="3400" dirty="0">
                <a:solidFill>
                  <a:schemeClr val="accent1"/>
                </a:solidFill>
              </a:rPr>
              <a:t>ли музеи воспитанию в человеке </a:t>
            </a:r>
            <a:r>
              <a:rPr lang="ru-RU" sz="3400" dirty="0" smtClean="0">
                <a:solidFill>
                  <a:schemeClr val="accent1"/>
                </a:solidFill>
              </a:rPr>
              <a:t>героических  </a:t>
            </a:r>
            <a:r>
              <a:rPr lang="ru-RU" sz="3400" dirty="0">
                <a:solidFill>
                  <a:schemeClr val="accent1"/>
                </a:solidFill>
              </a:rPr>
              <a:t>качеств личности? (один вариант ответа)</a:t>
            </a:r>
          </a:p>
          <a:p>
            <a:pPr marL="0" indent="0">
              <a:buNone/>
            </a:pPr>
            <a:r>
              <a:rPr lang="ru-RU" sz="3400" dirty="0">
                <a:solidFill>
                  <a:schemeClr val="accent1"/>
                </a:solidFill>
              </a:rPr>
              <a:t> </a:t>
            </a:r>
            <a:r>
              <a:rPr lang="ru-RU" sz="3400" dirty="0" smtClean="0">
                <a:solidFill>
                  <a:schemeClr val="accent1"/>
                </a:solidFill>
              </a:rPr>
              <a:t>- </a:t>
            </a:r>
            <a:r>
              <a:rPr lang="ru-RU" sz="3400" dirty="0">
                <a:solidFill>
                  <a:schemeClr val="accent1"/>
                </a:solidFill>
              </a:rPr>
              <a:t>да</a:t>
            </a:r>
          </a:p>
          <a:p>
            <a:pPr marL="0" indent="0">
              <a:buNone/>
            </a:pPr>
            <a:r>
              <a:rPr lang="ru-RU" sz="3400" dirty="0" smtClean="0">
                <a:solidFill>
                  <a:schemeClr val="accent1"/>
                </a:solidFill>
              </a:rPr>
              <a:t> </a:t>
            </a:r>
            <a:r>
              <a:rPr lang="ru-RU" sz="3400" dirty="0">
                <a:solidFill>
                  <a:schemeClr val="accent1"/>
                </a:solidFill>
              </a:rPr>
              <a:t>- нет</a:t>
            </a:r>
          </a:p>
          <a:p>
            <a:pPr marL="0" indent="0">
              <a:buNone/>
            </a:pPr>
            <a:r>
              <a:rPr lang="ru-RU" sz="3400" dirty="0">
                <a:solidFill>
                  <a:schemeClr val="accent1"/>
                </a:solidFill>
              </a:rPr>
              <a:t> </a:t>
            </a:r>
            <a:r>
              <a:rPr lang="ru-RU" sz="3400" dirty="0" smtClean="0">
                <a:solidFill>
                  <a:schemeClr val="accent1"/>
                </a:solidFill>
              </a:rPr>
              <a:t>- </a:t>
            </a:r>
            <a:r>
              <a:rPr lang="ru-RU" sz="3400" dirty="0">
                <a:solidFill>
                  <a:schemeClr val="accent1"/>
                </a:solidFill>
              </a:rPr>
              <a:t>затрудняюсь ответить</a:t>
            </a:r>
          </a:p>
          <a:p>
            <a:pPr marL="0" indent="0">
              <a:buNone/>
            </a:pPr>
            <a:r>
              <a:rPr lang="ru-RU" sz="3400" dirty="0">
                <a:solidFill>
                  <a:schemeClr val="accent1"/>
                </a:solidFill>
              </a:rPr>
              <a:t> </a:t>
            </a:r>
          </a:p>
          <a:p>
            <a:pPr marL="0" indent="0">
              <a:buNone/>
            </a:pPr>
            <a:r>
              <a:rPr lang="ru-RU" sz="3400" dirty="0" smtClean="0">
                <a:solidFill>
                  <a:schemeClr val="accent1"/>
                </a:solidFill>
              </a:rPr>
              <a:t>3</a:t>
            </a:r>
            <a:r>
              <a:rPr lang="ru-RU" sz="3400" dirty="0">
                <a:solidFill>
                  <a:schemeClr val="accent1"/>
                </a:solidFill>
              </a:rPr>
              <a:t>. </a:t>
            </a:r>
            <a:r>
              <a:rPr lang="ru-RU" sz="3400" dirty="0" smtClean="0">
                <a:solidFill>
                  <a:schemeClr val="accent1"/>
                </a:solidFill>
              </a:rPr>
              <a:t>Патриотизм </a:t>
            </a:r>
            <a:r>
              <a:rPr lang="ru-RU" sz="3400" dirty="0">
                <a:solidFill>
                  <a:schemeClr val="accent1"/>
                </a:solidFill>
              </a:rPr>
              <a:t>– это: (можно выбрать </a:t>
            </a:r>
            <a:r>
              <a:rPr lang="ru-RU" sz="3400" dirty="0" smtClean="0">
                <a:solidFill>
                  <a:schemeClr val="accent1"/>
                </a:solidFill>
              </a:rPr>
              <a:t>несколько вариантов  ответа) </a:t>
            </a:r>
          </a:p>
          <a:p>
            <a:pPr marL="0" indent="0">
              <a:buNone/>
            </a:pPr>
            <a:r>
              <a:rPr lang="ru-RU" sz="3400" dirty="0" smtClean="0">
                <a:solidFill>
                  <a:schemeClr val="accent1"/>
                </a:solidFill>
              </a:rPr>
              <a:t>- любовь </a:t>
            </a:r>
            <a:r>
              <a:rPr lang="ru-RU" sz="3400" dirty="0">
                <a:solidFill>
                  <a:schemeClr val="accent1"/>
                </a:solidFill>
              </a:rPr>
              <a:t>к </a:t>
            </a:r>
            <a:r>
              <a:rPr lang="ru-RU" sz="3400" dirty="0" smtClean="0">
                <a:solidFill>
                  <a:schemeClr val="accent1"/>
                </a:solidFill>
              </a:rPr>
              <a:t>Родине</a:t>
            </a:r>
          </a:p>
          <a:p>
            <a:pPr marL="0" indent="0">
              <a:buNone/>
            </a:pPr>
            <a:r>
              <a:rPr lang="ru-RU" sz="3400" dirty="0" smtClean="0">
                <a:solidFill>
                  <a:schemeClr val="accent1"/>
                </a:solidFill>
              </a:rPr>
              <a:t>- личный </a:t>
            </a:r>
            <a:r>
              <a:rPr lang="ru-RU" sz="3400" dirty="0">
                <a:solidFill>
                  <a:schemeClr val="accent1"/>
                </a:solidFill>
              </a:rPr>
              <a:t>вклад в процветание </a:t>
            </a:r>
            <a:r>
              <a:rPr lang="ru-RU" sz="3400" dirty="0" smtClean="0">
                <a:solidFill>
                  <a:schemeClr val="accent1"/>
                </a:solidFill>
              </a:rPr>
              <a:t>моей страны</a:t>
            </a:r>
            <a:endParaRPr lang="ru-RU" sz="3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ru-RU" sz="3400" dirty="0" smtClean="0">
                <a:solidFill>
                  <a:schemeClr val="accent1"/>
                </a:solidFill>
              </a:rPr>
              <a:t>- </a:t>
            </a:r>
            <a:r>
              <a:rPr lang="ru-RU" sz="3400" dirty="0">
                <a:solidFill>
                  <a:schemeClr val="accent1"/>
                </a:solidFill>
              </a:rPr>
              <a:t>затрудняюсь ответить</a:t>
            </a:r>
          </a:p>
          <a:p>
            <a:pPr marL="0" indent="0">
              <a:buNone/>
            </a:pPr>
            <a:r>
              <a:rPr lang="ru-RU" sz="3400" dirty="0">
                <a:solidFill>
                  <a:schemeClr val="accent1"/>
                </a:solidFill>
              </a:rPr>
              <a:t>      </a:t>
            </a:r>
          </a:p>
          <a:p>
            <a:pPr marL="0" lvl="0" indent="0">
              <a:buNone/>
            </a:pPr>
            <a:r>
              <a:rPr lang="ru-RU" sz="3400" dirty="0" smtClean="0">
                <a:solidFill>
                  <a:schemeClr val="accent1"/>
                </a:solidFill>
              </a:rPr>
              <a:t>4. Нужно ли изучать историю своего колледжа? (один вариант ответа)</a:t>
            </a:r>
          </a:p>
          <a:p>
            <a:pPr marL="0" indent="0">
              <a:buNone/>
            </a:pPr>
            <a:r>
              <a:rPr lang="ru-RU" sz="3400" dirty="0" smtClean="0">
                <a:solidFill>
                  <a:schemeClr val="accent1"/>
                </a:solidFill>
              </a:rPr>
              <a:t>- </a:t>
            </a:r>
            <a:r>
              <a:rPr lang="ru-RU" sz="3400" dirty="0">
                <a:solidFill>
                  <a:schemeClr val="accent1"/>
                </a:solidFill>
              </a:rPr>
              <a:t>да</a:t>
            </a:r>
          </a:p>
          <a:p>
            <a:pPr marL="0" indent="0">
              <a:buNone/>
            </a:pPr>
            <a:r>
              <a:rPr lang="ru-RU" sz="3400" dirty="0">
                <a:solidFill>
                  <a:schemeClr val="accent1"/>
                </a:solidFill>
              </a:rPr>
              <a:t>- нужно знать хотя бы что-то из истории колледжа</a:t>
            </a:r>
          </a:p>
          <a:p>
            <a:pPr marL="0" indent="0">
              <a:buNone/>
            </a:pPr>
            <a:r>
              <a:rPr lang="ru-RU" sz="3400" dirty="0">
                <a:solidFill>
                  <a:schemeClr val="accent1"/>
                </a:solidFill>
              </a:rPr>
              <a:t>- нет, мне это не надо</a:t>
            </a:r>
          </a:p>
          <a:p>
            <a:pPr marL="0" indent="0">
              <a:buNone/>
            </a:pPr>
            <a:r>
              <a:rPr lang="ru-RU" sz="3400" dirty="0">
                <a:solidFill>
                  <a:schemeClr val="accent1"/>
                </a:solidFill>
              </a:rPr>
              <a:t>- затрудняюсь ответить</a:t>
            </a:r>
          </a:p>
          <a:p>
            <a:pPr marL="0" indent="0">
              <a:buNone/>
            </a:pPr>
            <a:r>
              <a:rPr lang="ru-RU" sz="3400" dirty="0">
                <a:solidFill>
                  <a:schemeClr val="accent1"/>
                </a:solidFill>
              </a:rPr>
              <a:t> </a:t>
            </a:r>
          </a:p>
          <a:p>
            <a:pPr marL="0" indent="0">
              <a:buNone/>
            </a:pPr>
            <a:r>
              <a:rPr lang="ru-RU" sz="3400" dirty="0" smtClean="0">
                <a:solidFill>
                  <a:schemeClr val="accent1"/>
                </a:solidFill>
              </a:rPr>
              <a:t>5</a:t>
            </a:r>
            <a:r>
              <a:rPr lang="ru-RU" sz="3400" dirty="0">
                <a:solidFill>
                  <a:schemeClr val="accent1"/>
                </a:solidFill>
              </a:rPr>
              <a:t>. Знаете ли Вы историю своего Рода? (один вариант ответа</a:t>
            </a:r>
            <a:r>
              <a:rPr lang="ru-RU" sz="3400" dirty="0" smtClean="0">
                <a:solidFill>
                  <a:schemeClr val="accent1"/>
                </a:solidFill>
              </a:rPr>
              <a:t>) </a:t>
            </a:r>
          </a:p>
          <a:p>
            <a:pPr marL="0" indent="0">
              <a:buNone/>
            </a:pPr>
            <a:r>
              <a:rPr lang="ru-RU" sz="3400" dirty="0" smtClean="0">
                <a:solidFill>
                  <a:schemeClr val="accent1"/>
                </a:solidFill>
              </a:rPr>
              <a:t>- </a:t>
            </a:r>
            <a:r>
              <a:rPr lang="ru-RU" sz="3400" dirty="0">
                <a:solidFill>
                  <a:schemeClr val="accent1"/>
                </a:solidFill>
              </a:rPr>
              <a:t>знаю и изучаю</a:t>
            </a:r>
          </a:p>
          <a:p>
            <a:pPr marL="0" indent="0">
              <a:buNone/>
            </a:pPr>
            <a:r>
              <a:rPr lang="ru-RU" sz="3400" dirty="0">
                <a:solidFill>
                  <a:schemeClr val="accent1"/>
                </a:solidFill>
              </a:rPr>
              <a:t> - хочу узнать</a:t>
            </a:r>
          </a:p>
          <a:p>
            <a:pPr marL="0" indent="0">
              <a:buNone/>
            </a:pPr>
            <a:r>
              <a:rPr lang="ru-RU" sz="3400" dirty="0">
                <a:solidFill>
                  <a:schemeClr val="accent1"/>
                </a:solidFill>
              </a:rPr>
              <a:t> - нет</a:t>
            </a:r>
          </a:p>
          <a:p>
            <a:pPr marL="0" indent="0">
              <a:buNone/>
            </a:pPr>
            <a:r>
              <a:rPr lang="ru-RU" sz="3400" dirty="0">
                <a:solidFill>
                  <a:schemeClr val="accent1"/>
                </a:solidFill>
              </a:rPr>
              <a:t> - затрудняюсь с ответом</a:t>
            </a:r>
          </a:p>
          <a:p>
            <a:pPr marL="0" indent="0">
              <a:buNone/>
            </a:pPr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val="330585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272808" cy="648072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анкетирования </a:t>
            </a:r>
            <a:br>
              <a:rPr lang="ru-RU" sz="2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(принимали участие 83 человека, 1-4 курсы обучения)</a:t>
            </a:r>
            <a:endParaRPr lang="ru-RU" sz="20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91264" cy="478539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chemeClr val="accent1"/>
                </a:solidFill>
              </a:rPr>
              <a:t> </a:t>
            </a:r>
            <a:r>
              <a:rPr lang="ru-RU" b="1" i="1" dirty="0" smtClean="0">
                <a:solidFill>
                  <a:schemeClr val="accent1"/>
                </a:solidFill>
              </a:rPr>
              <a:t>В</a:t>
            </a:r>
            <a:r>
              <a:rPr lang="ru-RU" b="1" i="1" dirty="0" smtClean="0">
                <a:solidFill>
                  <a:schemeClr val="accent1"/>
                </a:solidFill>
              </a:rPr>
              <a:t>опрос: «Способствуют ли музеи воспитанию в человеке героических качеств личности, патриотизма?»</a:t>
            </a:r>
          </a:p>
          <a:p>
            <a:pPr marL="0" indent="0">
              <a:buNone/>
            </a:pPr>
            <a:endParaRPr lang="ru-RU" b="1" i="1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chemeClr val="accent1"/>
                </a:solidFill>
              </a:rPr>
              <a:t>д</a:t>
            </a:r>
            <a:r>
              <a:rPr lang="ru-RU" b="1" i="1" dirty="0" smtClean="0">
                <a:solidFill>
                  <a:schemeClr val="accent1"/>
                </a:solidFill>
              </a:rPr>
              <a:t>а – 32 человека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accent1"/>
                </a:solidFill>
              </a:rPr>
              <a:t>ч</a:t>
            </a:r>
            <a:r>
              <a:rPr lang="ru-RU" b="1" i="1" dirty="0" smtClean="0">
                <a:solidFill>
                  <a:schemeClr val="accent1"/>
                </a:solidFill>
              </a:rPr>
              <a:t>астично – 44 человека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accent1"/>
                </a:solidFill>
              </a:rPr>
              <a:t>н</a:t>
            </a:r>
            <a:r>
              <a:rPr lang="ru-RU" b="1" i="1" dirty="0" smtClean="0">
                <a:solidFill>
                  <a:schemeClr val="accent1"/>
                </a:solidFill>
              </a:rPr>
              <a:t>ет – 2 человека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accent1"/>
                </a:solidFill>
              </a:rPr>
              <a:t>з</a:t>
            </a:r>
            <a:r>
              <a:rPr lang="ru-RU" b="1" i="1" dirty="0" smtClean="0">
                <a:solidFill>
                  <a:schemeClr val="accent1"/>
                </a:solidFill>
              </a:rPr>
              <a:t>атрудняюсь ответить – 5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287200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272808" cy="648072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анкетирования </a:t>
            </a:r>
            <a:br>
              <a:rPr lang="ru-RU" sz="2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(принимали участие 83 человека, 1-4 курсы обучения)</a:t>
            </a:r>
            <a:endParaRPr lang="ru-RU" sz="20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91264" cy="478539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chemeClr val="accent1"/>
                </a:solidFill>
              </a:rPr>
              <a:t> </a:t>
            </a:r>
            <a:r>
              <a:rPr lang="ru-RU" sz="2400" b="1" i="1" dirty="0" smtClean="0">
                <a:solidFill>
                  <a:schemeClr val="accent1"/>
                </a:solidFill>
              </a:rPr>
              <a:t>Вопрос «</a:t>
            </a:r>
            <a:r>
              <a:rPr lang="ru-RU" sz="2400" b="1" i="1" dirty="0" err="1" smtClean="0">
                <a:solidFill>
                  <a:schemeClr val="accent1"/>
                </a:solidFill>
              </a:rPr>
              <a:t>Патроитизм</a:t>
            </a:r>
            <a:r>
              <a:rPr lang="ru-RU" sz="2400" b="1" i="1" dirty="0" smtClean="0">
                <a:solidFill>
                  <a:schemeClr val="accent1"/>
                </a:solidFill>
              </a:rPr>
              <a:t> – это…?»</a:t>
            </a:r>
          </a:p>
          <a:p>
            <a:pPr marL="0" indent="0" algn="ctr">
              <a:buNone/>
            </a:pPr>
            <a:endParaRPr lang="ru-RU" sz="2400" b="1" i="1" dirty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r>
              <a:rPr lang="ru-RU" sz="2000" b="1" i="1" dirty="0" smtClean="0">
                <a:solidFill>
                  <a:schemeClr val="accent1"/>
                </a:solidFill>
              </a:rPr>
              <a:t>любовь к Родине – 58 человек</a:t>
            </a:r>
          </a:p>
          <a:p>
            <a:pPr>
              <a:buFontTx/>
              <a:buChar char="-"/>
            </a:pPr>
            <a:r>
              <a:rPr lang="ru-RU" sz="2000" b="1" i="1" dirty="0">
                <a:solidFill>
                  <a:schemeClr val="accent1"/>
                </a:solidFill>
              </a:rPr>
              <a:t>л</a:t>
            </a:r>
            <a:r>
              <a:rPr lang="ru-RU" sz="2000" b="1" i="1" dirty="0" smtClean="0">
                <a:solidFill>
                  <a:schemeClr val="accent1"/>
                </a:solidFill>
              </a:rPr>
              <a:t>ичное участие по защите Родины - 39 человек</a:t>
            </a:r>
          </a:p>
          <a:p>
            <a:pPr>
              <a:buFontTx/>
              <a:buChar char="-"/>
            </a:pPr>
            <a:r>
              <a:rPr lang="ru-RU" sz="2000" b="1" i="1" dirty="0">
                <a:solidFill>
                  <a:schemeClr val="accent1"/>
                </a:solidFill>
              </a:rPr>
              <a:t>л</a:t>
            </a:r>
            <a:r>
              <a:rPr lang="ru-RU" sz="2000" b="1" i="1" dirty="0" smtClean="0">
                <a:solidFill>
                  <a:schemeClr val="accent1"/>
                </a:solidFill>
              </a:rPr>
              <a:t>юбая деятельность на благо страны – 53 человека</a:t>
            </a:r>
          </a:p>
          <a:p>
            <a:pPr>
              <a:buFontTx/>
              <a:buChar char="-"/>
            </a:pPr>
            <a:r>
              <a:rPr lang="ru-RU" sz="2000" b="1" i="1" dirty="0" smtClean="0">
                <a:solidFill>
                  <a:schemeClr val="accent1"/>
                </a:solidFill>
              </a:rPr>
              <a:t>Затрудняюсь ответить – 8 человек</a:t>
            </a:r>
          </a:p>
          <a:p>
            <a:pPr>
              <a:buFontTx/>
              <a:buChar char="-"/>
            </a:pPr>
            <a:endParaRPr lang="ru-RU" sz="2000" b="1" i="1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ru-RU" sz="2000" i="1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ru-RU" sz="2000" i="1" dirty="0" smtClean="0">
                <a:solidFill>
                  <a:schemeClr val="accent1"/>
                </a:solidFill>
              </a:rPr>
              <a:t>Патриотизм </a:t>
            </a:r>
            <a:r>
              <a:rPr lang="ru-RU" sz="2000" i="1" dirty="0">
                <a:solidFill>
                  <a:schemeClr val="accent1"/>
                </a:solidFill>
              </a:rPr>
              <a:t>– это любовь к Родине</a:t>
            </a:r>
          </a:p>
          <a:p>
            <a:pPr marL="0" indent="0" algn="ctr">
              <a:buNone/>
            </a:pPr>
            <a:r>
              <a:rPr lang="ru-RU" sz="2000" i="1" dirty="0">
                <a:solidFill>
                  <a:schemeClr val="accent1"/>
                </a:solidFill>
              </a:rPr>
              <a:t> и личный вклад </a:t>
            </a:r>
          </a:p>
          <a:p>
            <a:pPr marL="0" indent="0" algn="ctr">
              <a:buNone/>
            </a:pPr>
            <a:r>
              <a:rPr lang="ru-RU" sz="2000" i="1" dirty="0">
                <a:solidFill>
                  <a:schemeClr val="accent1"/>
                </a:solidFill>
              </a:rPr>
              <a:t>в процветание нашей страны</a:t>
            </a:r>
          </a:p>
          <a:p>
            <a:pPr>
              <a:buFontTx/>
              <a:buChar char="-"/>
            </a:pPr>
            <a:endParaRPr lang="ru-RU" sz="2000" b="1" i="1" dirty="0" smtClean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endParaRPr lang="ru-RU" sz="2000" b="1" i="1" dirty="0" smtClean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endParaRPr lang="ru-RU" sz="2000" b="1" i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05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272808" cy="648072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анкетирования </a:t>
            </a:r>
            <a:br>
              <a:rPr lang="ru-RU" sz="2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(принимали участие 83 человека, 1-4 курсы обучения)</a:t>
            </a:r>
            <a:endParaRPr lang="ru-RU" sz="20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91264" cy="478539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chemeClr val="accent1"/>
                </a:solidFill>
              </a:rPr>
              <a:t> </a:t>
            </a:r>
            <a:r>
              <a:rPr lang="ru-RU" sz="2800" b="1" i="1" dirty="0" smtClean="0">
                <a:solidFill>
                  <a:schemeClr val="accent1"/>
                </a:solidFill>
              </a:rPr>
              <a:t>Вопрос «Нужно ли изучать историю своего колледжа?»</a:t>
            </a:r>
          </a:p>
          <a:p>
            <a:pPr marL="0" indent="0" algn="ctr">
              <a:buNone/>
            </a:pPr>
            <a:endParaRPr lang="ru-RU" sz="2400" b="1" i="1" dirty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r>
              <a:rPr lang="ru-RU" sz="2800" b="1" i="1" dirty="0" smtClean="0">
                <a:solidFill>
                  <a:schemeClr val="accent1"/>
                </a:solidFill>
              </a:rPr>
              <a:t>да – 30 человек</a:t>
            </a:r>
          </a:p>
          <a:p>
            <a:pPr>
              <a:buFontTx/>
              <a:buChar char="-"/>
            </a:pPr>
            <a:r>
              <a:rPr lang="ru-RU" sz="2800" b="1" i="1" dirty="0">
                <a:solidFill>
                  <a:schemeClr val="accent1"/>
                </a:solidFill>
              </a:rPr>
              <a:t>н</a:t>
            </a:r>
            <a:r>
              <a:rPr lang="ru-RU" sz="2800" b="1" i="1" dirty="0" smtClean="0">
                <a:solidFill>
                  <a:schemeClr val="accent1"/>
                </a:solidFill>
              </a:rPr>
              <a:t>ужно знать хотя бы что-то - 48 человек</a:t>
            </a:r>
          </a:p>
          <a:p>
            <a:pPr>
              <a:buFontTx/>
              <a:buChar char="-"/>
            </a:pPr>
            <a:r>
              <a:rPr lang="ru-RU" sz="2800" b="1" i="1" dirty="0">
                <a:solidFill>
                  <a:schemeClr val="accent1"/>
                </a:solidFill>
              </a:rPr>
              <a:t>н</a:t>
            </a:r>
            <a:r>
              <a:rPr lang="ru-RU" sz="2800" b="1" i="1" dirty="0" smtClean="0">
                <a:solidFill>
                  <a:schemeClr val="accent1"/>
                </a:solidFill>
              </a:rPr>
              <a:t>ет, мне это не надо – 3 человека</a:t>
            </a:r>
          </a:p>
          <a:p>
            <a:pPr>
              <a:buFontTx/>
              <a:buChar char="-"/>
            </a:pPr>
            <a:r>
              <a:rPr lang="ru-RU" sz="2800" b="1" i="1" dirty="0">
                <a:solidFill>
                  <a:schemeClr val="accent1"/>
                </a:solidFill>
              </a:rPr>
              <a:t>з</a:t>
            </a:r>
            <a:r>
              <a:rPr lang="ru-RU" sz="2800" b="1" i="1" dirty="0" smtClean="0">
                <a:solidFill>
                  <a:schemeClr val="accent1"/>
                </a:solidFill>
              </a:rPr>
              <a:t>атрудняюсь ответить – 2 человека</a:t>
            </a:r>
          </a:p>
          <a:p>
            <a:pPr>
              <a:buFontTx/>
              <a:buChar char="-"/>
            </a:pPr>
            <a:endParaRPr lang="ru-RU" sz="2800" b="1" i="1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ru-RU" sz="2000" i="1" dirty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endParaRPr lang="ru-RU" sz="2000" b="1" i="1" dirty="0" smtClean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endParaRPr lang="ru-RU" sz="2000" b="1" i="1" dirty="0" smtClean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endParaRPr lang="ru-RU" sz="2000" b="1" i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2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272808" cy="648072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анкетирования </a:t>
            </a:r>
            <a:br>
              <a:rPr lang="ru-RU" sz="2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(принимали участие 83 человека, 1-4 курсы обучения)</a:t>
            </a:r>
            <a:endParaRPr lang="ru-RU" sz="20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91264" cy="478539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chemeClr val="accent1"/>
                </a:solidFill>
              </a:rPr>
              <a:t> </a:t>
            </a:r>
            <a:r>
              <a:rPr lang="ru-RU" sz="2800" b="1" i="1" dirty="0" smtClean="0">
                <a:solidFill>
                  <a:schemeClr val="accent1"/>
                </a:solidFill>
              </a:rPr>
              <a:t>Вопрос «Знаете ли Вы историю своего Рода, семьи?»</a:t>
            </a:r>
          </a:p>
          <a:p>
            <a:pPr marL="0" indent="0" algn="ctr">
              <a:buNone/>
            </a:pPr>
            <a:endParaRPr lang="ru-RU" sz="2400" b="1" i="1" dirty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r>
              <a:rPr lang="ru-RU" sz="2800" b="1" i="1" dirty="0">
                <a:solidFill>
                  <a:schemeClr val="accent1"/>
                </a:solidFill>
              </a:rPr>
              <a:t>з</a:t>
            </a:r>
            <a:r>
              <a:rPr lang="ru-RU" sz="2800" b="1" i="1" dirty="0" smtClean="0">
                <a:solidFill>
                  <a:schemeClr val="accent1"/>
                </a:solidFill>
              </a:rPr>
              <a:t>наю и изучаю – 31 человек</a:t>
            </a:r>
          </a:p>
          <a:p>
            <a:pPr>
              <a:buFontTx/>
              <a:buChar char="-"/>
            </a:pPr>
            <a:r>
              <a:rPr lang="ru-RU" sz="2800" b="1" i="1" dirty="0">
                <a:solidFill>
                  <a:schemeClr val="accent1"/>
                </a:solidFill>
              </a:rPr>
              <a:t>х</a:t>
            </a:r>
            <a:r>
              <a:rPr lang="ru-RU" sz="2800" b="1" i="1" dirty="0" smtClean="0">
                <a:solidFill>
                  <a:schemeClr val="accent1"/>
                </a:solidFill>
              </a:rPr>
              <a:t>очу узнать - 42 человека</a:t>
            </a:r>
          </a:p>
          <a:p>
            <a:pPr>
              <a:buFontTx/>
              <a:buChar char="-"/>
            </a:pPr>
            <a:r>
              <a:rPr lang="ru-RU" sz="2800" b="1" i="1" dirty="0">
                <a:solidFill>
                  <a:schemeClr val="accent1"/>
                </a:solidFill>
              </a:rPr>
              <a:t>н</a:t>
            </a:r>
            <a:r>
              <a:rPr lang="ru-RU" sz="2800" b="1" i="1" dirty="0" smtClean="0">
                <a:solidFill>
                  <a:schemeClr val="accent1"/>
                </a:solidFill>
              </a:rPr>
              <a:t>ет, мне это не интересно – 8 человек</a:t>
            </a:r>
          </a:p>
          <a:p>
            <a:pPr>
              <a:buFontTx/>
              <a:buChar char="-"/>
            </a:pPr>
            <a:r>
              <a:rPr lang="ru-RU" sz="2800" b="1" i="1" dirty="0">
                <a:solidFill>
                  <a:schemeClr val="accent1"/>
                </a:solidFill>
              </a:rPr>
              <a:t>з</a:t>
            </a:r>
            <a:r>
              <a:rPr lang="ru-RU" sz="2800" b="1" i="1" dirty="0" smtClean="0">
                <a:solidFill>
                  <a:schemeClr val="accent1"/>
                </a:solidFill>
              </a:rPr>
              <a:t>атрудняюсь ответить – 12 человек</a:t>
            </a:r>
          </a:p>
          <a:p>
            <a:pPr>
              <a:buFontTx/>
              <a:buChar char="-"/>
            </a:pPr>
            <a:endParaRPr lang="ru-RU" sz="2800" b="1" i="1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ru-RU" sz="2000" i="1" dirty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endParaRPr lang="ru-RU" sz="2000" b="1" i="1" dirty="0" smtClean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endParaRPr lang="ru-RU" sz="2000" b="1" i="1" dirty="0" smtClean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endParaRPr lang="ru-RU" sz="2000" b="1" i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53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272808" cy="648072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анкетирования </a:t>
            </a:r>
            <a:br>
              <a:rPr lang="ru-RU" sz="2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(принимали участие 83 человека, 1-4 курсы обучения)</a:t>
            </a:r>
            <a:endParaRPr lang="ru-RU" sz="20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91264" cy="4785399"/>
          </a:xfrm>
        </p:spPr>
        <p:txBody>
          <a:bodyPr/>
          <a:lstStyle/>
          <a:p>
            <a:pPr marL="0" indent="0" algn="ctr">
              <a:buNone/>
            </a:pPr>
            <a:endParaRPr lang="ru-RU" b="1" i="1" dirty="0" smtClean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ru-RU" b="1" i="1" dirty="0" smtClean="0">
                <a:solidFill>
                  <a:schemeClr val="accent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chemeClr val="accent1"/>
                </a:solidFill>
              </a:rPr>
              <a:t>Наиболее интересной формой работы музея для обучающихся являются </a:t>
            </a:r>
            <a:r>
              <a:rPr lang="ru-RU" b="1" i="1" u="sng" dirty="0" smtClean="0">
                <a:solidFill>
                  <a:schemeClr val="accent1"/>
                </a:solidFill>
              </a:rPr>
              <a:t>встречи с</a:t>
            </a:r>
            <a:r>
              <a:rPr lang="ru-RU" b="1" i="1" dirty="0" smtClean="0">
                <a:solidFill>
                  <a:schemeClr val="accent1"/>
                </a:solidFill>
              </a:rPr>
              <a:t> </a:t>
            </a:r>
            <a:r>
              <a:rPr lang="ru-RU" b="1" i="1" u="sng" dirty="0" smtClean="0">
                <a:solidFill>
                  <a:schemeClr val="accent1"/>
                </a:solidFill>
              </a:rPr>
              <a:t>интересными людьми </a:t>
            </a:r>
            <a:r>
              <a:rPr lang="ru-RU" b="1" i="1" dirty="0" smtClean="0">
                <a:solidFill>
                  <a:schemeClr val="accent1"/>
                </a:solidFill>
              </a:rPr>
              <a:t>(за эту форму работы проголосовало 46 человек)</a:t>
            </a:r>
            <a:endParaRPr lang="ru-RU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4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16824" cy="1440160"/>
          </a:xfrm>
        </p:spPr>
        <p:txBody>
          <a:bodyPr>
            <a:noAutofit/>
          </a:bodyPr>
          <a:lstStyle/>
          <a:p>
            <a:endParaRPr lang="ru-RU" sz="20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772816"/>
            <a:ext cx="7776864" cy="435335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chemeClr val="accent1"/>
                </a:solidFill>
              </a:rPr>
              <a:t> </a:t>
            </a:r>
            <a:endParaRPr lang="ru-RU" sz="2000" b="1" i="1" dirty="0" smtClean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endParaRPr lang="ru-RU" sz="2000" b="1" i="1" dirty="0" smtClean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endParaRPr lang="ru-RU" sz="2000" b="1" i="1" dirty="0" smtClean="0">
              <a:solidFill>
                <a:schemeClr val="accent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7615531" cy="536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2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16824" cy="1512168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в лицах</a:t>
            </a:r>
            <a:endParaRPr lang="ru-RU" sz="20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89656"/>
            <a:ext cx="8640960" cy="527970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chemeClr val="accent1"/>
                </a:solidFill>
              </a:rPr>
              <a:t> </a:t>
            </a:r>
            <a:endParaRPr lang="ru-RU" sz="2000" b="1" i="1" dirty="0" smtClean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endParaRPr lang="ru-RU" sz="2000" b="1" i="1" dirty="0" smtClean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endParaRPr lang="ru-RU" sz="2000" b="1" i="1" dirty="0" smtClean="0">
              <a:solidFill>
                <a:schemeClr val="accent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96940" y="3553226"/>
            <a:ext cx="3456384" cy="19442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817" y="1389657"/>
            <a:ext cx="4150963" cy="21712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02" y="1389657"/>
            <a:ext cx="3073451" cy="20450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803571" y="4923852"/>
            <a:ext cx="3073451" cy="17761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422" y="3094802"/>
            <a:ext cx="4143525" cy="18599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218" y="4985394"/>
            <a:ext cx="3233774" cy="17145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50" y="4896776"/>
            <a:ext cx="1348797" cy="180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2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128792" cy="1224136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Ценности, которые могут сделать человека счастливым:</a:t>
            </a:r>
            <a:endParaRPr lang="ru-RU" sz="20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80920" cy="478539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chemeClr val="accent1"/>
                </a:solidFill>
              </a:rPr>
              <a:t> </a:t>
            </a:r>
            <a:endParaRPr lang="ru-RU" sz="2000" b="1" i="1" dirty="0" smtClean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ru-RU" sz="3600" b="1" i="1" dirty="0">
                <a:solidFill>
                  <a:schemeClr val="accent1"/>
                </a:solidFill>
              </a:rPr>
              <a:t>ж</a:t>
            </a:r>
            <a:r>
              <a:rPr lang="ru-RU" sz="3600" b="1" i="1" dirty="0" smtClean="0">
                <a:solidFill>
                  <a:schemeClr val="accent1"/>
                </a:solidFill>
              </a:rPr>
              <a:t>изнь, семья, любовь, дружба, смелость, труд, ответственность, чуткость, честность, воспитанность, красота, милосердие, </a:t>
            </a:r>
            <a:r>
              <a:rPr lang="ru-RU" sz="3600" b="1" i="1" dirty="0" smtClean="0">
                <a:solidFill>
                  <a:srgbClr val="FF0000"/>
                </a:solidFill>
              </a:rPr>
              <a:t>творчество, </a:t>
            </a:r>
            <a:r>
              <a:rPr lang="ru-RU" sz="3600" b="1" i="1" dirty="0" smtClean="0">
                <a:solidFill>
                  <a:schemeClr val="accent1"/>
                </a:solidFill>
              </a:rPr>
              <a:t>свобода, мир, справедливость, здоровье, знания</a:t>
            </a:r>
          </a:p>
          <a:p>
            <a:pPr algn="ctr">
              <a:buFontTx/>
              <a:buChar char="-"/>
            </a:pPr>
            <a:endParaRPr lang="ru-RU" sz="3600" b="1" i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6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272808" cy="648072"/>
          </a:xfrm>
        </p:spPr>
        <p:txBody>
          <a:bodyPr>
            <a:noAutofit/>
          </a:bodyPr>
          <a:lstStyle/>
          <a:p>
            <a:r>
              <a:rPr lang="ru-RU" sz="16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СПб ГБПОУ «Колледж Петербургской моды»</a:t>
            </a:r>
            <a:endParaRPr lang="ru-RU" sz="16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91264" cy="4785399"/>
          </a:xfrm>
        </p:spPr>
        <p:txBody>
          <a:bodyPr/>
          <a:lstStyle/>
          <a:p>
            <a:pPr marL="0" indent="0" algn="ctr">
              <a:buNone/>
            </a:pPr>
            <a:endParaRPr lang="ru-RU" b="1" i="1" dirty="0" smtClean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ru-RU" b="1" i="1" dirty="0">
              <a:solidFill>
                <a:schemeClr val="accent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11" y="1532901"/>
            <a:ext cx="6994413" cy="466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7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16824" cy="1440160"/>
          </a:xfrm>
        </p:spPr>
        <p:txBody>
          <a:bodyPr>
            <a:noAutofit/>
          </a:bodyPr>
          <a:lstStyle/>
          <a:p>
            <a:endParaRPr lang="ru-RU" sz="20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772816"/>
            <a:ext cx="7776864" cy="435335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chemeClr val="accent1"/>
                </a:solidFill>
              </a:rPr>
              <a:t> </a:t>
            </a:r>
            <a:endParaRPr lang="ru-RU" sz="2000" b="1" i="1" dirty="0" smtClean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endParaRPr lang="ru-RU" sz="2000" b="1" i="1" dirty="0" smtClean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endParaRPr lang="ru-RU" sz="2000" b="1" i="1" dirty="0" smtClean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094" y="410882"/>
            <a:ext cx="4633178" cy="615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4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10882"/>
            <a:ext cx="7560840" cy="929886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Главной целью проекта является построение </a:t>
            </a:r>
            <a:r>
              <a:rPr lang="ru-RU" sz="20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«ЦЕПОЧКИ </a:t>
            </a:r>
            <a:r>
              <a:rPr lang="ru-RU" sz="20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ДОБРА</a:t>
            </a:r>
            <a:r>
              <a:rPr lang="ru-RU" sz="20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2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40768"/>
            <a:ext cx="5940660" cy="4668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46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10882"/>
            <a:ext cx="7560840" cy="929886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проекта «Добрые сказки», </a:t>
            </a:r>
            <a:r>
              <a:rPr lang="ru-RU" sz="20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 – Мария </a:t>
            </a:r>
            <a:r>
              <a:rPr lang="ru-RU" sz="2000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Жемерева</a:t>
            </a:r>
            <a:endParaRPr lang="ru-RU" sz="20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3" y="1402236"/>
            <a:ext cx="3572301" cy="4763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701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10882"/>
            <a:ext cx="7560840" cy="92988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Художник Елизавета </a:t>
            </a:r>
            <a:r>
              <a:rPr lang="ru-RU" sz="2000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Исакаева</a:t>
            </a:r>
            <a:endParaRPr lang="ru-RU" sz="20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272" y="1337683"/>
            <a:ext cx="2030273" cy="2707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9" y="1412776"/>
            <a:ext cx="2437717" cy="25922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4" y="4024502"/>
            <a:ext cx="2514367" cy="23986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631" y="4129315"/>
            <a:ext cx="2223285" cy="22717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2" y="4104966"/>
            <a:ext cx="1759141" cy="208573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35" y="4265731"/>
            <a:ext cx="1793564" cy="19988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4" y="1765174"/>
            <a:ext cx="2415894" cy="192044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393" y="1434691"/>
            <a:ext cx="1980004" cy="251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1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10882"/>
            <a:ext cx="7560840" cy="92988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Художник, сказитель</a:t>
            </a:r>
            <a:r>
              <a:rPr lang="ru-RU" sz="20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Полина </a:t>
            </a:r>
            <a:r>
              <a:rPr lang="ru-RU" sz="2000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Конькина</a:t>
            </a:r>
            <a:endParaRPr lang="ru-RU" sz="20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58821"/>
            <a:ext cx="2774482" cy="370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91" y="1772816"/>
            <a:ext cx="4776595" cy="3362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977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10882"/>
            <a:ext cx="7560840" cy="92988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0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казитель</a:t>
            </a:r>
            <a:r>
              <a:rPr lang="ru-RU" sz="20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Елизавета Князева</a:t>
            </a:r>
            <a:endParaRPr lang="ru-RU" sz="20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372006"/>
            <a:ext cx="5195116" cy="5195116"/>
          </a:xfrm>
        </p:spPr>
      </p:pic>
    </p:spTree>
    <p:extLst>
      <p:ext uri="{BB962C8B-B14F-4D97-AF65-F5344CB8AC3E}">
        <p14:creationId xmlns:p14="http://schemas.microsoft.com/office/powerpoint/2010/main" val="93070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10882"/>
            <a:ext cx="7560840" cy="92988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Режиссер видеороликов – Алла Алексеевна Оранская</a:t>
            </a:r>
            <a:endParaRPr lang="ru-RU" sz="20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497744"/>
            <a:ext cx="2952328" cy="4801036"/>
          </a:xfrm>
        </p:spPr>
      </p:pic>
    </p:spTree>
    <p:extLst>
      <p:ext uri="{BB962C8B-B14F-4D97-AF65-F5344CB8AC3E}">
        <p14:creationId xmlns:p14="http://schemas.microsoft.com/office/powerpoint/2010/main" val="56400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7"/>
            <a:ext cx="7272808" cy="730573"/>
          </a:xfrm>
        </p:spPr>
        <p:txBody>
          <a:bodyPr>
            <a:normAutofit fontScale="90000"/>
          </a:bodyPr>
          <a:lstStyle/>
          <a:p>
            <a:r>
              <a:rPr lang="ru-RU" sz="16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Детские писатели</a:t>
            </a:r>
            <a:r>
              <a:rPr lang="ru-RU" sz="20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3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Мария </a:t>
            </a:r>
            <a:r>
              <a:rPr lang="ru-RU" sz="1300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Жемерева</a:t>
            </a:r>
            <a:r>
              <a:rPr lang="ru-RU" sz="13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Елена </a:t>
            </a:r>
            <a:r>
              <a:rPr lang="ru-RU" sz="1300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Бештер</a:t>
            </a:r>
            <a:r>
              <a:rPr lang="ru-RU" sz="13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Елена </a:t>
            </a:r>
            <a:r>
              <a:rPr lang="ru-RU" sz="1300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Пантюхова</a:t>
            </a:r>
            <a:r>
              <a:rPr lang="ru-RU" sz="13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Екатерина </a:t>
            </a:r>
            <a:r>
              <a:rPr lang="ru-RU" sz="1300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Лаутеншленгер</a:t>
            </a:r>
            <a:r>
              <a:rPr lang="ru-RU" sz="13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Наталья </a:t>
            </a:r>
            <a:r>
              <a:rPr lang="ru-RU" sz="1300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Чекер</a:t>
            </a:r>
            <a:r>
              <a:rPr lang="ru-RU" sz="13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3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3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арина Ильина</a:t>
            </a:r>
            <a:r>
              <a:rPr lang="ru-RU" sz="20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3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Мила Сказочница, Виктория </a:t>
            </a:r>
            <a:r>
              <a:rPr lang="ru-RU" sz="1300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Бабарыкова</a:t>
            </a:r>
            <a:r>
              <a:rPr lang="ru-RU" sz="13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Марфа </a:t>
            </a:r>
            <a:r>
              <a:rPr lang="ru-RU" sz="1300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Соколич</a:t>
            </a:r>
            <a:r>
              <a:rPr lang="ru-RU" sz="13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Денис Иванов, Ирина </a:t>
            </a:r>
            <a:r>
              <a:rPr lang="ru-RU" sz="1300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Кияненко</a:t>
            </a:r>
            <a:endParaRPr lang="ru-RU" sz="13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10" y="1511013"/>
            <a:ext cx="1866057" cy="255314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24" y="1444381"/>
            <a:ext cx="2338021" cy="25531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543" y="1468479"/>
            <a:ext cx="1958821" cy="25301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44" y="1444381"/>
            <a:ext cx="1710259" cy="25653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682" y="4074272"/>
            <a:ext cx="1943719" cy="25916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220" y="4102890"/>
            <a:ext cx="1448163" cy="25766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04" y="4091462"/>
            <a:ext cx="1548755" cy="25213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245" y="4048483"/>
            <a:ext cx="1470516" cy="15541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15" y="3993698"/>
            <a:ext cx="1291751" cy="15531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800529" y="5602639"/>
            <a:ext cx="1435845" cy="107688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31" y="5663040"/>
            <a:ext cx="1337143" cy="100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6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344816" cy="792088"/>
          </a:xfrm>
        </p:spPr>
        <p:txBody>
          <a:bodyPr>
            <a:normAutofit fontScale="90000"/>
          </a:bodyPr>
          <a:lstStyle/>
          <a:p>
            <a:r>
              <a:rPr lang="ru-RU" sz="14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Сказители: Мария </a:t>
            </a:r>
            <a:r>
              <a:rPr lang="ru-RU" sz="1400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Жемерева</a:t>
            </a:r>
            <a:r>
              <a:rPr lang="ru-RU" sz="14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Юлия Воробьева, Елена </a:t>
            </a:r>
            <a:r>
              <a:rPr lang="ru-RU" sz="1400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Пантюхова</a:t>
            </a:r>
            <a:r>
              <a:rPr lang="ru-RU" sz="14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Елена </a:t>
            </a:r>
            <a:r>
              <a:rPr lang="ru-RU" sz="1400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Бабарыкова</a:t>
            </a:r>
            <a:r>
              <a:rPr lang="ru-RU" sz="14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400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Бештер</a:t>
            </a:r>
            <a:r>
              <a:rPr lang="ru-RU" sz="14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Дина </a:t>
            </a:r>
            <a:r>
              <a:rPr lang="ru-RU" sz="1400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Усынина</a:t>
            </a:r>
            <a:r>
              <a:rPr lang="ru-RU" sz="14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Полина </a:t>
            </a:r>
            <a:r>
              <a:rPr lang="ru-RU" sz="1400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Конькина</a:t>
            </a:r>
            <a:r>
              <a:rPr lang="ru-RU" sz="14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Елизавета Князева, Ольга </a:t>
            </a:r>
            <a:r>
              <a:rPr lang="ru-RU" sz="1400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Абдулхалимова</a:t>
            </a:r>
            <a:r>
              <a:rPr lang="ru-RU" sz="14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Анастасия Любимова, Сабина </a:t>
            </a:r>
            <a:r>
              <a:rPr lang="ru-RU" sz="1400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Хайретдинова</a:t>
            </a:r>
            <a:r>
              <a:rPr lang="ru-RU" sz="14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Кристина Чернова, Светлана Малахова, Алексей Шишков  </a:t>
            </a:r>
            <a:r>
              <a:rPr lang="ru-RU" sz="14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39" y="1762838"/>
            <a:ext cx="1935840" cy="193584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81" y="1761773"/>
            <a:ext cx="1452679" cy="19369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039" y="1796673"/>
            <a:ext cx="1584176" cy="1931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3" y="1762839"/>
            <a:ext cx="1480047" cy="19358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8" y="4069630"/>
            <a:ext cx="988152" cy="13474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9622" y="4675595"/>
            <a:ext cx="1171823" cy="11718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452" y="5080995"/>
            <a:ext cx="809654" cy="127160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82" y="4453571"/>
            <a:ext cx="890033" cy="12632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033" y="3851164"/>
            <a:ext cx="1014493" cy="13190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946" y="2086405"/>
            <a:ext cx="1716852" cy="12876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07" y="4221088"/>
            <a:ext cx="868384" cy="1319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6272" y="3851164"/>
            <a:ext cx="1301042" cy="28206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974" y="5417110"/>
            <a:ext cx="1017378" cy="141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8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7"/>
            <a:ext cx="7272808" cy="766419"/>
          </a:xfrm>
        </p:spPr>
        <p:txBody>
          <a:bodyPr>
            <a:normAutofit fontScale="90000"/>
          </a:bodyPr>
          <a:lstStyle/>
          <a:p>
            <a:r>
              <a:rPr lang="ru-RU" sz="14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Режиссеры и звукорежиссеры видео и интерактивных презентаци</a:t>
            </a:r>
            <a:r>
              <a:rPr lang="ru-RU" sz="14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й: Алла Оранская, Катя </a:t>
            </a:r>
            <a:r>
              <a:rPr lang="ru-RU" sz="1400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Брингер</a:t>
            </a:r>
            <a:r>
              <a:rPr lang="ru-RU" sz="14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Ариэль </a:t>
            </a:r>
            <a:r>
              <a:rPr lang="ru-RU" sz="1400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Ласкер</a:t>
            </a:r>
            <a:r>
              <a:rPr lang="ru-RU" sz="14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Сабина </a:t>
            </a:r>
            <a:r>
              <a:rPr lang="ru-RU" sz="1400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Хайретдинова</a:t>
            </a:r>
            <a:r>
              <a:rPr lang="ru-RU" sz="14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Геннадий Бабарыков, Дмитрий Малахов, Наталья </a:t>
            </a:r>
            <a:r>
              <a:rPr lang="ru-RU" sz="1400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Усынина</a:t>
            </a:r>
            <a:r>
              <a:rPr lang="ru-RU" sz="14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Южанина Ольга, Левкина Вероника, Анна Шишков</a:t>
            </a:r>
            <a:r>
              <a:rPr lang="ru-RU" sz="14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sz="14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70" y="1478567"/>
            <a:ext cx="1287952" cy="209445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89481"/>
            <a:ext cx="1465750" cy="21986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051" y="1988840"/>
            <a:ext cx="1699266" cy="16992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077" y="1509140"/>
            <a:ext cx="2101669" cy="21986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306" y="1826469"/>
            <a:ext cx="1521120" cy="18112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88" y="3901874"/>
            <a:ext cx="1067624" cy="1896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982" y="3921533"/>
            <a:ext cx="1251185" cy="18767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673" y="3908827"/>
            <a:ext cx="1407583" cy="18767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775" y="3901874"/>
            <a:ext cx="1373730" cy="19168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024" y="4213596"/>
            <a:ext cx="1267239" cy="12672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76" y="4077072"/>
            <a:ext cx="1653648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3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272808" cy="648072"/>
          </a:xfrm>
        </p:spPr>
        <p:txBody>
          <a:bodyPr>
            <a:noAutofit/>
          </a:bodyPr>
          <a:lstStyle/>
          <a:p>
            <a:r>
              <a:rPr lang="ru-RU" sz="16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 «История живет в музее нашем»</a:t>
            </a:r>
            <a:endParaRPr lang="ru-RU" sz="16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91264" cy="4785399"/>
          </a:xfrm>
        </p:spPr>
        <p:txBody>
          <a:bodyPr/>
          <a:lstStyle/>
          <a:p>
            <a:pPr marL="0" indent="0" algn="ctr">
              <a:buNone/>
            </a:pPr>
            <a:endParaRPr lang="ru-RU" b="1" i="1" dirty="0" smtClean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ru-RU" b="1" i="1" dirty="0">
              <a:solidFill>
                <a:schemeClr val="accent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51" y="1969270"/>
            <a:ext cx="8636237" cy="388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3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200800" cy="648072"/>
          </a:xfrm>
        </p:spPr>
        <p:txBody>
          <a:bodyPr>
            <a:normAutofit/>
          </a:bodyPr>
          <a:lstStyle/>
          <a:p>
            <a:r>
              <a:rPr lang="ru-RU" sz="18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Книгопечатники: Алексей Миронов, Алексей Никандро</a:t>
            </a:r>
            <a:r>
              <a:rPr lang="ru-RU" sz="2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endParaRPr lang="ru-RU" sz="20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276872"/>
            <a:ext cx="3681126" cy="273630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00808"/>
            <a:ext cx="2055826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4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200800" cy="648072"/>
          </a:xfrm>
        </p:spPr>
        <p:txBody>
          <a:bodyPr>
            <a:normAutofit/>
          </a:bodyPr>
          <a:lstStyle/>
          <a:p>
            <a:r>
              <a:rPr lang="ru-RU" sz="12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Мастера декоративно-прикладного творчества, фотографы: Ольга </a:t>
            </a:r>
            <a:r>
              <a:rPr lang="ru-RU" sz="1200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Гроздова</a:t>
            </a:r>
            <a:r>
              <a:rPr lang="ru-RU" sz="12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Анна Шишкова, </a:t>
            </a:r>
            <a:r>
              <a:rPr lang="ru-RU" sz="1200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Ирэна</a:t>
            </a:r>
            <a:r>
              <a:rPr lang="ru-RU" sz="12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Сыч, Анна </a:t>
            </a:r>
            <a:r>
              <a:rPr lang="ru-RU" sz="1200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Грехова</a:t>
            </a:r>
            <a:endParaRPr lang="ru-RU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58198"/>
            <a:ext cx="1776733" cy="273630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080" y="1969423"/>
            <a:ext cx="1971906" cy="26933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435" y="1940948"/>
            <a:ext cx="1872208" cy="27812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188" y="1951207"/>
            <a:ext cx="2062715" cy="275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2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200800" cy="648072"/>
          </a:xfrm>
        </p:spPr>
        <p:txBody>
          <a:bodyPr>
            <a:normAutofit/>
          </a:bodyPr>
          <a:lstStyle/>
          <a:p>
            <a:r>
              <a:rPr lang="ru-RU" sz="14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Консультанты: Евгения Котова, Светлана Хомякова, Елена Данилишина, Василиса Хмырова, Алиса </a:t>
            </a:r>
            <a:r>
              <a:rPr lang="ru-RU" sz="1400" i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Спиркова</a:t>
            </a:r>
            <a:endParaRPr lang="ru-RU" sz="14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383616"/>
            <a:ext cx="2088232" cy="241789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38" y="1277422"/>
            <a:ext cx="2758391" cy="27583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2272" y="4014109"/>
            <a:ext cx="1944216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103" y="4173766"/>
            <a:ext cx="1397794" cy="24208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363" y="4173633"/>
            <a:ext cx="1815666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6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10882"/>
            <a:ext cx="7560840" cy="92988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нашего проекта</a:t>
            </a:r>
            <a:r>
              <a:rPr lang="ru-RU" sz="2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0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2400" dirty="0" smtClean="0">
                <a:solidFill>
                  <a:schemeClr val="tx2"/>
                </a:solidFill>
              </a:rPr>
              <a:t>Издано 5 книг</a:t>
            </a:r>
          </a:p>
          <a:p>
            <a:pPr marL="514350" indent="-514350">
              <a:buAutoNum type="arabicPeriod"/>
            </a:pPr>
            <a:r>
              <a:rPr lang="ru-RU" sz="2400" dirty="0" smtClean="0">
                <a:solidFill>
                  <a:schemeClr val="tx2"/>
                </a:solidFill>
              </a:rPr>
              <a:t>Создана группа в ВК «Добрые сказки» - 369 участников</a:t>
            </a:r>
          </a:p>
          <a:p>
            <a:pPr marL="514350" indent="-514350">
              <a:buAutoNum type="arabicPeriod"/>
            </a:pPr>
            <a:r>
              <a:rPr lang="ru-RU" sz="2400" dirty="0" smtClean="0">
                <a:solidFill>
                  <a:schemeClr val="tx2"/>
                </a:solidFill>
              </a:rPr>
              <a:t>Опубликовано в группе – 36 сказок разных писателей</a:t>
            </a:r>
          </a:p>
          <a:p>
            <a:pPr marL="514350" indent="-514350">
              <a:buAutoNum type="arabicPeriod"/>
            </a:pPr>
            <a:r>
              <a:rPr lang="ru-RU" sz="2400" dirty="0" smtClean="0">
                <a:solidFill>
                  <a:schemeClr val="tx2"/>
                </a:solidFill>
              </a:rPr>
              <a:t>Виртуальный музей насчитывает – 268 экспонатов</a:t>
            </a:r>
          </a:p>
          <a:p>
            <a:pPr marL="514350" indent="-514350">
              <a:buAutoNum type="arabicPeriod"/>
            </a:pPr>
            <a:r>
              <a:rPr lang="ru-RU" sz="2400" dirty="0" smtClean="0">
                <a:solidFill>
                  <a:schemeClr val="tx2"/>
                </a:solidFill>
              </a:rPr>
              <a:t>Рубрика «Читаем вместе» насчитывает  -  8 аудиозаписей</a:t>
            </a:r>
          </a:p>
          <a:p>
            <a:pPr marL="514350" indent="-514350">
              <a:buAutoNum type="arabicPeriod"/>
            </a:pPr>
            <a:r>
              <a:rPr lang="ru-RU" sz="2400" dirty="0" smtClean="0">
                <a:solidFill>
                  <a:schemeClr val="tx2"/>
                </a:solidFill>
              </a:rPr>
              <a:t>Видеозал насчитывает – 21 видеоверсию сказок</a:t>
            </a:r>
          </a:p>
          <a:p>
            <a:pPr marL="514350" indent="-514350">
              <a:buAutoNum type="arabicPeriod"/>
            </a:pPr>
            <a:r>
              <a:rPr lang="ru-RU" sz="2400" dirty="0" smtClean="0">
                <a:solidFill>
                  <a:schemeClr val="tx2"/>
                </a:solidFill>
              </a:rPr>
              <a:t>Презентации сказок нашей группы проходили в 5 районных библиотеках (детских и взрослых, в СПб и Лен. обл.), Дворце учащейся молодежи и больнице Святого Луки в Санкт-Петербурге</a:t>
            </a:r>
          </a:p>
          <a:p>
            <a:pPr marL="514350" indent="-514350">
              <a:buAutoNum type="arabicPeriod"/>
            </a:pPr>
            <a:endParaRPr lang="ru-RU" sz="2400" dirty="0" smtClean="0"/>
          </a:p>
          <a:p>
            <a:pPr marL="514350" indent="-514350">
              <a:buAutoNum type="arabicPeriod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9449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488832" cy="864096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Приглашаем всех принять участие в нашем творческом проекте</a:t>
            </a:r>
            <a:br>
              <a:rPr lang="ru-RU" sz="2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«ЦЕПОЧКА ДОБРА»</a:t>
            </a:r>
            <a:endParaRPr lang="ru-RU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i="1" dirty="0" smtClean="0">
                <a:solidFill>
                  <a:srgbClr val="0DA9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Добро </a:t>
            </a:r>
            <a:r>
              <a:rPr lang="ru-RU" i="1" dirty="0">
                <a:solidFill>
                  <a:srgbClr val="0DA9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пожаловать в группу </a:t>
            </a:r>
            <a:endParaRPr lang="ru-RU" i="1" dirty="0" smtClean="0">
              <a:solidFill>
                <a:srgbClr val="0DA9E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i="1" dirty="0" smtClean="0">
                <a:solidFill>
                  <a:srgbClr val="0DA9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i="1" dirty="0">
                <a:solidFill>
                  <a:srgbClr val="0DA9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Добрые сказки</a:t>
            </a:r>
            <a:r>
              <a:rPr lang="ru-RU" i="1" dirty="0" smtClean="0">
                <a:solidFill>
                  <a:srgbClr val="0DA9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»!</a:t>
            </a:r>
          </a:p>
          <a:p>
            <a:pPr marL="0" indent="0" algn="ctr">
              <a:buNone/>
            </a:pPr>
            <a:endParaRPr lang="ru-RU" i="1" dirty="0" smtClean="0">
              <a:solidFill>
                <a:srgbClr val="0DA9E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i="1" dirty="0" smtClean="0">
                <a:solidFill>
                  <a:srgbClr val="0DA9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Читайте, слушайте, смотрите, посещайте наш виртуальный музей и стройте своё звено ДОБРА</a:t>
            </a:r>
          </a:p>
          <a:p>
            <a:pPr marL="0" indent="0" algn="ctr">
              <a:buNone/>
            </a:pPr>
            <a:endParaRPr lang="ru-RU" dirty="0">
              <a:solidFill>
                <a:srgbClr val="0DA9E1"/>
              </a:solidFill>
            </a:endParaRPr>
          </a:p>
          <a:p>
            <a:pPr marL="0" indent="0" algn="ctr">
              <a:buNone/>
            </a:pPr>
            <a:r>
              <a:rPr lang="en-US" sz="4400" dirty="0" smtClean="0">
                <a:solidFill>
                  <a:srgbClr val="0DA9E1"/>
                </a:solidFill>
              </a:rPr>
              <a:t>https</a:t>
            </a:r>
            <a:r>
              <a:rPr lang="en-US" sz="4400" dirty="0">
                <a:solidFill>
                  <a:srgbClr val="0DA9E1"/>
                </a:solidFill>
              </a:rPr>
              <a:t>://vk.com/dobroskazky</a:t>
            </a:r>
            <a:endParaRPr lang="ru-RU" sz="4400" dirty="0">
              <a:solidFill>
                <a:srgbClr val="0DA9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71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272808" cy="648072"/>
          </a:xfrm>
        </p:spPr>
        <p:txBody>
          <a:bodyPr>
            <a:noAutofit/>
          </a:bodyPr>
          <a:lstStyle/>
          <a:p>
            <a:r>
              <a:rPr lang="ru-RU" sz="16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 «История живет в музее нашем»</a:t>
            </a:r>
            <a:endParaRPr lang="ru-RU" sz="16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91264" cy="4785399"/>
          </a:xfrm>
        </p:spPr>
        <p:txBody>
          <a:bodyPr/>
          <a:lstStyle/>
          <a:p>
            <a:pPr marL="0" indent="0" algn="ctr">
              <a:buNone/>
            </a:pPr>
            <a:endParaRPr lang="ru-RU" b="1" i="1" dirty="0" smtClean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ru-RU" b="1" i="1" dirty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78565"/>
            <a:ext cx="6336703" cy="47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7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272808" cy="648072"/>
          </a:xfrm>
        </p:spPr>
        <p:txBody>
          <a:bodyPr>
            <a:noAutofit/>
          </a:bodyPr>
          <a:lstStyle/>
          <a:p>
            <a:r>
              <a:rPr lang="ru-RU" sz="16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 «История живет в музее нашем»</a:t>
            </a:r>
            <a:endParaRPr lang="ru-RU" sz="16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91264" cy="4785399"/>
          </a:xfrm>
        </p:spPr>
        <p:txBody>
          <a:bodyPr/>
          <a:lstStyle/>
          <a:p>
            <a:pPr marL="0" indent="0" algn="ctr">
              <a:buNone/>
            </a:pPr>
            <a:endParaRPr lang="ru-RU" b="1" i="1" dirty="0" smtClean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ru-RU" b="1" i="1" dirty="0">
              <a:solidFill>
                <a:schemeClr val="accent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429" y="1334961"/>
            <a:ext cx="1761787" cy="26369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00" y="4174931"/>
            <a:ext cx="1368152" cy="25936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084" y="4103843"/>
            <a:ext cx="1307677" cy="26318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94" y="4130212"/>
            <a:ext cx="1176187" cy="26173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221" y="4180435"/>
            <a:ext cx="1402312" cy="25671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67" y="1364462"/>
            <a:ext cx="1542310" cy="26207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468" y="1325959"/>
            <a:ext cx="1268796" cy="27470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23" y="1343367"/>
            <a:ext cx="972259" cy="25712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516" y="1334961"/>
            <a:ext cx="1511866" cy="262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6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272808" cy="648072"/>
          </a:xfrm>
        </p:spPr>
        <p:txBody>
          <a:bodyPr>
            <a:noAutofit/>
          </a:bodyPr>
          <a:lstStyle/>
          <a:p>
            <a:r>
              <a:rPr lang="ru-RU" sz="16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 «История живет в музее нашем»</a:t>
            </a:r>
            <a:endParaRPr lang="ru-RU" sz="16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91264" cy="4785399"/>
          </a:xfrm>
        </p:spPr>
        <p:txBody>
          <a:bodyPr/>
          <a:lstStyle/>
          <a:p>
            <a:pPr marL="0" indent="0" algn="ctr">
              <a:buNone/>
            </a:pPr>
            <a:endParaRPr lang="ru-RU" b="1" i="1" dirty="0" smtClean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ru-RU" b="1" i="1" dirty="0">
              <a:solidFill>
                <a:schemeClr val="accent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168" y="1340768"/>
            <a:ext cx="2424967" cy="52719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76467"/>
            <a:ext cx="2637986" cy="27089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206" y="4221088"/>
            <a:ext cx="2604917" cy="23916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78" y="4420961"/>
            <a:ext cx="1315339" cy="19484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81" y="1464191"/>
            <a:ext cx="1491546" cy="253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0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272808" cy="648072"/>
          </a:xfrm>
        </p:spPr>
        <p:txBody>
          <a:bodyPr>
            <a:noAutofit/>
          </a:bodyPr>
          <a:lstStyle/>
          <a:p>
            <a:r>
              <a:rPr lang="ru-RU" sz="16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Страницы истории</a:t>
            </a:r>
            <a:endParaRPr lang="ru-RU" sz="16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91264" cy="4785399"/>
          </a:xfrm>
        </p:spPr>
        <p:txBody>
          <a:bodyPr/>
          <a:lstStyle/>
          <a:p>
            <a:pPr marL="0" indent="0" algn="ctr">
              <a:buNone/>
            </a:pPr>
            <a:endParaRPr lang="ru-RU" b="1" i="1" dirty="0" smtClean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ru-RU" b="1" i="1" dirty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78902"/>
            <a:ext cx="3723350" cy="28018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286" y="3165604"/>
            <a:ext cx="3994763" cy="296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5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272808" cy="648072"/>
          </a:xfrm>
        </p:spPr>
        <p:txBody>
          <a:bodyPr>
            <a:noAutofit/>
          </a:bodyPr>
          <a:lstStyle/>
          <a:p>
            <a:r>
              <a:rPr lang="ru-RU" sz="16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Страницы истории</a:t>
            </a:r>
            <a:endParaRPr lang="ru-RU" sz="16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91264" cy="4785399"/>
          </a:xfrm>
        </p:spPr>
        <p:txBody>
          <a:bodyPr/>
          <a:lstStyle/>
          <a:p>
            <a:pPr marL="0" indent="0" algn="ctr">
              <a:buNone/>
            </a:pPr>
            <a:endParaRPr lang="ru-RU" b="1" i="1" dirty="0" smtClean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ru-RU" b="1" i="1" dirty="0">
              <a:solidFill>
                <a:schemeClr val="accent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077072"/>
            <a:ext cx="3168352" cy="23841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077071"/>
            <a:ext cx="3168352" cy="23841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376" y="1324183"/>
            <a:ext cx="3967288" cy="230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272808" cy="648072"/>
          </a:xfrm>
        </p:spPr>
        <p:txBody>
          <a:bodyPr>
            <a:noAutofit/>
          </a:bodyPr>
          <a:lstStyle/>
          <a:p>
            <a:r>
              <a:rPr lang="ru-RU" sz="16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Страницы истории</a:t>
            </a:r>
            <a:endParaRPr lang="ru-RU" sz="16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DC704-E7F4-46B0-9D24-E33EAEE18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-410882"/>
            <a:ext cx="1152536" cy="8217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91264" cy="4785399"/>
          </a:xfrm>
        </p:spPr>
        <p:txBody>
          <a:bodyPr/>
          <a:lstStyle/>
          <a:p>
            <a:pPr marL="0" indent="0" algn="ctr">
              <a:buNone/>
            </a:pPr>
            <a:endParaRPr lang="ru-RU" b="1" i="1" dirty="0" smtClean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ru-RU" b="1" i="1" dirty="0">
              <a:solidFill>
                <a:schemeClr val="accent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46" y="4060631"/>
            <a:ext cx="1636812" cy="21751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926" y="4155596"/>
            <a:ext cx="1506986" cy="20026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459" y="1379887"/>
            <a:ext cx="3319546" cy="24979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410" y="4086796"/>
            <a:ext cx="3490764" cy="21490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2" y="1370991"/>
            <a:ext cx="3295098" cy="247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7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18599</TotalTime>
  <Words>588</Words>
  <Application>Microsoft Office PowerPoint</Application>
  <PresentationFormat>Экран (4:3)</PresentationFormat>
  <Paragraphs>125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7" baseType="lpstr">
      <vt:lpstr>Arial</vt:lpstr>
      <vt:lpstr>Calibri</vt:lpstr>
      <vt:lpstr>Тема Office</vt:lpstr>
      <vt:lpstr>СПб ГБПОУ «Колледж Петербургской моды»</vt:lpstr>
      <vt:lpstr>СПб ГБПОУ «Колледж Петербургской моды»</vt:lpstr>
      <vt:lpstr>Музей «История живет в музее нашем»</vt:lpstr>
      <vt:lpstr>Музей «История живет в музее нашем»</vt:lpstr>
      <vt:lpstr>Музей «История живет в музее нашем»</vt:lpstr>
      <vt:lpstr>Музей «История живет в музее нашем»</vt:lpstr>
      <vt:lpstr>Страницы истории</vt:lpstr>
      <vt:lpstr>Страницы истории</vt:lpstr>
      <vt:lpstr>Страницы истории</vt:lpstr>
      <vt:lpstr>Копия знамени, изготовленного в ноябре 1943 года и врученного артиллерийской части на Пулковских высотах. Было воодружено 9 апреля 1945 года  над Кёнигсбергом</vt:lpstr>
      <vt:lpstr> </vt:lpstr>
      <vt:lpstr>Результаты анкетирования  (принимали участие 83 человека, 1-4 курсы обучения)</vt:lpstr>
      <vt:lpstr>Результаты анкетирования  (принимали участие 83 человека, 1-4 курсы обучения)</vt:lpstr>
      <vt:lpstr>Результаты анкетирования  (принимали участие 83 человека, 1-4 курсы обучения)</vt:lpstr>
      <vt:lpstr>Результаты анкетирования  (принимали участие 83 человека, 1-4 курсы обучения)</vt:lpstr>
      <vt:lpstr>Результаты анкетирования  (принимали участие 83 человека, 1-4 курсы обучения)</vt:lpstr>
      <vt:lpstr>Презентация PowerPoint</vt:lpstr>
      <vt:lpstr>История в лицах</vt:lpstr>
      <vt:lpstr>Ценности, которые могут сделать человека счастливым:</vt:lpstr>
      <vt:lpstr>Презентация PowerPoint</vt:lpstr>
      <vt:lpstr> Главной целью проекта является построение «ЦЕПОЧКИ ДОБРА» </vt:lpstr>
      <vt:lpstr> Руководитель проекта «Добрые сказки», автор – Мария Жемерева</vt:lpstr>
      <vt:lpstr> Художник Елизавета Исакаева</vt:lpstr>
      <vt:lpstr> Художник, сказитель – Полина Конькина</vt:lpstr>
      <vt:lpstr> Сказитель – Елизавета Князева</vt:lpstr>
      <vt:lpstr> Режиссер видеороликов – Алла Алексеевна Оранская</vt:lpstr>
      <vt:lpstr>Детские писатели: Мария Жемерева, Елена Бештер, Елена Пантюхова, Екатерина Лаутеншленгер, Наталья Чекер, Марина Ильина, Мила Сказочница, Виктория Бабарыкова, Марфа Соколич,  Денис Иванов, Ирина Кияненко</vt:lpstr>
      <vt:lpstr>Сказители: Мария Жемерева, Юлия Воробьева, Елена Пантюхова, Елена Бабарыкова (Бештер), Дина Усынина, Полина Конькина, Елизавета Князева, Ольга Абдулхалимова, Анастасия Любимова, Сабина Хайретдинова, Кристина Чернова, Светлана Малахова, Алексей Шишков   </vt:lpstr>
      <vt:lpstr>Режиссеры и звукорежиссеры видео и интерактивных презентаций: Алла Оранская, Катя Брингер, Ариэль Ласкер, Сабина Хайретдинова, Геннадий Бабарыков, Дмитрий Малахов, Наталья Усынина, Южанина Ольга, Левкина Вероника, Анна Шишкова</vt:lpstr>
      <vt:lpstr>Книгопечатники: Алексей Миронов, Алексей Никандров</vt:lpstr>
      <vt:lpstr>Мастера декоративно-прикладного творчества, фотографы: Ольга Гроздова, Анна Шишкова, Ирэна Сыч, Анна Грехова</vt:lpstr>
      <vt:lpstr>Консультанты: Евгения Котова, Светлана Хомякова, Елена Данилишина, Василиса Хмырова, Алиса Спиркова</vt:lpstr>
      <vt:lpstr> Результаты нашего проекта:</vt:lpstr>
      <vt:lpstr> Приглашаем всех принять участие в нашем творческом проекте  «ЦЕПОЧКА ДОБРА»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Viktor Popov</dc:creator>
  <cp:lastModifiedBy>user</cp:lastModifiedBy>
  <cp:revision>530</cp:revision>
  <cp:lastPrinted>2013-11-14T18:30:43Z</cp:lastPrinted>
  <dcterms:created xsi:type="dcterms:W3CDTF">2013-10-11T13:46:10Z</dcterms:created>
  <dcterms:modified xsi:type="dcterms:W3CDTF">2023-03-27T15:07:25Z</dcterms:modified>
</cp:coreProperties>
</file>