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65" r:id="rId5"/>
    <p:sldId id="258" r:id="rId6"/>
    <p:sldId id="259" r:id="rId7"/>
    <p:sldId id="262" r:id="rId8"/>
    <p:sldId id="260" r:id="rId9"/>
    <p:sldId id="261" r:id="rId10"/>
    <p:sldId id="263" r:id="rId11"/>
    <p:sldId id="26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0CF"/>
    <a:srgbClr val="FAECC6"/>
    <a:srgbClr val="FAF3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72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2E0584-0AF4-4273-85C6-002ADFC8D269}" type="doc">
      <dgm:prSet loTypeId="urn:microsoft.com/office/officeart/2005/8/layout/chart3" loCatId="cycle" qsTypeId="urn:microsoft.com/office/officeart/2005/8/quickstyle/simple1" qsCatId="simple" csTypeId="urn:microsoft.com/office/officeart/2005/8/colors/accent1_2" csCatId="accent1" phldr="1"/>
      <dgm:spPr/>
    </dgm:pt>
    <dgm:pt modelId="{085ACD10-D2AC-472E-B3B9-202BC914A739}">
      <dgm:prSet phldrT="[Текст]" custT="1"/>
      <dgm:spPr>
        <a:solidFill>
          <a:schemeClr val="accent1">
            <a:lumMod val="20000"/>
            <a:lumOff val="80000"/>
            <a:alpha val="60000"/>
          </a:schemeClr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3600" b="1" dirty="0" smtClean="0">
              <a:solidFill>
                <a:schemeClr val="accent5">
                  <a:lumMod val="50000"/>
                </a:schemeClr>
              </a:solidFill>
              <a:latin typeface="Bahnschrift Condensed" panose="020B0502040204020203" pitchFamily="34" charset="0"/>
            </a:rPr>
            <a:t>М П З</a:t>
          </a:r>
          <a:endParaRPr lang="ru-RU" sz="3600" b="1" dirty="0">
            <a:solidFill>
              <a:schemeClr val="accent5">
                <a:lumMod val="50000"/>
              </a:schemeClr>
            </a:solidFill>
            <a:latin typeface="Bahnschrift Condensed" panose="020B0502040204020203" pitchFamily="34" charset="0"/>
          </a:endParaRPr>
        </a:p>
      </dgm:t>
    </dgm:pt>
    <dgm:pt modelId="{CE0090AF-CD34-437B-B4BD-243CD5B8FFE7}" type="parTrans" cxnId="{45B871BD-ACD2-4427-BC9D-C8902F9D6C53}">
      <dgm:prSet/>
      <dgm:spPr/>
      <dgm:t>
        <a:bodyPr/>
        <a:lstStyle/>
        <a:p>
          <a:endParaRPr lang="ru-RU"/>
        </a:p>
      </dgm:t>
    </dgm:pt>
    <dgm:pt modelId="{BA9DB22B-9A83-4DA3-92B2-C526D963FE8B}" type="sibTrans" cxnId="{45B871BD-ACD2-4427-BC9D-C8902F9D6C53}">
      <dgm:prSet/>
      <dgm:spPr/>
      <dgm:t>
        <a:bodyPr/>
        <a:lstStyle/>
        <a:p>
          <a:endParaRPr lang="ru-RU"/>
        </a:p>
      </dgm:t>
    </dgm:pt>
    <dgm:pt modelId="{057CD81D-E70E-405E-AB9A-7A4937356B13}">
      <dgm:prSet phldrT="[Текст]"/>
      <dgm:spPr>
        <a:solidFill>
          <a:schemeClr val="accent1">
            <a:lumMod val="20000"/>
            <a:lumOff val="80000"/>
            <a:alpha val="60000"/>
          </a:schemeClr>
        </a:solidFill>
        <a:ln w="25400" cap="rnd" cmpd="sng">
          <a:solidFill>
            <a:srgbClr val="002060"/>
          </a:solidFill>
        </a:ln>
      </dgm:spPr>
      <dgm:t>
        <a:bodyPr/>
        <a:lstStyle/>
        <a:p>
          <a:r>
            <a:rPr lang="ru-RU" b="1" dirty="0" smtClean="0">
              <a:solidFill>
                <a:schemeClr val="accent5">
                  <a:lumMod val="50000"/>
                </a:schemeClr>
              </a:solidFill>
              <a:latin typeface="Bahnschrift Condensed" panose="020B0502040204020203" pitchFamily="34" charset="0"/>
            </a:rPr>
            <a:t>Музейные</a:t>
          </a:r>
        </a:p>
        <a:p>
          <a:r>
            <a:rPr lang="ru-RU" b="1" dirty="0" smtClean="0">
              <a:solidFill>
                <a:schemeClr val="accent5">
                  <a:lumMod val="50000"/>
                </a:schemeClr>
              </a:solidFill>
              <a:latin typeface="Bahnschrift Condensed" panose="020B0502040204020203" pitchFamily="34" charset="0"/>
            </a:rPr>
            <a:t>исследования</a:t>
          </a:r>
          <a:endParaRPr lang="ru-RU" dirty="0">
            <a:solidFill>
              <a:schemeClr val="accent5">
                <a:lumMod val="50000"/>
              </a:schemeClr>
            </a:solidFill>
            <a:latin typeface="Bahnschrift Condensed" panose="020B0502040204020203" pitchFamily="34" charset="0"/>
          </a:endParaRPr>
        </a:p>
      </dgm:t>
    </dgm:pt>
    <dgm:pt modelId="{A10752AC-CBC9-4BD3-98A8-37AD51128B8A}" type="parTrans" cxnId="{2164EE13-26AD-4766-97D8-FC0B7AD2F9BB}">
      <dgm:prSet/>
      <dgm:spPr/>
      <dgm:t>
        <a:bodyPr/>
        <a:lstStyle/>
        <a:p>
          <a:endParaRPr lang="ru-RU"/>
        </a:p>
      </dgm:t>
    </dgm:pt>
    <dgm:pt modelId="{55017B34-8AF6-406B-A5B2-338CD95FD9E0}" type="sibTrans" cxnId="{2164EE13-26AD-4766-97D8-FC0B7AD2F9BB}">
      <dgm:prSet/>
      <dgm:spPr/>
      <dgm:t>
        <a:bodyPr/>
        <a:lstStyle/>
        <a:p>
          <a:endParaRPr lang="ru-RU"/>
        </a:p>
      </dgm:t>
    </dgm:pt>
    <dgm:pt modelId="{9E6B113C-6012-4127-A57D-7B7050AC604C}">
      <dgm:prSet phldrT="[Текст]" custT="1"/>
      <dgm:spPr>
        <a:solidFill>
          <a:schemeClr val="accent1">
            <a:lumMod val="20000"/>
            <a:lumOff val="80000"/>
            <a:alpha val="60000"/>
          </a:schemeClr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3600" b="1" dirty="0" smtClean="0">
              <a:solidFill>
                <a:schemeClr val="accent5">
                  <a:lumMod val="50000"/>
                </a:schemeClr>
              </a:solidFill>
              <a:latin typeface="Bahnschrift Condensed" panose="020B0502040204020203" pitchFamily="34" charset="0"/>
            </a:rPr>
            <a:t>Выставки</a:t>
          </a:r>
          <a:endParaRPr lang="ru-RU" sz="3600" b="1" dirty="0">
            <a:solidFill>
              <a:schemeClr val="accent5">
                <a:lumMod val="50000"/>
              </a:schemeClr>
            </a:solidFill>
            <a:latin typeface="Bahnschrift Condensed" panose="020B0502040204020203" pitchFamily="34" charset="0"/>
          </a:endParaRPr>
        </a:p>
      </dgm:t>
    </dgm:pt>
    <dgm:pt modelId="{60BAECE7-2CF5-442F-A4EE-5E7E9AAF73D6}" type="parTrans" cxnId="{08AA641B-C01D-4634-BB0F-7C2F9492F302}">
      <dgm:prSet/>
      <dgm:spPr/>
      <dgm:t>
        <a:bodyPr/>
        <a:lstStyle/>
        <a:p>
          <a:endParaRPr lang="ru-RU"/>
        </a:p>
      </dgm:t>
    </dgm:pt>
    <dgm:pt modelId="{DEC2548B-4CB8-47DB-9A3E-B42545E793D2}" type="sibTrans" cxnId="{08AA641B-C01D-4634-BB0F-7C2F9492F302}">
      <dgm:prSet/>
      <dgm:spPr/>
      <dgm:t>
        <a:bodyPr/>
        <a:lstStyle/>
        <a:p>
          <a:endParaRPr lang="ru-RU"/>
        </a:p>
      </dgm:t>
    </dgm:pt>
    <dgm:pt modelId="{F73B1C8A-B7C2-4AA1-ACC9-A0314E7363A7}" type="pres">
      <dgm:prSet presAssocID="{732E0584-0AF4-4273-85C6-002ADFC8D269}" presName="compositeShape" presStyleCnt="0">
        <dgm:presLayoutVars>
          <dgm:chMax val="7"/>
          <dgm:dir/>
          <dgm:resizeHandles val="exact"/>
        </dgm:presLayoutVars>
      </dgm:prSet>
      <dgm:spPr/>
    </dgm:pt>
    <dgm:pt modelId="{DDA10210-6724-4814-9EAE-986D061C6C5C}" type="pres">
      <dgm:prSet presAssocID="{732E0584-0AF4-4273-85C6-002ADFC8D269}" presName="wedge1" presStyleLbl="node1" presStyleIdx="0" presStyleCnt="3" custLinFactNeighborX="-5167" custLinFactNeighborY="3263"/>
      <dgm:spPr/>
      <dgm:t>
        <a:bodyPr/>
        <a:lstStyle/>
        <a:p>
          <a:endParaRPr lang="ru-RU"/>
        </a:p>
      </dgm:t>
    </dgm:pt>
    <dgm:pt modelId="{32F0A28D-4F92-4735-AB2F-12A1D0AB5D21}" type="pres">
      <dgm:prSet presAssocID="{732E0584-0AF4-4273-85C6-002ADFC8D269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E3C2C0-43E4-4CA1-9361-6E06E5EAD3E8}" type="pres">
      <dgm:prSet presAssocID="{732E0584-0AF4-4273-85C6-002ADFC8D269}" presName="wedge2" presStyleLbl="node1" presStyleIdx="1" presStyleCnt="3" custScaleX="99912" custScaleY="99311"/>
      <dgm:spPr/>
      <dgm:t>
        <a:bodyPr/>
        <a:lstStyle/>
        <a:p>
          <a:endParaRPr lang="ru-RU"/>
        </a:p>
      </dgm:t>
    </dgm:pt>
    <dgm:pt modelId="{6CA7D2F3-4879-45E9-B9E5-BDE646CB3A42}" type="pres">
      <dgm:prSet presAssocID="{732E0584-0AF4-4273-85C6-002ADFC8D269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ED5993-7B93-4411-A2FF-ECF9A315CE48}" type="pres">
      <dgm:prSet presAssocID="{732E0584-0AF4-4273-85C6-002ADFC8D269}" presName="wedge3" presStyleLbl="node1" presStyleIdx="2" presStyleCnt="3" custScaleX="99912" custScaleY="99311"/>
      <dgm:spPr/>
      <dgm:t>
        <a:bodyPr/>
        <a:lstStyle/>
        <a:p>
          <a:endParaRPr lang="ru-RU"/>
        </a:p>
      </dgm:t>
    </dgm:pt>
    <dgm:pt modelId="{31DFE7D7-8BB4-4398-A008-C97A89C5872D}" type="pres">
      <dgm:prSet presAssocID="{732E0584-0AF4-4273-85C6-002ADFC8D269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D71D7B-1290-474D-B251-4D9E5E6B122E}" type="presOf" srcId="{9E6B113C-6012-4127-A57D-7B7050AC604C}" destId="{5EED5993-7B93-4411-A2FF-ECF9A315CE48}" srcOrd="0" destOrd="0" presId="urn:microsoft.com/office/officeart/2005/8/layout/chart3"/>
    <dgm:cxn modelId="{45B871BD-ACD2-4427-BC9D-C8902F9D6C53}" srcId="{732E0584-0AF4-4273-85C6-002ADFC8D269}" destId="{085ACD10-D2AC-472E-B3B9-202BC914A739}" srcOrd="0" destOrd="0" parTransId="{CE0090AF-CD34-437B-B4BD-243CD5B8FFE7}" sibTransId="{BA9DB22B-9A83-4DA3-92B2-C526D963FE8B}"/>
    <dgm:cxn modelId="{5633415F-0D32-4884-BE70-3CE2E2E69CC0}" type="presOf" srcId="{057CD81D-E70E-405E-AB9A-7A4937356B13}" destId="{6CA7D2F3-4879-45E9-B9E5-BDE646CB3A42}" srcOrd="1" destOrd="0" presId="urn:microsoft.com/office/officeart/2005/8/layout/chart3"/>
    <dgm:cxn modelId="{D34D92FB-EA3B-4702-91E9-289FAAB6F0C3}" type="presOf" srcId="{732E0584-0AF4-4273-85C6-002ADFC8D269}" destId="{F73B1C8A-B7C2-4AA1-ACC9-A0314E7363A7}" srcOrd="0" destOrd="0" presId="urn:microsoft.com/office/officeart/2005/8/layout/chart3"/>
    <dgm:cxn modelId="{9C9C1A73-F6DE-432B-A1BE-026A21D7E7BB}" type="presOf" srcId="{057CD81D-E70E-405E-AB9A-7A4937356B13}" destId="{BAE3C2C0-43E4-4CA1-9361-6E06E5EAD3E8}" srcOrd="0" destOrd="0" presId="urn:microsoft.com/office/officeart/2005/8/layout/chart3"/>
    <dgm:cxn modelId="{16D6C8D6-0109-41C2-8FB6-CDAE4B93BAF7}" type="presOf" srcId="{9E6B113C-6012-4127-A57D-7B7050AC604C}" destId="{31DFE7D7-8BB4-4398-A008-C97A89C5872D}" srcOrd="1" destOrd="0" presId="urn:microsoft.com/office/officeart/2005/8/layout/chart3"/>
    <dgm:cxn modelId="{2164EE13-26AD-4766-97D8-FC0B7AD2F9BB}" srcId="{732E0584-0AF4-4273-85C6-002ADFC8D269}" destId="{057CD81D-E70E-405E-AB9A-7A4937356B13}" srcOrd="1" destOrd="0" parTransId="{A10752AC-CBC9-4BD3-98A8-37AD51128B8A}" sibTransId="{55017B34-8AF6-406B-A5B2-338CD95FD9E0}"/>
    <dgm:cxn modelId="{08AA641B-C01D-4634-BB0F-7C2F9492F302}" srcId="{732E0584-0AF4-4273-85C6-002ADFC8D269}" destId="{9E6B113C-6012-4127-A57D-7B7050AC604C}" srcOrd="2" destOrd="0" parTransId="{60BAECE7-2CF5-442F-A4EE-5E7E9AAF73D6}" sibTransId="{DEC2548B-4CB8-47DB-9A3E-B42545E793D2}"/>
    <dgm:cxn modelId="{6DA25224-8D8F-4F61-BBDF-96F85F0E6B82}" type="presOf" srcId="{085ACD10-D2AC-472E-B3B9-202BC914A739}" destId="{32F0A28D-4F92-4735-AB2F-12A1D0AB5D21}" srcOrd="1" destOrd="0" presId="urn:microsoft.com/office/officeart/2005/8/layout/chart3"/>
    <dgm:cxn modelId="{5560279A-7BF1-42B9-8AD2-05CDE65A026C}" type="presOf" srcId="{085ACD10-D2AC-472E-B3B9-202BC914A739}" destId="{DDA10210-6724-4814-9EAE-986D061C6C5C}" srcOrd="0" destOrd="0" presId="urn:microsoft.com/office/officeart/2005/8/layout/chart3"/>
    <dgm:cxn modelId="{6E8D2452-9DFC-4DED-8997-3C8C6AFB1EA1}" type="presParOf" srcId="{F73B1C8A-B7C2-4AA1-ACC9-A0314E7363A7}" destId="{DDA10210-6724-4814-9EAE-986D061C6C5C}" srcOrd="0" destOrd="0" presId="urn:microsoft.com/office/officeart/2005/8/layout/chart3"/>
    <dgm:cxn modelId="{BA893D9E-C454-4D19-A4FE-5B5EF5023041}" type="presParOf" srcId="{F73B1C8A-B7C2-4AA1-ACC9-A0314E7363A7}" destId="{32F0A28D-4F92-4735-AB2F-12A1D0AB5D21}" srcOrd="1" destOrd="0" presId="urn:microsoft.com/office/officeart/2005/8/layout/chart3"/>
    <dgm:cxn modelId="{E5FEDD69-FFB4-4E62-9B22-FB6138AAD99B}" type="presParOf" srcId="{F73B1C8A-B7C2-4AA1-ACC9-A0314E7363A7}" destId="{BAE3C2C0-43E4-4CA1-9361-6E06E5EAD3E8}" srcOrd="2" destOrd="0" presId="urn:microsoft.com/office/officeart/2005/8/layout/chart3"/>
    <dgm:cxn modelId="{5E827C05-2F61-4C62-8345-09AD6E2347F2}" type="presParOf" srcId="{F73B1C8A-B7C2-4AA1-ACC9-A0314E7363A7}" destId="{6CA7D2F3-4879-45E9-B9E5-BDE646CB3A42}" srcOrd="3" destOrd="0" presId="urn:microsoft.com/office/officeart/2005/8/layout/chart3"/>
    <dgm:cxn modelId="{0AB66051-AC22-4984-81ED-18B64775B4BB}" type="presParOf" srcId="{F73B1C8A-B7C2-4AA1-ACC9-A0314E7363A7}" destId="{5EED5993-7B93-4411-A2FF-ECF9A315CE48}" srcOrd="4" destOrd="0" presId="urn:microsoft.com/office/officeart/2005/8/layout/chart3"/>
    <dgm:cxn modelId="{57A6A91E-A786-42D3-AD78-FFB7B6CC5730}" type="presParOf" srcId="{F73B1C8A-B7C2-4AA1-ACC9-A0314E7363A7}" destId="{31DFE7D7-8BB4-4398-A008-C97A89C5872D}" srcOrd="5" destOrd="0" presId="urn:microsoft.com/office/officeart/2005/8/layout/chart3"/>
  </dgm:cxnLst>
  <dgm:bg>
    <a:solidFill>
      <a:schemeClr val="bg1">
        <a:alpha val="46000"/>
      </a:schemeClr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A10210-6724-4814-9EAE-986D061C6C5C}">
      <dsp:nvSpPr>
        <dsp:cNvPr id="0" name=""/>
        <dsp:cNvSpPr/>
      </dsp:nvSpPr>
      <dsp:spPr>
        <a:xfrm>
          <a:off x="1614817" y="545073"/>
          <a:ext cx="4751768" cy="4751768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lumMod val="20000"/>
            <a:lumOff val="80000"/>
            <a:alpha val="6000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chemeClr val="accent5">
                  <a:lumMod val="50000"/>
                </a:schemeClr>
              </a:solidFill>
              <a:latin typeface="Bahnschrift Condensed" panose="020B0502040204020203" pitchFamily="34" charset="0"/>
            </a:rPr>
            <a:t>М П З</a:t>
          </a:r>
          <a:endParaRPr lang="ru-RU" sz="3600" b="1" kern="1200" dirty="0">
            <a:solidFill>
              <a:schemeClr val="accent5">
                <a:lumMod val="50000"/>
              </a:schemeClr>
            </a:solidFill>
            <a:latin typeface="Bahnschrift Condensed" panose="020B0502040204020203" pitchFamily="34" charset="0"/>
          </a:endParaRPr>
        </a:p>
      </dsp:txBody>
      <dsp:txXfrm>
        <a:off x="4198308" y="1421888"/>
        <a:ext cx="1612207" cy="1583922"/>
      </dsp:txXfrm>
    </dsp:sp>
    <dsp:sp modelId="{BAE3C2C0-43E4-4CA1-9361-6E06E5EAD3E8}">
      <dsp:nvSpPr>
        <dsp:cNvPr id="0" name=""/>
        <dsp:cNvSpPr/>
      </dsp:nvSpPr>
      <dsp:spPr>
        <a:xfrm>
          <a:off x="1617490" y="547814"/>
          <a:ext cx="4747586" cy="4719028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lumMod val="20000"/>
            <a:lumOff val="80000"/>
            <a:alpha val="60000"/>
          </a:schemeClr>
        </a:solidFill>
        <a:ln w="25400" cap="rnd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kern="1200" dirty="0" smtClean="0">
              <a:solidFill>
                <a:schemeClr val="accent5">
                  <a:lumMod val="50000"/>
                </a:schemeClr>
              </a:solidFill>
              <a:latin typeface="Bahnschrift Condensed" panose="020B0502040204020203" pitchFamily="34" charset="0"/>
            </a:rPr>
            <a:t>Музейные</a:t>
          </a:r>
        </a:p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b="1" kern="1200" dirty="0" smtClean="0">
              <a:solidFill>
                <a:schemeClr val="accent5">
                  <a:lumMod val="50000"/>
                </a:schemeClr>
              </a:solidFill>
              <a:latin typeface="Bahnschrift Condensed" panose="020B0502040204020203" pitchFamily="34" charset="0"/>
            </a:rPr>
            <a:t>исследования</a:t>
          </a:r>
          <a:endParaRPr lang="ru-RU" sz="3400" kern="1200" dirty="0">
            <a:solidFill>
              <a:schemeClr val="accent5">
                <a:lumMod val="50000"/>
              </a:schemeClr>
            </a:solidFill>
            <a:latin typeface="Bahnschrift Condensed" panose="020B0502040204020203" pitchFamily="34" charset="0"/>
          </a:endParaRPr>
        </a:p>
      </dsp:txBody>
      <dsp:txXfrm>
        <a:off x="2917424" y="3525297"/>
        <a:ext cx="2147717" cy="1460651"/>
      </dsp:txXfrm>
    </dsp:sp>
    <dsp:sp modelId="{5EED5993-7B93-4411-A2FF-ECF9A315CE48}">
      <dsp:nvSpPr>
        <dsp:cNvPr id="0" name=""/>
        <dsp:cNvSpPr/>
      </dsp:nvSpPr>
      <dsp:spPr>
        <a:xfrm>
          <a:off x="1617490" y="547814"/>
          <a:ext cx="4747586" cy="4719028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lumMod val="20000"/>
            <a:lumOff val="80000"/>
            <a:alpha val="6000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chemeClr val="accent5">
                  <a:lumMod val="50000"/>
                </a:schemeClr>
              </a:solidFill>
              <a:latin typeface="Bahnschrift Condensed" panose="020B0502040204020203" pitchFamily="34" charset="0"/>
            </a:rPr>
            <a:t>Выставки</a:t>
          </a:r>
          <a:endParaRPr lang="ru-RU" sz="3600" b="1" kern="1200" dirty="0">
            <a:solidFill>
              <a:schemeClr val="accent5">
                <a:lumMod val="50000"/>
              </a:schemeClr>
            </a:solidFill>
            <a:latin typeface="Bahnschrift Condensed" panose="020B0502040204020203" pitchFamily="34" charset="0"/>
          </a:endParaRPr>
        </a:p>
      </dsp:txBody>
      <dsp:txXfrm>
        <a:off x="2126160" y="1474767"/>
        <a:ext cx="1610788" cy="15730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AA669-65A7-4A32-AABA-6F09EA1D768D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08F-897C-492E-9684-9B98E5CF93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887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AA669-65A7-4A32-AABA-6F09EA1D768D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08F-897C-492E-9684-9B98E5CF93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882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AA669-65A7-4A32-AABA-6F09EA1D768D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08F-897C-492E-9684-9B98E5CF93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096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AA669-65A7-4A32-AABA-6F09EA1D768D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08F-897C-492E-9684-9B98E5CF93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830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AA669-65A7-4A32-AABA-6F09EA1D768D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08F-897C-492E-9684-9B98E5CF93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17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AA669-65A7-4A32-AABA-6F09EA1D768D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08F-897C-492E-9684-9B98E5CF93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167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AA669-65A7-4A32-AABA-6F09EA1D768D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08F-897C-492E-9684-9B98E5CF93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146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AA669-65A7-4A32-AABA-6F09EA1D768D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08F-897C-492E-9684-9B98E5CF93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145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AA669-65A7-4A32-AABA-6F09EA1D768D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08F-897C-492E-9684-9B98E5CF93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16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AA669-65A7-4A32-AABA-6F09EA1D768D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08F-897C-492E-9684-9B98E5CF93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876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AA669-65A7-4A32-AABA-6F09EA1D768D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08F-897C-492E-9684-9B98E5CF93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728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AA669-65A7-4A32-AABA-6F09EA1D768D}" type="datetimeFigureOut">
              <a:rPr lang="ru-RU" smtClean="0"/>
              <a:t>25.03.2023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08F-897C-492E-9684-9B98E5CF93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036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3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3486" y="1862591"/>
            <a:ext cx="11117943" cy="2215923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Роль музея образовательного учреждения в профессиональном воспитании студентов педагогического колледжа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261" y="5336495"/>
            <a:ext cx="9144000" cy="104865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Шахова Татьяна Евгеньевна</a:t>
            </a:r>
          </a:p>
          <a:p>
            <a:pPr>
              <a:lnSpc>
                <a:spcPct val="100000"/>
              </a:lnSpc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ГБПОУ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"ПК №1 СПб" им. Н.А. Некрасова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332" y="426630"/>
            <a:ext cx="8415553" cy="16139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861" y="4373989"/>
            <a:ext cx="2082799" cy="962506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376341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30596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ПРОФЕССИОНАЛЬНОЕ ВОСПИТАНИЕ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4181" y="1591934"/>
            <a:ext cx="5840361" cy="476959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 </a:t>
            </a:r>
            <a:endParaRPr lang="ru-RU" sz="3600" b="1" dirty="0" smtClean="0">
              <a:solidFill>
                <a:schemeClr val="accent5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профессиональной</a:t>
            </a: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600" b="1" dirty="0" smtClean="0">
              <a:solidFill>
                <a:schemeClr val="accent5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культуры</a:t>
            </a: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студентов педагогического колледжа должно осуществляться через  изучение истории развития системы дошкольного воспитания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180" y="1591934"/>
            <a:ext cx="4468859" cy="461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1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0660" y="2161520"/>
            <a:ext cx="6204203" cy="1944181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Спасибо за внимание</a:t>
            </a:r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6" name="Объект 3" descr="значек"/>
          <p:cNvPicPr>
            <a:picLocks noGrp="1"/>
          </p:cNvPicPr>
          <p:nvPr>
            <p:ph idx="1"/>
          </p:nvPr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772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6320" y="2161520"/>
            <a:ext cx="1884340" cy="1873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" y="5755341"/>
            <a:ext cx="12066494" cy="233082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98742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4400" y="351853"/>
            <a:ext cx="6386285" cy="1325563"/>
          </a:xfrm>
        </p:spPr>
        <p:txBody>
          <a:bodyPr/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Музейные материалы </a:t>
            </a:r>
            <a:endParaRPr lang="ru-RU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56" y="1671050"/>
            <a:ext cx="4104205" cy="30491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533" y="1470942"/>
            <a:ext cx="2667334" cy="25367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762" y="3516285"/>
            <a:ext cx="4664636" cy="3110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779" y="4920354"/>
            <a:ext cx="4013421" cy="17064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112" y="1539881"/>
            <a:ext cx="2195286" cy="30307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8034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87478" y="453615"/>
            <a:ext cx="11063748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Основное направление исследований</a:t>
            </a:r>
            <a:endParaRPr lang="ru-RU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Объект 3" descr="значек"/>
          <p:cNvPicPr>
            <a:picLocks noGrp="1"/>
          </p:cNvPicPr>
          <p:nvPr>
            <p:ph sz="half" idx="1"/>
          </p:nvPr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772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2506662"/>
            <a:ext cx="2211267" cy="226468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3498763" y="2688436"/>
            <a:ext cx="7706266" cy="190113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</a:rPr>
              <a:t>изучение истории формирования системы подготовки воспитателей для дошкольных учреждений нашего города.</a:t>
            </a:r>
          </a:p>
        </p:txBody>
      </p:sp>
    </p:spTree>
    <p:extLst>
      <p:ext uri="{BB962C8B-B14F-4D97-AF65-F5344CB8AC3E}">
        <p14:creationId xmlns:p14="http://schemas.microsoft.com/office/powerpoint/2010/main" val="84707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30596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ПРОФЕССИОНАЛЬНОЕ ВОСПИТАНИЕ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0887" y="1605789"/>
            <a:ext cx="5503606" cy="476959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900" b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 </a:t>
            </a:r>
            <a:endParaRPr lang="ru-RU" sz="3900" b="1" dirty="0" smtClean="0">
              <a:solidFill>
                <a:schemeClr val="accent5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900" b="1" dirty="0" smtClean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профессиональных</a:t>
            </a:r>
            <a:r>
              <a:rPr lang="ru-RU" sz="3900" b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900" b="1" dirty="0" smtClean="0">
              <a:solidFill>
                <a:schemeClr val="accent5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900" b="1" dirty="0" smtClean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900" b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личностных качеств, </a:t>
            </a:r>
            <a:endParaRPr lang="ru-RU" sz="3900" b="1" dirty="0" smtClean="0">
              <a:solidFill>
                <a:schemeClr val="accent5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900" b="1" dirty="0" smtClean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навыков</a:t>
            </a:r>
            <a:r>
              <a:rPr lang="ru-RU" sz="3900" b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 способов </a:t>
            </a:r>
            <a:endParaRPr lang="ru-RU" sz="3900" b="1" dirty="0" smtClean="0">
              <a:solidFill>
                <a:schemeClr val="accent5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900" b="1" dirty="0" smtClean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900" b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стратегий </a:t>
            </a:r>
            <a:endParaRPr lang="ru-RU" sz="3900" b="1" dirty="0" smtClean="0">
              <a:solidFill>
                <a:schemeClr val="accent5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900" b="1" dirty="0" smtClean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профессиональной</a:t>
            </a:r>
            <a:r>
              <a:rPr lang="ru-RU" sz="3900" b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900" b="1" dirty="0" smtClean="0">
              <a:solidFill>
                <a:schemeClr val="accent5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900" b="1" dirty="0" smtClean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культуры</a:t>
            </a:r>
            <a:r>
              <a:rPr lang="ru-RU" sz="3900" b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человека </a:t>
            </a:r>
            <a:r>
              <a:rPr lang="ru-RU" sz="3900" b="1" dirty="0" smtClean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-основы</a:t>
            </a:r>
            <a:r>
              <a:rPr lang="ru-RU" sz="3900" b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для решения </a:t>
            </a:r>
            <a:endParaRPr lang="ru-RU" sz="3900" b="1" dirty="0" smtClean="0">
              <a:solidFill>
                <a:schemeClr val="accent5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900" b="1" dirty="0" smtClean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актуальных</a:t>
            </a:r>
            <a:r>
              <a:rPr lang="ru-RU" sz="3900" b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 социально-профессиональных задач.</a:t>
            </a:r>
            <a:endParaRPr lang="ru-RU" sz="3900" b="1" dirty="0">
              <a:solidFill>
                <a:schemeClr val="accent5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180" y="1591934"/>
            <a:ext cx="4468859" cy="461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0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Основные в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иды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деятельности музея</a:t>
            </a:r>
            <a:endParaRPr lang="ru-RU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2749"/>
                    </a14:imgEffect>
                    <a14:imgEffect>
                      <a14:saturation sat="1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839" y="1327355"/>
            <a:ext cx="8884920" cy="5656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2580401"/>
              </p:ext>
            </p:extLst>
          </p:nvPr>
        </p:nvGraphicFramePr>
        <p:xfrm>
          <a:off x="2286001" y="1327355"/>
          <a:ext cx="8229600" cy="5656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1244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/>
          </a:bodyPr>
          <a:lstStyle/>
          <a:p>
            <a:pPr lvl="0"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Музейные исследования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/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2948">
            <a:off x="776013" y="1944988"/>
            <a:ext cx="5077968" cy="32705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9907">
            <a:off x="6095081" y="2053329"/>
            <a:ext cx="5163665" cy="32705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 rot="20883436">
            <a:off x="1833915" y="5208774"/>
            <a:ext cx="4837275" cy="1099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общественного дошкольного образования</a:t>
            </a:r>
          </a:p>
        </p:txBody>
      </p:sp>
      <p:sp>
        <p:nvSpPr>
          <p:cNvPr id="7" name="Прямоугольник 6"/>
          <p:cNvSpPr/>
          <p:nvPr/>
        </p:nvSpPr>
        <p:spPr>
          <a:xfrm rot="21065874">
            <a:off x="6909829" y="5279422"/>
            <a:ext cx="4881920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Подготовка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педагогических кадров для детских 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садов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Bahnschrift Condensed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82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Музейные исследования</a:t>
            </a:r>
            <a:endParaRPr lang="ru-RU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Picture 2" descr="C:\Users\Elena\Desktop\К ОТЧЕТУ\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-11000" contrast="2000"/>
          </a:blip>
          <a:srcRect/>
          <a:stretch>
            <a:fillRect/>
          </a:stretch>
        </p:blipFill>
        <p:spPr bwMode="auto">
          <a:xfrm>
            <a:off x="4684176" y="1332234"/>
            <a:ext cx="6406611" cy="41797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2" descr="C:\Users\Elena\Desktop\К ОТЧЕТУ\9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lum bright="18000" contrast="29000"/>
          </a:blip>
          <a:srcRect/>
          <a:stretch>
            <a:fillRect/>
          </a:stretch>
        </p:blipFill>
        <p:spPr bwMode="auto">
          <a:xfrm>
            <a:off x="648013" y="2400811"/>
            <a:ext cx="5941168" cy="38760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9358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pPr lvl="0"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Выставки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/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165" y="1623937"/>
            <a:ext cx="5993690" cy="3620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23" y="2453640"/>
            <a:ext cx="5083236" cy="3789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286704" y="5344422"/>
            <a:ext cx="6956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результатам исследований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0145" y="1825625"/>
            <a:ext cx="5029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материалам архива</a:t>
            </a:r>
          </a:p>
        </p:txBody>
      </p:sp>
    </p:spTree>
    <p:extLst>
      <p:ext uri="{BB962C8B-B14F-4D97-AF65-F5344CB8AC3E}">
        <p14:creationId xmlns:p14="http://schemas.microsoft.com/office/powerpoint/2010/main" val="325617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518"/>
                    </a14:imgEffect>
                    <a14:imgEffect>
                      <a14:saturation sat="97000"/>
                    </a14:imgEffect>
                  </a14:imgLayer>
                </a14:imgProps>
              </a:ext>
            </a:extLst>
          </a:blip>
          <a:srcRect l="29759" t="18472" r="14570" b="12885"/>
          <a:stretch/>
        </p:blipFill>
        <p:spPr bwMode="auto">
          <a:xfrm>
            <a:off x="476738" y="1579589"/>
            <a:ext cx="4736937" cy="29474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Музейно-педагогические занятия</a:t>
            </a:r>
            <a:endParaRPr lang="ru-RU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31298" t="16647" r="17521" b="12200"/>
          <a:stretch/>
        </p:blipFill>
        <p:spPr bwMode="auto">
          <a:xfrm>
            <a:off x="3716593" y="2712731"/>
            <a:ext cx="3990788" cy="30287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6"/>
          <a:srcRect l="31298" t="18016" r="15981" b="13113"/>
          <a:stretch/>
        </p:blipFill>
        <p:spPr bwMode="auto">
          <a:xfrm>
            <a:off x="7400122" y="3657601"/>
            <a:ext cx="4174904" cy="2675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8733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82</Words>
  <Application>Microsoft Office PowerPoint</Application>
  <PresentationFormat>Широкоэкранный</PresentationFormat>
  <Paragraphs>33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Bahnschrift Condensed</vt:lpstr>
      <vt:lpstr>Calibri</vt:lpstr>
      <vt:lpstr>Calibri Light</vt:lpstr>
      <vt:lpstr>Times New Roman</vt:lpstr>
      <vt:lpstr>Тема Office</vt:lpstr>
      <vt:lpstr>Роль музея образовательного учреждения в профессиональном воспитании студентов педагогического колледжа</vt:lpstr>
      <vt:lpstr>Музейные материалы </vt:lpstr>
      <vt:lpstr>Основное направление исследований</vt:lpstr>
      <vt:lpstr>ПРОФЕССИОНАЛЬНОЕ ВОСПИТАНИЕ </vt:lpstr>
      <vt:lpstr>Основные виды деятельности музея</vt:lpstr>
      <vt:lpstr>Музейные исследования </vt:lpstr>
      <vt:lpstr>Музейные исследования</vt:lpstr>
      <vt:lpstr>Выставки </vt:lpstr>
      <vt:lpstr>Музейно-педагогические занятия</vt:lpstr>
      <vt:lpstr>ПРОФЕССИОНАЛЬНОЕ ВОСПИТАНИЕ </vt:lpstr>
      <vt:lpstr>Спасибо за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музея образовательного учреждения в профессиональном воспитании студентов педагогического колледжа</dc:title>
  <dc:creator>1</dc:creator>
  <cp:lastModifiedBy>1</cp:lastModifiedBy>
  <cp:revision>20</cp:revision>
  <dcterms:created xsi:type="dcterms:W3CDTF">2023-03-12T21:57:18Z</dcterms:created>
  <dcterms:modified xsi:type="dcterms:W3CDTF">2023-03-24T21:40:42Z</dcterms:modified>
</cp:coreProperties>
</file>