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1"/>
  </p:notesMasterIdLst>
  <p:handoutMasterIdLst>
    <p:handoutMasterId r:id="rId12"/>
  </p:handoutMasterIdLst>
  <p:sldIdLst>
    <p:sldId id="272" r:id="rId4"/>
    <p:sldId id="257" r:id="rId5"/>
    <p:sldId id="269" r:id="rId6"/>
    <p:sldId id="263" r:id="rId7"/>
    <p:sldId id="270" r:id="rId8"/>
    <p:sldId id="275" r:id="rId9"/>
    <p:sldId id="271" r:id="rId10"/>
  </p:sldIdLst>
  <p:sldSz cx="9144000" cy="5143500" type="screen16x9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779">
          <p15:clr>
            <a:srgbClr val="A4A3A4"/>
          </p15:clr>
        </p15:guide>
        <p15:guide id="2" pos="28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B08"/>
    <a:srgbClr val="F26F21"/>
    <a:srgbClr val="00B09B"/>
    <a:srgbClr val="01BFF1"/>
    <a:srgbClr val="00A1DD"/>
    <a:srgbClr val="00C1F4"/>
    <a:srgbClr val="FCAE17"/>
    <a:srgbClr val="0073F2"/>
    <a:srgbClr val="0072DF"/>
    <a:srgbClr val="003E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0317" autoAdjust="0"/>
    <p:restoredTop sz="96395" autoAdjust="0"/>
  </p:normalViewPr>
  <p:slideViewPr>
    <p:cSldViewPr showGuides="1">
      <p:cViewPr>
        <p:scale>
          <a:sx n="109" d="100"/>
          <a:sy n="109" d="100"/>
        </p:scale>
        <p:origin x="-540" y="564"/>
      </p:cViewPr>
      <p:guideLst>
        <p:guide orient="horz" pos="1779"/>
        <p:guide pos="2857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53" d="100"/>
          <a:sy n="53" d="100"/>
        </p:scale>
        <p:origin x="-2574" y="-84"/>
      </p:cViewPr>
      <p:guideLst>
        <p:guide orient="horz" pos="3110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DC348-601C-454D-AB3E-910BAD28013B}" type="datetimeFigureOut">
              <a:rPr lang="ru-RU" smtClean="0"/>
              <a:pPr/>
              <a:t>27.03.2023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6A673-6244-413F-8CDA-B4E2567210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871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0A9B3-28E9-401B-9D00-F78008353508}" type="datetimeFigureOut">
              <a:rPr lang="ru-RU" smtClean="0"/>
              <a:pPr/>
              <a:t>27.03.2023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02394-0B0A-4EDE-B9F5-8E02A1CBA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619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E31CA50-4D02-42EE-B4EA-4F88587961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0C49-EE9D-46BF-B6A2-B049B687DA5D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82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305E-DE6A-4729-BCFA-EDC1CB7A887A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3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47E8-08E5-4BBA-B2B9-9568E2697E8E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1275606"/>
            <a:ext cx="3513857" cy="3456384"/>
          </a:xfrm>
        </p:spPr>
        <p:txBody>
          <a:bodyPr anchor="ctr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5305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0982-2764-40A5-A15C-3F4B86BA9319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4932040" y="1131590"/>
            <a:ext cx="388843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67644" y="0"/>
            <a:ext cx="3220419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1275606"/>
            <a:ext cx="3892522" cy="3456384"/>
          </a:xfrm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9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 rot="18900000">
            <a:off x="2171244" y="3657969"/>
            <a:ext cx="4298221" cy="462694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 rot="18900000">
            <a:off x="5789896" y="3740667"/>
            <a:ext cx="1439398" cy="1439398"/>
          </a:xfrm>
          <a:prstGeom prst="rect">
            <a:avLst/>
          </a:prstGeom>
          <a:solidFill>
            <a:srgbClr val="00C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 userDrawn="1"/>
        </p:nvSpPr>
        <p:spPr>
          <a:xfrm rot="18900000">
            <a:off x="6922337" y="61547"/>
            <a:ext cx="1439398" cy="1439398"/>
          </a:xfrm>
          <a:prstGeom prst="rect">
            <a:avLst/>
          </a:prstGeom>
          <a:solidFill>
            <a:srgbClr val="F2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A06B-CFDB-4B86-A38B-2382B61397EA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5148064" y="726825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1" y="1275606"/>
            <a:ext cx="2169524" cy="2304256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7"/>
          </p:nvPr>
        </p:nvSpPr>
        <p:spPr>
          <a:xfrm>
            <a:off x="7081842" y="-120031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7069596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5" name="Рисунок 2"/>
          <p:cNvSpPr>
            <a:spLocks noGrp="1"/>
          </p:cNvSpPr>
          <p:nvPr>
            <p:ph type="pic" idx="19"/>
          </p:nvPr>
        </p:nvSpPr>
        <p:spPr>
          <a:xfrm>
            <a:off x="3226532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7" name="Прямоугольник 16"/>
          <p:cNvSpPr/>
          <p:nvPr userDrawn="1"/>
        </p:nvSpPr>
        <p:spPr>
          <a:xfrm rot="18900000">
            <a:off x="6476580" y="481077"/>
            <a:ext cx="673246" cy="45719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7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1" y="1544381"/>
            <a:ext cx="2772308" cy="101410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C0A6-26FC-4C6C-BC8C-69760912FB24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4588063" y="0"/>
            <a:ext cx="2252189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0" y="2666497"/>
            <a:ext cx="2700299" cy="920638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16"/>
          </p:nvPr>
        </p:nvSpPr>
        <p:spPr>
          <a:xfrm>
            <a:off x="4588063" y="2643758"/>
            <a:ext cx="4555937" cy="24997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17"/>
          </p:nvPr>
        </p:nvSpPr>
        <p:spPr>
          <a:xfrm>
            <a:off x="6912768" y="0"/>
            <a:ext cx="2231232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437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C57F-92A9-472B-88B9-AEB59DD80E27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8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3B26-30B4-4EE7-B25A-597A156C8368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50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03498"/>
            <a:ext cx="2627509" cy="154817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1923678"/>
            <a:ext cx="2627509" cy="26709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4CC1-A8EA-4A67-8857-B875F9F15488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4588063" y="303497"/>
            <a:ext cx="4232409" cy="4298511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1432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478843"/>
            <a:ext cx="5486400" cy="42505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39652" y="87474"/>
            <a:ext cx="7596844" cy="327636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3975906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85FE-7502-42DD-9C99-22230E224817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49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Два объекта">
    <p:bg>
      <p:bgPr>
        <a:gradFill>
          <a:gsLst>
            <a:gs pos="0">
              <a:srgbClr val="0072DF"/>
            </a:gs>
            <a:gs pos="100000">
              <a:srgbClr val="003E8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D93D-F9B5-4A7A-8567-1C61FE40F3F3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441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solidFill>
          <a:srgbClr val="00B0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34CB-239E-4355-B891-05A612BCD219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330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solidFill>
          <a:srgbClr val="F26F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58B5-A929-41AC-A76E-99C5FDB10AF3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406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Два объекта">
    <p:bg>
      <p:bgPr>
        <a:solidFill>
          <a:srgbClr val="00C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4E2A-D822-4A4F-B6DA-5E97CDAA9F2A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1233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2463" y="303497"/>
            <a:ext cx="7110566" cy="82809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2463" y="1311610"/>
            <a:ext cx="7110566" cy="331236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22ABC-F446-4C32-B396-3B4504EBC8E6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38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098A-50EF-40CD-BDCD-3791B8F42B0D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51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2031690"/>
            <a:ext cx="7110566" cy="252028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2463" y="402492"/>
            <a:ext cx="7110566" cy="137717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B75B-3AFA-49E9-B7A9-2DE2C139D566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923678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1347613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4501-F38F-4042-9EA1-D7379B80EFB2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5306615" y="1354999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0354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7128792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1311610"/>
            <a:ext cx="7128792" cy="3312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74737" y="4803998"/>
            <a:ext cx="2133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CA5BB6B-C98F-474E-9E24-4E0F1BBFF726}" type="datetime1">
              <a:rPr lang="ru-RU" smtClean="0"/>
              <a:pPr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92463" y="4803998"/>
            <a:ext cx="2895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370981" y="4803998"/>
            <a:ext cx="43204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31AC4C0-C0A6-4B97-BFEC-E7A1BCAE85B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-2250"/>
            <a:ext cx="1350988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1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66" r:id="rId3"/>
    <p:sldLayoutId id="2147483667" r:id="rId4"/>
    <p:sldLayoutId id="2147483668" r:id="rId5"/>
    <p:sldLayoutId id="2147483649" r:id="rId6"/>
    <p:sldLayoutId id="2147483650" r:id="rId7"/>
    <p:sldLayoutId id="2147483651" r:id="rId8"/>
    <p:sldLayoutId id="2147483652" r:id="rId9"/>
    <p:sldLayoutId id="2147483661" r:id="rId10"/>
    <p:sldLayoutId id="2147483662" r:id="rId11"/>
    <p:sldLayoutId id="2147483663" r:id="rId12"/>
    <p:sldLayoutId id="2147483664" r:id="rId13"/>
    <p:sldLayoutId id="2147483669" r:id="rId14"/>
    <p:sldLayoutId id="2147483670" r:id="rId15"/>
    <p:sldLayoutId id="2147483654" r:id="rId16"/>
    <p:sldLayoutId id="2147483655" r:id="rId17"/>
    <p:sldLayoutId id="2147483656" r:id="rId18"/>
    <p:sldLayoutId id="2147483657" r:id="rId1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3E8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shubeleva.marina@yandex.ru" TargetMode="Externa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727684" y="2175706"/>
            <a:ext cx="7092788" cy="6480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003E8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200" b="1" dirty="0">
              <a:solidFill>
                <a:srgbClr val="C05B08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8" b="23280"/>
          <a:stretch/>
        </p:blipFill>
        <p:spPr>
          <a:xfrm>
            <a:off x="3239852" y="94788"/>
            <a:ext cx="3564396" cy="14928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4088" y="3723878"/>
            <a:ext cx="34923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Шубелева</a:t>
            </a:r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Марина Евгеньевна, учитель русского языка и литературы, руководитель музея «Память говорит»  ГБОУ школы № 449 Пушкинского района  Санкт-Петербурга</a:t>
            </a: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39752" y="1995686"/>
            <a:ext cx="5508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5B08"/>
                </a:solidFill>
              </a:rPr>
              <a:t>«ОБРАЗОВАТЕЛЬНО-ВОСПИТАТЕЛЬНЫЙ ПОТЕНЦИАЛ </a:t>
            </a:r>
          </a:p>
          <a:p>
            <a:pPr algn="ctr"/>
            <a:r>
              <a:rPr lang="ru-RU" sz="2400" b="1" dirty="0" smtClean="0">
                <a:solidFill>
                  <a:srgbClr val="C05B08"/>
                </a:solidFill>
              </a:rPr>
              <a:t>МУЗЕЙНОЙ ПЕДАГОГИКИ»</a:t>
            </a:r>
            <a:endParaRPr lang="ru-RU" sz="2400" b="1" dirty="0">
              <a:solidFill>
                <a:srgbClr val="C05B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9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87474"/>
            <a:ext cx="7128792" cy="100811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5B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b="1" dirty="0" smtClean="0">
                <a:solidFill>
                  <a:srgbClr val="C05B0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b="1" dirty="0">
                <a:solidFill>
                  <a:srgbClr val="C05B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</a:t>
            </a:r>
            <a:endParaRPr lang="ru-RU" sz="1600" b="1" dirty="0">
              <a:solidFill>
                <a:srgbClr val="C05B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11610"/>
            <a:ext cx="7020780" cy="1761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3574142"/>
            <a:ext cx="2189301" cy="156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039802"/>
            <a:ext cx="2458600" cy="1434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132" y="3507854"/>
            <a:ext cx="1944216" cy="158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316" y="3039802"/>
            <a:ext cx="1905199" cy="1544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11660" y="3219822"/>
            <a:ext cx="1836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«</a:t>
            </a:r>
            <a:r>
              <a:rPr lang="ru-RU" sz="1000" b="1" dirty="0" smtClean="0"/>
              <a:t>СЕМЕЙНЫЕ</a:t>
            </a:r>
          </a:p>
          <a:p>
            <a:pPr algn="ctr"/>
            <a:r>
              <a:rPr lang="ru-RU" sz="1000" b="1" dirty="0" smtClean="0"/>
              <a:t>ФОТОХРОНИКИ»</a:t>
            </a:r>
            <a:endParaRPr lang="ru-RU" sz="1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383868" y="4335946"/>
            <a:ext cx="2124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«</a:t>
            </a:r>
            <a:r>
              <a:rPr lang="ru-RU" sz="1000" b="1" dirty="0" smtClean="0"/>
              <a:t>МЫ ИЗВЛЕКАЕМ ПАМЯТЬ </a:t>
            </a:r>
          </a:p>
          <a:p>
            <a:pPr algn="ctr"/>
            <a:r>
              <a:rPr lang="ru-RU" sz="1000" b="1" dirty="0" smtClean="0"/>
              <a:t>ИЗ ЗЕМЛИ»</a:t>
            </a:r>
            <a:endParaRPr lang="ru-RU" sz="1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652120" y="3219822"/>
            <a:ext cx="176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«</a:t>
            </a:r>
            <a:r>
              <a:rPr lang="ru-RU" sz="1000" b="1" dirty="0" smtClean="0"/>
              <a:t>ЭХО </a:t>
            </a:r>
          </a:p>
          <a:p>
            <a:pPr algn="ctr"/>
            <a:r>
              <a:rPr lang="ru-RU" sz="1000" b="1" dirty="0" smtClean="0"/>
              <a:t>ПРОШЕДШЕЙ ВОЙНЫ»</a:t>
            </a:r>
            <a:endParaRPr lang="ru-RU" sz="1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415808" y="4443958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«</a:t>
            </a:r>
            <a:r>
              <a:rPr lang="ru-RU" sz="1000" b="1" dirty="0" smtClean="0"/>
              <a:t>МЫ НЕ ОТДАЛИ ВЫСОТУ»</a:t>
            </a:r>
            <a:endParaRPr lang="ru-RU" sz="1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11660" y="267494"/>
            <a:ext cx="7164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ВОЕННО-ИСТОРИЧЕСКИЙ МУЗЕЙ 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«ПАМЯТЬ ГОВОРИТ»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07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23478"/>
            <a:ext cx="7164796" cy="1008112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МУЗЕЙНО-ОБРАЗОВАТЕЛЬНАЯ ДЕЯТЕЛЬНОСТЬ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2828424"/>
            <a:ext cx="2021355" cy="1179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63888" y="264375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1851670"/>
            <a:ext cx="1663827" cy="848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59632" y="951570"/>
            <a:ext cx="2484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поисков</a:t>
            </a:r>
            <a:r>
              <a:rPr lang="en-US" b="1" dirty="0" smtClean="0"/>
              <a:t>o</a:t>
            </a:r>
            <a:r>
              <a:rPr lang="ru-RU" b="1" dirty="0" smtClean="0"/>
              <a:t>-</a:t>
            </a:r>
            <a:r>
              <a:rPr lang="ru-RU" b="1" dirty="0" err="1" smtClean="0"/>
              <a:t>исследовательскаядеятельность</a:t>
            </a:r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355726"/>
            <a:ext cx="276225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27784" y="2211710"/>
            <a:ext cx="4068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проектная деятельность</a:t>
            </a:r>
            <a:endParaRPr lang="ru-RU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79" y="1203597"/>
            <a:ext cx="1900861" cy="997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User\AppData\Local\Temp\7zO84AA6CB1\IMG_20221219_09214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50010"/>
            <a:ext cx="1022310" cy="1363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User\AppData\Local\Temp\7zO45AE8277\IMG_20221011_13374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156" y="1974136"/>
            <a:ext cx="1785658" cy="1339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688124" y="1059582"/>
            <a:ext cx="3564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экскурсионно-выставочная деятельность </a:t>
            </a:r>
            <a:endParaRPr lang="ru-RU" b="1" dirty="0"/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3795886"/>
            <a:ext cx="2060458" cy="1252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884" y="3939902"/>
            <a:ext cx="1620180" cy="1079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92" y="3939902"/>
            <a:ext cx="1773633" cy="1059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292" y="3795886"/>
            <a:ext cx="1809522" cy="12035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11860" y="3543858"/>
            <a:ext cx="7596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</a:t>
            </a:r>
            <a:r>
              <a:rPr lang="ru-RU" b="1" dirty="0" smtClean="0"/>
              <a:t>ультурно-образовательная деятельность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7415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83668" y="0"/>
            <a:ext cx="7127875" cy="828675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ПИЛОТНАЯ ПЛОЩАДКА ВСЕРОССИЙСКОГО ПРОЕКТА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843558"/>
            <a:ext cx="1325919" cy="891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84" y="1635646"/>
            <a:ext cx="1754008" cy="103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2283718"/>
            <a:ext cx="1832507" cy="1007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147814"/>
            <a:ext cx="1517145" cy="1774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537" y="714906"/>
            <a:ext cx="1903198" cy="1230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2" y="3183818"/>
            <a:ext cx="2702569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100" y="591530"/>
            <a:ext cx="1976523" cy="196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87824" y="1833233"/>
            <a:ext cx="32043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КРУГЛЫЙ СТОЛ </a:t>
            </a:r>
          </a:p>
          <a:p>
            <a:pPr algn="ctr"/>
            <a:r>
              <a:rPr lang="ru-RU" sz="1400" b="1" dirty="0" smtClean="0"/>
              <a:t>«ПАМЯТЬГОВОРИТ:</a:t>
            </a:r>
          </a:p>
          <a:p>
            <a:pPr algn="ctr"/>
            <a:r>
              <a:rPr lang="ru-RU" sz="1400" b="1" dirty="0" smtClean="0"/>
              <a:t>ПРОШЛОЕ,НАСТОЯЩЕЕ,</a:t>
            </a:r>
          </a:p>
          <a:p>
            <a:pPr algn="ctr"/>
            <a:r>
              <a:rPr lang="ru-RU" sz="1400" b="1" dirty="0" smtClean="0"/>
              <a:t>БУДУЩЕЕ»</a:t>
            </a:r>
            <a:endParaRPr lang="ru-RU" sz="1400" b="1" dirty="0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895786"/>
            <a:ext cx="1819901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71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07704" y="107540"/>
            <a:ext cx="7127875" cy="8286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C:\Users\User\AppData\Local\Temp\7zO45A9A495\IMG_20221028_1823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07854"/>
            <a:ext cx="2115837" cy="1188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447514"/>
            <a:ext cx="2115889" cy="1194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219" y="2026506"/>
            <a:ext cx="2116487" cy="1334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756" y="2859605"/>
            <a:ext cx="2456672" cy="2068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428" y="916973"/>
            <a:ext cx="1764557" cy="2553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92" y="772861"/>
            <a:ext cx="1566336" cy="208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d:\Users\User\Desktop\img20230327_0009438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41" y="934657"/>
            <a:ext cx="1247535" cy="1763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75956" y="156033"/>
            <a:ext cx="4188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«ПАМЯТЬ ГОВОРИТ»-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ПАРТНЕР МУЗЕЯ ПОБЕДЫ</a:t>
            </a:r>
            <a:endParaRPr lang="ru-RU" sz="24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42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55676" y="411510"/>
            <a:ext cx="7110566" cy="137717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СОВРЕМЕННЫЙ ШКОЛЬНЫЙ МУЗЕЙ-ЭТО ОТКРЫТОЕ ОБРАЗОВАТЕЛЬНОЕ ПРОСТРАНСТВО,ЭТО ТВОРЧЕСКАЯ ЛАБОРАТОРИЯ,ГДЕ МУЗЕЙНАЯ ПЕДАГОГИКА-ЭТО СОДРУЖЕСТВО,СОТВОРЧЕСТВО,СОУЧАСТИЕ УЧЕНИКОВ,УЧИТЕЛЕЙ,РОДИТЕЛЕЙ И СОЦИАЛЬНЫХ ПАРТНЕРОВ…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1690162"/>
            <a:ext cx="2302691" cy="2308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983" y="3241387"/>
            <a:ext cx="3303587" cy="240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474" y="1648756"/>
            <a:ext cx="2349754" cy="2349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805" y="3254130"/>
            <a:ext cx="2560637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4" t="16008" r="32439" b="70798"/>
          <a:stretch/>
        </p:blipFill>
        <p:spPr bwMode="auto">
          <a:xfrm>
            <a:off x="4936021" y="1890295"/>
            <a:ext cx="1123406" cy="40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667292"/>
            <a:ext cx="2482507" cy="249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092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518FB7D-ABAE-4B1E-8F45-5E3EAD866355}"/>
              </a:ext>
            </a:extLst>
          </p:cNvPr>
          <p:cNvSpPr txBox="1"/>
          <p:nvPr/>
        </p:nvSpPr>
        <p:spPr>
          <a:xfrm>
            <a:off x="2483768" y="2247714"/>
            <a:ext cx="4572000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b="1" dirty="0">
                <a:solidFill>
                  <a:srgbClr val="C05B0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Контакты для взаимодействия:</a:t>
            </a:r>
          </a:p>
          <a:p>
            <a:pPr algn="ctr"/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Электронная почта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^</a:t>
            </a:r>
          </a:p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shubeleva.marina@yandex.ru</a:t>
            </a: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Телефон</a:t>
            </a:r>
          </a:p>
          <a:p>
            <a:pPr algn="ctr"/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+7(911)973-96-85</a:t>
            </a: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5816" y="735546"/>
            <a:ext cx="4068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5B08"/>
                </a:solidFill>
              </a:rPr>
              <a:t>МУЗЕЙНЫЕ СТРАНИЦЫ</a:t>
            </a:r>
          </a:p>
          <a:p>
            <a:r>
              <a:rPr lang="ru-RU" b="1" dirty="0" smtClean="0">
                <a:solidFill>
                  <a:srgbClr val="C05B08"/>
                </a:solidFill>
              </a:rPr>
              <a:t>ОТКРОЮТ НАМ ГРАНИЦЫ.</a:t>
            </a:r>
          </a:p>
          <a:p>
            <a:r>
              <a:rPr lang="ru-RU" b="1" dirty="0" smtClean="0">
                <a:solidFill>
                  <a:srgbClr val="C05B08"/>
                </a:solidFill>
              </a:rPr>
              <a:t>И НОВАЯ ИСТОРИЯ </a:t>
            </a:r>
          </a:p>
          <a:p>
            <a:r>
              <a:rPr lang="ru-RU" b="1" dirty="0" smtClean="0">
                <a:solidFill>
                  <a:srgbClr val="C05B08"/>
                </a:solidFill>
              </a:rPr>
              <a:t>НАПИШЕТСЯ ПРО НАС</a:t>
            </a:r>
            <a:r>
              <a:rPr lang="ru-RU" dirty="0" smtClean="0"/>
              <a:t>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337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МОФ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2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Props1.xml><?xml version="1.0" encoding="utf-8"?>
<ds:datastoreItem xmlns:ds="http://schemas.openxmlformats.org/officeDocument/2006/customXml" ds:itemID="{5AF39C9F-930B-4A50-9738-9CC92B4C5057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5F449AF6-F624-45D8-A2A5-00D02B541F72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13031</TotalTime>
  <Words>129</Words>
  <Application>Microsoft Office PowerPoint</Application>
  <PresentationFormat>Экран (16:9)</PresentationFormat>
  <Paragraphs>37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                        </vt:lpstr>
      <vt:lpstr>МУЗЕЙНО-ОБРАЗОВАТЕЛЬНАЯ ДЕЯТЕЛЬНОСТЬ</vt:lpstr>
      <vt:lpstr>ПИЛОТНАЯ ПЛОЩАДКА ВСЕРОССИЙСКОГО ПРОЕКТА</vt:lpstr>
      <vt:lpstr>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Николаева Елена Борисовна</dc:creator>
  <cp:lastModifiedBy>Admin</cp:lastModifiedBy>
  <cp:revision>355</cp:revision>
  <cp:lastPrinted>2017-03-30T08:39:18Z</cp:lastPrinted>
  <dcterms:created xsi:type="dcterms:W3CDTF">2017-03-23T13:26:11Z</dcterms:created>
  <dcterms:modified xsi:type="dcterms:W3CDTF">2023-03-27T07:17:43Z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