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11" r:id="rId2"/>
    <p:sldId id="275" r:id="rId3"/>
    <p:sldId id="306" r:id="rId4"/>
    <p:sldId id="297" r:id="rId5"/>
    <p:sldId id="295" r:id="rId6"/>
    <p:sldId id="277" r:id="rId7"/>
    <p:sldId id="299" r:id="rId8"/>
    <p:sldId id="300" r:id="rId9"/>
    <p:sldId id="307" r:id="rId10"/>
    <p:sldId id="308" r:id="rId11"/>
    <p:sldId id="309" r:id="rId12"/>
    <p:sldId id="312" r:id="rId13"/>
    <p:sldId id="313" r:id="rId14"/>
    <p:sldId id="310" r:id="rId15"/>
    <p:sldId id="30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20"/>
    <a:srgbClr val="E58C33"/>
    <a:srgbClr val="009999"/>
    <a:srgbClr val="C55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5" autoAdjust="0"/>
  </p:normalViewPr>
  <p:slideViewPr>
    <p:cSldViewPr>
      <p:cViewPr>
        <p:scale>
          <a:sx n="130" d="100"/>
          <a:sy n="130" d="100"/>
        </p:scale>
        <p:origin x="1074" y="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ACED8-3E59-4FC0-A79C-F7C4E7AF4A01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35A0-FD81-488E-BBEF-F64A0385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3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7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30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vk.com/handsinging" TargetMode="External"/><Relationship Id="rId7" Type="http://schemas.openxmlformats.org/officeDocument/2006/relationships/image" Target="../media/image15.png"/><Relationship Id="rId2" Type="http://schemas.openxmlformats.org/officeDocument/2006/relationships/hyperlink" Target="mailto:hand.singing.spb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3.gif"/><Relationship Id="rId4" Type="http://schemas.openxmlformats.org/officeDocument/2006/relationships/hyperlink" Target="https://dumspb.ru/node/30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23528" y="1059582"/>
            <a:ext cx="8496944" cy="238588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Impact" panose="020B0806030902050204" pitchFamily="34" charset="0"/>
              </a:rPr>
              <a:t>Открытый фестиваль </a:t>
            </a:r>
            <a:br>
              <a:rPr lang="ru-RU" sz="3200" dirty="0" smtClean="0">
                <a:latin typeface="Impact" panose="020B0806030902050204" pitchFamily="34" charset="0"/>
              </a:rPr>
            </a:br>
            <a:r>
              <a:rPr lang="ru-RU" sz="3200" dirty="0" smtClean="0">
                <a:latin typeface="Impact" panose="020B0806030902050204" pitchFamily="34" charset="0"/>
              </a:rPr>
              <a:t>жестового пения  </a:t>
            </a:r>
            <a:r>
              <a:rPr lang="ru-RU" sz="3200" dirty="0" smtClean="0">
                <a:latin typeface="Impact" panose="020B0806030902050204" pitchFamily="34" charset="0"/>
              </a:rPr>
              <a:t>«</a:t>
            </a:r>
            <a:r>
              <a:rPr lang="ru-RU" sz="3200" dirty="0" smtClean="0">
                <a:latin typeface="Impact" panose="020B0806030902050204" pitchFamily="34" charset="0"/>
              </a:rPr>
              <a:t>Поющие руки</a:t>
            </a:r>
            <a:r>
              <a:rPr lang="ru-RU" sz="3200" dirty="0" smtClean="0">
                <a:latin typeface="Impact" panose="020B0806030902050204" pitchFamily="34" charset="0"/>
              </a:rPr>
              <a:t>» </a:t>
            </a:r>
            <a:br>
              <a:rPr lang="ru-RU" sz="3200" dirty="0" smtClean="0">
                <a:latin typeface="Impact" panose="020B0806030902050204" pitchFamily="34" charset="0"/>
              </a:rPr>
            </a:br>
            <a:r>
              <a:rPr lang="ru-RU" sz="3200" dirty="0" smtClean="0">
                <a:latin typeface="Impact" panose="020B0806030902050204" pitchFamily="34" charset="0"/>
              </a:rPr>
              <a:t>как форма развития творческого потенциала детей и молодежи с нарушением слуха</a:t>
            </a:r>
            <a:endParaRPr lang="ru-RU" sz="3200" dirty="0"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3" y="40337"/>
            <a:ext cx="622745" cy="675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08391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Педагог-организатор </a:t>
            </a:r>
            <a:r>
              <a:rPr lang="ru-RU" dirty="0">
                <a:solidFill>
                  <a:schemeClr val="bg1"/>
                </a:solidFill>
              </a:rPr>
              <a:t>отдела социально-культурной работы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Зыкова Валерия Анатольевна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1182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Государственное бюджетное нетиповое образовательное учреждение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Дворец учащейся молодежи Санкт-Петербурга</a:t>
            </a:r>
            <a:endParaRPr lang="ru-RU" sz="1400" dirty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087"/>
            <a:ext cx="551022" cy="5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55376"/>
            <a:ext cx="396044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5376"/>
            <a:ext cx="3857625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27126"/>
            <a:ext cx="3433602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6563" y="2042914"/>
            <a:ext cx="3033490" cy="796674"/>
          </a:xfrm>
          <a:prstGeom prst="rect">
            <a:avLst/>
          </a:prstGeom>
        </p:spPr>
      </p:pic>
      <p:sp>
        <p:nvSpPr>
          <p:cNvPr id="12" name="Объект 1"/>
          <p:cNvSpPr>
            <a:spLocks noGrp="1"/>
          </p:cNvSpPr>
          <p:nvPr>
            <p:ph sz="half" idx="1"/>
          </p:nvPr>
        </p:nvSpPr>
        <p:spPr>
          <a:xfrm>
            <a:off x="323528" y="220828"/>
            <a:ext cx="8352928" cy="71871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Видеозаписи и прямые эфиры сопровождаются сурдопереводом и/или субтитрами.</a:t>
            </a:r>
          </a:p>
        </p:txBody>
      </p:sp>
    </p:spTree>
    <p:extLst>
      <p:ext uri="{BB962C8B-B14F-4D97-AF65-F5344CB8AC3E}">
        <p14:creationId xmlns:p14="http://schemas.microsoft.com/office/powerpoint/2010/main" val="7946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88495"/>
            <a:ext cx="2731035" cy="1145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776127"/>
            <a:ext cx="2341527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76127"/>
            <a:ext cx="2304256" cy="3259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066" y="2033974"/>
            <a:ext cx="3033490" cy="7966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65" y="1707654"/>
            <a:ext cx="1714500" cy="1714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92" y="171709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6"/>
          <a:stretch/>
        </p:blipFill>
        <p:spPr>
          <a:xfrm>
            <a:off x="5709819" y="2715825"/>
            <a:ext cx="2976328" cy="2232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" t="4868" r="11940" b="4868"/>
          <a:stretch/>
        </p:blipFill>
        <p:spPr>
          <a:xfrm>
            <a:off x="5699161" y="195486"/>
            <a:ext cx="2966637" cy="2242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15825"/>
            <a:ext cx="3281561" cy="2187707"/>
          </a:xfrm>
          <a:prstGeom prst="rect">
            <a:avLst/>
          </a:prstGeom>
        </p:spPr>
      </p:pic>
      <p:sp>
        <p:nvSpPr>
          <p:cNvPr id="10" name="Объект 1"/>
          <p:cNvSpPr>
            <a:spLocks noGrp="1"/>
          </p:cNvSpPr>
          <p:nvPr>
            <p:ph sz="half" idx="1"/>
          </p:nvPr>
        </p:nvSpPr>
        <p:spPr>
          <a:xfrm>
            <a:off x="185158" y="650384"/>
            <a:ext cx="5112568" cy="171335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Эксперты фестиваля – представители: </a:t>
            </a:r>
          </a:p>
          <a:p>
            <a:pPr marL="285750" indent="-285750" algn="just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Санкт-Петербургского театра глухих;</a:t>
            </a:r>
          </a:p>
          <a:p>
            <a:pPr marL="285750" indent="-285750" algn="just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Всероссийского общества глухих;</a:t>
            </a:r>
          </a:p>
          <a:p>
            <a:pPr marL="285750" indent="-285750" algn="just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Московского театра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«НЕДОСЛОВ</a:t>
            </a: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Государственного музея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истории религии.</a:t>
            </a:r>
            <a:endParaRPr lang="ru-RU" sz="1800" dirty="0" smtClean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5640" y="1942552"/>
            <a:ext cx="3033490" cy="796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62" y="1942552"/>
            <a:ext cx="3033490" cy="7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55526"/>
            <a:ext cx="3406989" cy="3942640"/>
          </a:xfrm>
          <a:prstGeom prst="rect">
            <a:avLst/>
          </a:prstGeom>
        </p:spPr>
      </p:pic>
      <p:sp>
        <p:nvSpPr>
          <p:cNvPr id="11" name="Объект 1"/>
          <p:cNvSpPr>
            <a:spLocks noGrp="1"/>
          </p:cNvSpPr>
          <p:nvPr>
            <p:ph sz="half" idx="1"/>
          </p:nvPr>
        </p:nvSpPr>
        <p:spPr>
          <a:xfrm>
            <a:off x="323528" y="1347614"/>
            <a:ext cx="4464496" cy="21602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фестивалю проявляют интерес средства массовой информации. Например, в 2022 году корреспондент Радио России в эфире программы «</a:t>
            </a:r>
            <a:r>
              <a:rPr lang="ru-RU" sz="180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Пулковский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меридиан» поговорила с организаторами и участниками нашего фестиваля.</a:t>
            </a:r>
            <a:endParaRPr lang="ru-RU" sz="1800" dirty="0" smtClean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3113" y="1961966"/>
            <a:ext cx="3033490" cy="7966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27126"/>
            <a:ext cx="343360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772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0707" y="1275606"/>
            <a:ext cx="252028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69" y="1516547"/>
            <a:ext cx="1820555" cy="1894382"/>
          </a:xfrm>
          <a:prstGeom prst="rect">
            <a:avLst/>
          </a:prstGeom>
        </p:spPr>
      </p:pic>
      <p:sp>
        <p:nvSpPr>
          <p:cNvPr id="7" name="Объект 1"/>
          <p:cNvSpPr>
            <a:spLocks noGrp="1"/>
          </p:cNvSpPr>
          <p:nvPr>
            <p:ph sz="half" idx="1"/>
          </p:nvPr>
        </p:nvSpPr>
        <p:spPr>
          <a:xfrm>
            <a:off x="107504" y="1059582"/>
            <a:ext cx="5611408" cy="37444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2023 году Фестиваль пройдет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 по 7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апреля.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Тема:</a:t>
            </a:r>
            <a:endParaRPr lang="ru-RU" sz="2400" dirty="0" smtClean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«Школьные годы чудесные …»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27126"/>
            <a:ext cx="3433602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2167" y="1937961"/>
            <a:ext cx="3033490" cy="7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772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-20538"/>
            <a:ext cx="8373616" cy="857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Georgia"/>
                <a:cs typeface="Times New Roman" panose="02020603050405020304" pitchFamily="18" charset="0"/>
              </a:rPr>
              <a:t>Контакты:</a:t>
            </a:r>
            <a:endParaRPr lang="ru-RU" sz="4800" b="1" dirty="0">
              <a:latin typeface="Impact" panose="020B0806030902050204" pitchFamily="34" charset="0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sz="half" idx="2"/>
          </p:nvPr>
        </p:nvSpPr>
        <p:spPr>
          <a:xfrm>
            <a:off x="179512" y="870818"/>
            <a:ext cx="5760640" cy="33944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Отдел социально-культурной работы ГБНОУ Дворца учащейся молодежи Санкт-Петербурга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191186, СПб, ул. Малая Конюшенная, д.1-3, литера В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Телефон: </a:t>
            </a:r>
            <a:r>
              <a:rPr lang="ru-RU" sz="1800" dirty="0">
                <a:solidFill>
                  <a:schemeClr val="bg1"/>
                </a:solidFill>
              </a:rPr>
              <a:t>8 (812) 417-38-14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Электронная почта: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hlinkClick r:id="rId2"/>
              </a:rPr>
              <a:t>hand.singing.spb@gmail.com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Группа «</a:t>
            </a:r>
            <a:r>
              <a:rPr lang="ru-RU" sz="1800" b="1" dirty="0" err="1" smtClean="0">
                <a:solidFill>
                  <a:schemeClr val="bg1"/>
                </a:solidFill>
              </a:rPr>
              <a:t>ВКонтакте</a:t>
            </a:r>
            <a:r>
              <a:rPr lang="ru-RU" sz="1800" b="1" dirty="0" smtClean="0">
                <a:solidFill>
                  <a:schemeClr val="bg1"/>
                </a:solidFill>
              </a:rPr>
              <a:t>»: </a:t>
            </a:r>
            <a:r>
              <a:rPr lang="en-US" sz="18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chemeClr val="bg1"/>
                </a:solidFill>
                <a:hlinkClick r:id="rId3"/>
              </a:rPr>
              <a:t>vk.com/handsinging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Сайт: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sz="1800" dirty="0" smtClean="0">
                <a:solidFill>
                  <a:schemeClr val="bg1"/>
                </a:solidFill>
                <a:hlinkClick r:id="rId4"/>
              </a:rPr>
              <a:t>dumspb.ru/node/3082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91630"/>
            <a:ext cx="216024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5" y="4040757"/>
            <a:ext cx="2629139" cy="1102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9126" y="2169717"/>
            <a:ext cx="3033490" cy="7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707654"/>
            <a:ext cx="8712968" cy="303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Задачи Фестиваля</a:t>
            </a: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ClrTx/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формирование общей культуры речи, в том числе и жестовой речи;</a:t>
            </a:r>
          </a:p>
          <a:p>
            <a:pPr algn="just">
              <a:buClrTx/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 детей и молодежи творческого потенциала;</a:t>
            </a:r>
          </a:p>
          <a:p>
            <a:pPr algn="just">
              <a:buClrTx/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слухового восприятия, художественно-образного мышления;</a:t>
            </a:r>
          </a:p>
          <a:p>
            <a:pPr algn="just">
              <a:buClrTx/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детей и молодежи к художественной и музыкальной культуре;</a:t>
            </a:r>
          </a:p>
          <a:p>
            <a:pPr algn="just">
              <a:buClrTx/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эстетического вкуса;</a:t>
            </a:r>
          </a:p>
          <a:p>
            <a:pPr algn="just">
              <a:buClrTx/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социальной адаптации и интеграции в общество людей с нарушением слуха.</a:t>
            </a:r>
          </a:p>
        </p:txBody>
      </p:sp>
      <p:sp>
        <p:nvSpPr>
          <p:cNvPr id="12" name="Объект 1"/>
          <p:cNvSpPr>
            <a:spLocks noGrp="1"/>
          </p:cNvSpPr>
          <p:nvPr>
            <p:ph sz="half" idx="1"/>
          </p:nvPr>
        </p:nvSpPr>
        <p:spPr>
          <a:xfrm>
            <a:off x="251520" y="339502"/>
            <a:ext cx="8640960" cy="133942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Цель Фестиваля </a:t>
            </a: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создание условий для развития творческих способностей, стимулирования художественной самореализации детей и молодежи с нарушением слуха как средства их реабилитации, социальной адаптации и интеграции в общество.</a:t>
            </a: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36" y="4011910"/>
            <a:ext cx="8628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2887"/>
          <a:stretch/>
        </p:blipFill>
        <p:spPr>
          <a:xfrm>
            <a:off x="4427984" y="-50219"/>
            <a:ext cx="4104456" cy="5217904"/>
          </a:xfrm>
          <a:prstGeom prst="rect">
            <a:avLst/>
          </a:prstGeom>
        </p:spPr>
      </p:pic>
      <p:sp>
        <p:nvSpPr>
          <p:cNvPr id="4" name="Объект 1"/>
          <p:cNvSpPr>
            <a:spLocks noGrp="1"/>
          </p:cNvSpPr>
          <p:nvPr>
            <p:ph sz="half" idx="1"/>
          </p:nvPr>
        </p:nvSpPr>
        <p:spPr>
          <a:xfrm>
            <a:off x="683568" y="1889022"/>
            <a:ext cx="3096344" cy="133942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История Фестиваля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62134"/>
            <a:ext cx="3433602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6935" y="2320987"/>
            <a:ext cx="181051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139852" y="411510"/>
            <a:ext cx="5824636" cy="86409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Первые два дня Фестиваля: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репетиции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и конкурсные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прослушивания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sz="half" idx="1"/>
          </p:nvPr>
        </p:nvSpPr>
        <p:spPr>
          <a:xfrm>
            <a:off x="3131840" y="2139702"/>
            <a:ext cx="5832648" cy="101408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Третий день: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культурная и образовательная программа</a:t>
            </a:r>
          </a:p>
          <a:p>
            <a:pPr marL="0" indent="457200" algn="just"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"/>
          <p:cNvSpPr>
            <a:spLocks noGrp="1"/>
          </p:cNvSpPr>
          <p:nvPr>
            <p:ph sz="half" idx="1"/>
          </p:nvPr>
        </p:nvSpPr>
        <p:spPr>
          <a:xfrm>
            <a:off x="3131840" y="3579862"/>
            <a:ext cx="4320480" cy="1131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Четвертый день: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заключительный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Гала-концерт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и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награждение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участников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" y="123478"/>
            <a:ext cx="2376264" cy="15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" y="1779663"/>
            <a:ext cx="2376264" cy="158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" y="3435847"/>
            <a:ext cx="238404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36" y="4011910"/>
            <a:ext cx="862896" cy="936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55" y="1208250"/>
            <a:ext cx="343360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059832" y="267495"/>
            <a:ext cx="5760640" cy="4176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083"/>
            <a:ext cx="3168352" cy="2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5" y="2535800"/>
            <a:ext cx="3153246" cy="20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083"/>
            <a:ext cx="3168352" cy="2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00" y="2535800"/>
            <a:ext cx="3168352" cy="2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36" y="4011910"/>
            <a:ext cx="862896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7033" y="2042944"/>
            <a:ext cx="3033490" cy="79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87033" y="2042944"/>
            <a:ext cx="3033490" cy="7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97" y="2633062"/>
            <a:ext cx="3646309" cy="19813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7494"/>
            <a:ext cx="3309937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49768" y="2005068"/>
            <a:ext cx="3033490" cy="79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6957" y="1938780"/>
            <a:ext cx="3033490" cy="796674"/>
          </a:xfrm>
          <a:prstGeom prst="rect">
            <a:avLst/>
          </a:prstGeom>
        </p:spPr>
      </p:pic>
      <p:sp>
        <p:nvSpPr>
          <p:cNvPr id="12" name="Объект 1"/>
          <p:cNvSpPr>
            <a:spLocks noGrp="1"/>
          </p:cNvSpPr>
          <p:nvPr>
            <p:ph sz="half" idx="1"/>
          </p:nvPr>
        </p:nvSpPr>
        <p:spPr>
          <a:xfrm>
            <a:off x="255935" y="483518"/>
            <a:ext cx="4852874" cy="21095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2021 году, в связи со сложной эпидемиологической ситуацией, фестиваль проходил в онлайн-формате в официальной группе социальной сети «</a:t>
            </a:r>
            <a:r>
              <a:rPr lang="ru-RU" sz="160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». Участникам было предложено записать видеоклип песни о родном крае, исполнив ее сольно или в составе ансамбля.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059832" y="224881"/>
            <a:ext cx="5760640" cy="3888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91" y="1131590"/>
            <a:ext cx="4040310" cy="2859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069"/>
            <a:ext cx="2876203" cy="1095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01" y="411510"/>
            <a:ext cx="3033490" cy="796674"/>
          </a:xfrm>
          <a:prstGeom prst="rect">
            <a:avLst/>
          </a:prstGeom>
        </p:spPr>
      </p:pic>
      <p:sp>
        <p:nvSpPr>
          <p:cNvPr id="10" name="Объект 1"/>
          <p:cNvSpPr>
            <a:spLocks noGrp="1"/>
          </p:cNvSpPr>
          <p:nvPr>
            <p:ph sz="half" idx="1"/>
          </p:nvPr>
        </p:nvSpPr>
        <p:spPr>
          <a:xfrm>
            <a:off x="324022" y="693693"/>
            <a:ext cx="4490011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2022 году вновь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онлайн-формат.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стал юбилейным, фестивалю исполнилось 25 лет.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готовили видеоклипы на тему: «Любимые мелодии кино».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подарок образовательным учреждениям и каждому участнику была подготовлена юбилейная сувенирная продукция, которая была отправлена по почте.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25" y="3901604"/>
            <a:ext cx="3033490" cy="7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6" y="0"/>
            <a:ext cx="3636454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36454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1671" y="2096828"/>
            <a:ext cx="3033490" cy="796674"/>
          </a:xfrm>
          <a:prstGeom prst="rect">
            <a:avLst/>
          </a:prstGeom>
        </p:spPr>
      </p:pic>
      <p:sp>
        <p:nvSpPr>
          <p:cNvPr id="11" name="Объект 1"/>
          <p:cNvSpPr>
            <a:spLocks noGrp="1"/>
          </p:cNvSpPr>
          <p:nvPr>
            <p:ph sz="half" idx="1"/>
          </p:nvPr>
        </p:nvSpPr>
        <p:spPr>
          <a:xfrm>
            <a:off x="323528" y="1275606"/>
            <a:ext cx="431554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56705"/>
            <a:ext cx="4147365" cy="2931790"/>
          </a:xfrm>
          <a:prstGeom prst="rect">
            <a:avLst/>
          </a:prstGeom>
        </p:spPr>
      </p:pic>
      <p:sp>
        <p:nvSpPr>
          <p:cNvPr id="6" name="Объект 1"/>
          <p:cNvSpPr>
            <a:spLocks noGrp="1"/>
          </p:cNvSpPr>
          <p:nvPr>
            <p:ph sz="half" idx="1"/>
          </p:nvPr>
        </p:nvSpPr>
        <p:spPr>
          <a:xfrm>
            <a:off x="323528" y="1563638"/>
            <a:ext cx="4392488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Фестивале приняли участие 256 человек из 31 города Российской Федерации, Республики Казахстан и Республики Беларусь.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Количество конкурсных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видеоклипов – 73.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069"/>
            <a:ext cx="2876203" cy="1095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01" y="411510"/>
            <a:ext cx="3033490" cy="79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01" y="4015681"/>
            <a:ext cx="3033490" cy="7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FFFFFF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1995</TotalTime>
  <Words>377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Courier New</vt:lpstr>
      <vt:lpstr>Georgia</vt:lpstr>
      <vt:lpstr>Impact</vt:lpstr>
      <vt:lpstr>Times New Roman</vt:lpstr>
      <vt:lpstr>Trebuchet MS</vt:lpstr>
      <vt:lpstr>Wingdings 2</vt:lpstr>
      <vt:lpstr>Городская</vt:lpstr>
      <vt:lpstr>Открытый фестиваль  жестового пения  «Поющие руки»  как форма развития творческого потенциала детей и молодежи с нарушением слуха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Инновационное развитие инклюзивного фестивального движения</dc:title>
  <dc:creator>OSZT</dc:creator>
  <cp:lastModifiedBy>Игорь</cp:lastModifiedBy>
  <cp:revision>193</cp:revision>
  <dcterms:created xsi:type="dcterms:W3CDTF">2020-10-15T10:20:59Z</dcterms:created>
  <dcterms:modified xsi:type="dcterms:W3CDTF">2022-12-04T12:18:40Z</dcterms:modified>
</cp:coreProperties>
</file>