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4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0" r:id="rId19"/>
    <p:sldId id="271" r:id="rId20"/>
    <p:sldId id="272" r:id="rId21"/>
    <p:sldId id="273" r:id="rId22"/>
    <p:sldId id="282" r:id="rId23"/>
    <p:sldId id="275" r:id="rId24"/>
    <p:sldId id="279" r:id="rId25"/>
    <p:sldId id="280" r:id="rId26"/>
    <p:sldId id="276" r:id="rId27"/>
    <p:sldId id="27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B38B-2DEB-42E7-9906-52A8A78C74C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E761-952E-49EF-A94F-FF1C0D76B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3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761-952E-49EF-A94F-FF1C0D76BCE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0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3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2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8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9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6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2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FAEBBB-E388-411D-BECE-6F3532D96EBC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E83558E-3196-4FF2-9F64-1555E551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D7Ji5PlRb8g2kQ" TargetMode="External"/><Relationship Id="rId2" Type="http://schemas.openxmlformats.org/officeDocument/2006/relationships/hyperlink" Target="https://disk.yandex.ru/d/MvnLNBC3k1EWW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4kV_-qIWzKvzZA" TargetMode="External"/><Relationship Id="rId4" Type="http://schemas.openxmlformats.org/officeDocument/2006/relationships/hyperlink" Target="https://disk.yandex.ru/i/FOKqtb3sVcwIU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45FAD3-6125-4F62-9417-398023D60AD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556238"/>
            <a:ext cx="12192000" cy="5609737"/>
          </a:xfrm>
        </p:spPr>
        <p:txBody>
          <a:bodyPr>
            <a:normAutofit/>
          </a:bodyPr>
          <a:lstStyle/>
          <a:p>
            <a:pPr indent="342265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опыта работы </a:t>
            </a:r>
          </a:p>
          <a:p>
            <a:pPr indent="342265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адаптированной дополнительной общеразвивающей программе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социально-педагогической направленности АДОП «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Здоровячок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Государственном бюджетном общеобразовательном учреждении Ленинградской области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«Тихвинская школа-интернат, реализующая адаптированные образовательные программы» </a:t>
            </a:r>
          </a:p>
          <a:p>
            <a:pPr algn="r">
              <a:lnSpc>
                <a:spcPct val="100000"/>
              </a:lnSpc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</a:t>
            </a:r>
            <a:r>
              <a:rPr lang="ru-RU" sz="2000" b="1" dirty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Львова Г.В.,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ГБОУ ЛО «Тихвинская школа-интернат»,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Вшивцева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Ю.Н.,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едагог дополнительного образования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193" y="353961"/>
            <a:ext cx="10397613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Ленинградской области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«Тихвинская школа-интернат, реализующая адаптированные образовательные программы»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-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(ГБОУ ЛО «Тихвинская школа-интернат»)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25641" r="13276" b="7179"/>
          <a:stretch/>
        </p:blipFill>
        <p:spPr>
          <a:xfrm>
            <a:off x="2303585" y="3991707"/>
            <a:ext cx="2110154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8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A0A4F-529D-4BBE-A73A-78121EDF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8708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требования к АДОП «Здоровячок»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EE050C-1007-4706-A01E-D96FE83B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63677"/>
            <a:ext cx="10753725" cy="5114189"/>
          </a:xfrm>
        </p:spPr>
        <p:txBody>
          <a:bodyPr>
            <a:noAutofit/>
          </a:bodyPr>
          <a:lstStyle/>
          <a:p>
            <a:pPr marL="35814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психологическим требованиям относятся: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комфортного психологического климата в объединении «Здоровячок» (по­зитивный настрой, положительная мотивация, поддержание эмоций и ощущений радости, бодрости, оптимизма, комфор­та), влияющего на проявление и развитие своего «Я»;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сплоченность группы (постановка общей цели, объ­единение общими интересами, взаимопомощь, взаимопони­мание, симпатия, эмпатия, ролевые функции);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 общения (равный статус, доброжелательность, доверие, авторитет и личный пример педагога, его откры­тость, выраженное внимание к каждому воспитаннику);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примирительные акты в случае конфликтов (исклю­чение ощущений дискомфорта, неуверенности, агрессии, враждебности, гнева, которые могут наступить вследствие неустойчивого психического самочувствия, перенапряже­ния, боли, неудачи, вербальных или невербальных разно­гласий, эмоционального неудовлетворения, отсутствия вни­мания и др.), концентрация внимания воспитанников на по­ложительном, позитивном, переориентировка внимания на саморегуляцию, самоконтроль, установление равновесия между внешними влияниями, внутренним состоянием и формами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04290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2E0B0-B01E-410B-B8E1-763A7024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250722"/>
            <a:ext cx="10772775" cy="6263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интеграция воспитанников АДОП «Здоровячок»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04B2D4-A95F-43B8-8129-48C2A056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877078"/>
            <a:ext cx="10753725" cy="49007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Наряду с требованиями, обозначенными выше, в ходе реализации адаптированной дополнительной общеразвивающей программы социально-педагогической направленности «Здоровячок», невозможно упустить из вида проблему социализации воспитанников с умеренной, тяжёлой и глубокой умственной отсталостью, тяжёлыми и множественными нарушениями.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Игровой метод представляется наиболее целесообразным для процесса социализации воспитанников на занятиях в объединении.  Целенаправленно по­добранные коррекционные подвижные и малоподвижные игры, игровые задания развивают мелкую и общую моторики, координацию движений, точ­ность и другие физические и интеллектуальные способ­ности воспитанников.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8746" r="3845" b="22244"/>
          <a:stretch/>
        </p:blipFill>
        <p:spPr>
          <a:xfrm>
            <a:off x="7898390" y="3146079"/>
            <a:ext cx="2476882" cy="32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AD30D-CC55-42F5-B96A-B6C607A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0201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адаптированной дополнительной общеразвивающей программы социально-педагогической направленности «Здоровячок»: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CF8C1F-678A-48A3-B444-DD85EACA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020147"/>
            <a:ext cx="10753725" cy="475771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оздать комфортные коррекционно-развивающие условия для воспитанников, способствующие коррекции и развитию познавательных процессов, их личностных особенностей.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пособствовать общему сенсорному развитию высших психических функций, формированию положительной мотивации к учению, речевой активности у воспитанников в условиях совместной учебно-игровой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4487" r="15412" b="16795"/>
          <a:stretch/>
        </p:blipFill>
        <p:spPr>
          <a:xfrm>
            <a:off x="2514601" y="2547316"/>
            <a:ext cx="3033346" cy="3800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21421" r="22611" b="15767"/>
          <a:stretch/>
        </p:blipFill>
        <p:spPr>
          <a:xfrm>
            <a:off x="6831624" y="2547316"/>
            <a:ext cx="2857500" cy="38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8A490-40CE-466D-8A00-ACCBB9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206477"/>
            <a:ext cx="10772775" cy="7576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адаптированной дополнительной общеразвивающей программы социально- педагогической направленности «Здоровячок»: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EF8C3D-EFEC-4263-BEDE-735BB671C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08180"/>
            <a:ext cx="10753725" cy="54926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Обучающие: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разнообразными видами движений и создание условий для их выполнения.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воспитание гигиенических навыков при выполнении физических упражнений.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знаний по развитию речи и окружающему миру, математическим представлениям посредством коррекционных подвижных и малоподвижных игр.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дальнейшего развития и совершенствования двигательных, интеллектуальных, волевых и эмоциональных навыков воспитанников.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Приучение воспитанников действовать совместно в общем для всех темпе.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Воспитывающие: 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интереса к собственным физическим возможностям. Мотивации развития собственной двигательной активности.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воспитанию нравственных и волевых качеств, приучению к дис­циплинированности, организованности, ответственности, эле­ментарной самостоятельности, развитию психических процессов и свойств личности.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общения, умения быть партнером.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23EEA-2B7F-409E-9D10-7EAB86D6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2232"/>
            <a:ext cx="10772775" cy="73972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реализации адаптированной дополнительной общеразвивающей программы социально-педагогической направленности «Здоровячок»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C91B5-8176-41F5-9D28-DCA8FE24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51722"/>
            <a:ext cx="10753725" cy="5655555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Отличительная особенность адаптированной дополнительной общеразвивающей программы социально-педагогической направленности «Здоровячок» в том, что она разработана с учетом специфики усвоения знаний, умений и навыков воспитанниками с умеренной, тяжёлой и глубокой умственной отсталостью, тяжёлыми и множественными нарушениями в: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 содержания программного материала для освоения воспитанником с интеллектуальными нарушениями, направленной на раскрытие жизненных и социальных компетенций;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«пошаговом» предъявлении материала;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осуществлении индивидуального подхода в работе с воспитанниками при выполнении физических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упражнений;</a:t>
            </a:r>
          </a:p>
          <a:p>
            <a:pPr marL="4302125" lvl="0" indent="-27146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адекватных возможностям и потребностям воспитанников современных технологий, методов, приемов и средств, способствующих как общему развитию воспитанников, так и компенсации индивидуальных недостатков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0986" b="13046"/>
          <a:stretch/>
        </p:blipFill>
        <p:spPr>
          <a:xfrm>
            <a:off x="1439501" y="3621914"/>
            <a:ext cx="2908563" cy="28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9CD57-9B9B-4262-8B0F-E46BE3A4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-1"/>
            <a:ext cx="10772775" cy="7713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4B1F4A-7D39-4D36-98F2-519C5361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771330"/>
            <a:ext cx="10753725" cy="5703212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Адаптированная дополнительная общеразвивающая программа социально-педагогической направленности «Здоровячок» предусматривает проведение практических занятий и дополнена набором игр с предметами, игр на взаимодействие, хороводных, словесных, пальчиковых, релаксационных, развивающих ловкость и координацию. 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программе представлен понятийный (название движений, действий, игр) материал (от знакомства с ним до уточнения и закрепления выполнения), даны упражнения, которые учат последовательности движений без предметов, с предметами (мячами, гимнастическими палками, флажками, кубиками, мешочками), а также правилам безопасности при этом, учат адекватно вести себя во время занятий физиче­скими упражнениями и доступными играми, осваивать модели невербального и вербального общения, необходимые при выполнении упражнений и в играх, а также других ситуациях, возникающих во время занятий. Стимулируют самостоятельность действий. Развивают эмоциональный отклик и желание участвовать в совместной деятельности.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A1E16-693B-4D52-B46E-8A6A61CD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7651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D7C2D2-03DE-4118-BB64-82874AA9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34181"/>
            <a:ext cx="10753725" cy="6102521"/>
          </a:xfrm>
        </p:spPr>
        <p:txBody>
          <a:bodyPr>
            <a:noAutofit/>
          </a:bodyPr>
          <a:lstStyle/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Организационно-педагогические условия реализации адаптированной дополнительной общеразвивающей программы социально-педагогической направленности «Здоровячок» обеспечивают её реализацию в полном объеме, качество подготовки воспитанников с умеренной, тяжёлой и глубокой умственной отсталостью, тяжёлыми и множественными нарушениями,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требованием к организации образовательного процесса по адаптированным дополнительным общеразвивающим программам является обучение без домашних заданий и бального оценивания знаний воспитанников.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портивный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музыкально-ритмический зал, класс, 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ришкольная спортивная площадка.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деятельности воспитанников: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Фронтальная (фронтальная работа предусматривает подачу учебного материала всей группе воспитанников).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(индивидуальная форма предполагает подачу учебного материала воспитаннику индивидуально).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94969"/>
            <a:ext cx="10772775" cy="6784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Организационно-педагогические условия реализации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973394"/>
            <a:ext cx="10753725" cy="4804471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обучения,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основе которых лежит способ организации занятия: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создают у воспитанников предварительные представления об изучаемом движении или игре. Для этой цели педагог использует: объяснение, команды, инструкции.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применяются, главным образом, в виде показа упражнения, наглядных пособий, роликов. Эти методы помогают создать у воспитанников конкретные представления об изучаемых действиях.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упражнений, игровой. Главным из них является метод упражнений, который предусматривает многократные повторения движений. Разучивание упражнений осуществляется двумя методами в целом и по частям. Упражнения подбираются с учетом технических и физических способностей занимающихся. Игровой метод применяется после того, как у воспитанников образовались некоторые навыки игры.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1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4B2EF-10F4-437A-A2C3-7CBA36BA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3543"/>
            <a:ext cx="10772775" cy="7402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Ресурсное обеспечение АДОП «Здоровячок»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7168072-3F1C-4DBD-962A-62D5AECB3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399125"/>
              </p:ext>
            </p:extLst>
          </p:nvPr>
        </p:nvGraphicFramePr>
        <p:xfrm>
          <a:off x="465495" y="783771"/>
          <a:ext cx="10772774" cy="58739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72774">
                  <a:extLst>
                    <a:ext uri="{9D8B030D-6E8A-4147-A177-3AD203B41FA5}">
                      <a16:colId xmlns:a16="http://schemas.microsoft.com/office/drawing/2014/main" xmlns="" val="1200298389"/>
                    </a:ext>
                  </a:extLst>
                </a:gridCol>
              </a:tblGrid>
              <a:tr h="315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обеспечение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493819"/>
                  </a:ext>
                </a:extLst>
              </a:tr>
              <a:tr h="555890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Баряева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Л.Б. Программа образования учащихся с умеренной и тяжелой умственной отсталостью. СПб ЦДК. 2011.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Креминская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 Сборник программ по адаптивной культуре для образовательных организаций, реализующих адаптивные образовательные программы для детей с ограниченными возможностями здоровья (для учащихся с лёгкой и умеренной умственной отсталостью 1-12 классы). – СПБ.: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Владос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Северо-Запад, 2017.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Коноваленко С.В., Кременецкая М.И. Развитие психофизиологической базы речи у детей дошкольного возраста с нарушениями развития. – СПб.: ООО «ИЗДАТЕЛЬСТВО «ДЕТСТВО-ПРЕСС»,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Танцюра С.Ю, Мартыненко С.М., Басангова Б.М. Игровые упражнения для развития речи у неговорящих детей: Метод. рекомендации. – М.: ТЦ Сфера,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Антропова Т.А., Мареева Г.А. Игровые упражнения для развития речи детей 5-7 лет с ОВЗ. –  М.: ТЦ Сфера, 2019.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Рудик О.С. Коррекционная работа с аутичным ребенком: кн. для педагогов: метод. пособие/О.С. Рудик. М.: Издательство ВЛАДОС, 2019.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Колдина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Д.Н. Игровые занятия с детьми 1-2 лет. Методическое пособие. – М.: ТЦ Сфера, 2017.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Стребелева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 Игры и игровые задания для детей раннего возраста с ограниченными возможностями здоровья: практическое пособие. – Москва: ИНФРА-М, 2021.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Крупенчук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О.И., Витязева О.В. Движение и речь: Кинезиология в коррекции детской речи. – СПб.: Издательский Дом «Литера», 2019.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555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55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4B2EF-10F4-437A-A2C3-7CBA36BA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3543"/>
            <a:ext cx="10772775" cy="7402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Ресурсное обеспечение АДОП «Здоровячок»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7168072-3F1C-4DBD-962A-62D5AECB3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073085"/>
              </p:ext>
            </p:extLst>
          </p:nvPr>
        </p:nvGraphicFramePr>
        <p:xfrm>
          <a:off x="657224" y="604684"/>
          <a:ext cx="10772774" cy="64479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72774">
                  <a:extLst>
                    <a:ext uri="{9D8B030D-6E8A-4147-A177-3AD203B41FA5}">
                      <a16:colId xmlns:a16="http://schemas.microsoft.com/office/drawing/2014/main" xmlns="" val="1200298389"/>
                    </a:ext>
                  </a:extLst>
                </a:gridCol>
              </a:tblGrid>
              <a:tr h="301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инвентарь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493819"/>
                  </a:ext>
                </a:extLst>
              </a:tr>
              <a:tr h="614606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картинки с изображением различных предметов и игру­шек; 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дорожка-змейка из каната;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дорожки с различным покрытием (нашитые пуговицы, гладкая поверхность, меховая поверхность и др.);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игрушки мелкие пластмассовые (рыбки, шарики, лягуш­ки) с магнитами;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игрушки со съемными деталями;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игрушки мелкие резиновые, пластмассовые, деревянные;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игрушки сборно-разборные: матрешки (трех-четырех-составные), пирамидки с одинаковыми и разными кольцами, брусками разных размеров, одного цвета и разноцветные;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колокольчики;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кубики, кегли и шары пластмассовые;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гимнастическая скамейка, дуга;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флажки, ленточки разных цветов и размеров;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массажные кольца, валики, мячи;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и приспособления для постановки правиль­ного дыхания;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маты детские напольные;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мягкие крупные модули;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мешочки с наполнителем малые (масса 150-200 г);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мячи разного размера и цвета (большие, средние и ма­ленькие, легкие и тяжелые);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обручи разных цветов и размеров;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аудио-, видеоносители с записями различных мелодий и детских песен; а также музыкально-ритмических комплексов для гимнастики.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555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29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19" y="278308"/>
            <a:ext cx="9969909" cy="8868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 адаптированных дополнительных общеразвивающих программах, реализуемых ГБОУ ЛО «Тихвинская школа-интернат»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683" y="1604655"/>
            <a:ext cx="10928555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07000"/>
              </a:lnSpc>
            </a:pPr>
            <a:r>
              <a:rPr lang="ru-RU" dirty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жизнь – это не только уроки и перемены, это –</a:t>
            </a:r>
            <a:r>
              <a:rPr lang="ru-RU" dirty="0" smtClean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по душе. Через активную деятельность в кружках, участие в творческих конкурсах и проектах в ГБОУ ЛО «Тихвинская школа-интернат» реализуются адаптированные дополнительные общеразвивающие программы.  Нашим обучающимся для удовлетворения своих индивидуальных потребностей и интересов предоставляется возможность выбора широкого спектра кружков и </a:t>
            </a:r>
            <a:r>
              <a:rPr lang="ru-RU" dirty="0" smtClean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секций (представлены на следующем слайде). </a:t>
            </a:r>
            <a:endParaRPr lang="ru-RU" dirty="0">
              <a:solidFill>
                <a:srgbClr val="211C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7000"/>
              </a:lnSpc>
            </a:pPr>
            <a:r>
              <a:rPr lang="ru-RU" dirty="0">
                <a:solidFill>
                  <a:srgbClr val="211C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Комплектование групп производится с учетом интересов и личного выбора обучающихся по заявлению родителей (законных представителей). </a:t>
            </a:r>
            <a:endParaRPr lang="ru-RU" dirty="0" smtClean="0">
              <a:solidFill>
                <a:srgbClr val="211C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обучающиеся школы по договору о сетевом взаимодействии посещают МОУДО "Тихвинский центр детского творчества" УМЦ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Автогородок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где занимаются по программам ДО: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1 группа – 11 человек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«Юный пешеход» – 1 группа – 10 человек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обучающиеся посещают кружки и секции на базе учреждений дополнительного образования г. Тихвина: «Детско-юношеская спортивная школа «Богатырь», ФК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Кировец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МБУ ДО «Детская школа искусств имени Н.А. Римского-Корсакова». Дети-инвалиды посещают тихвинский реабилитационный центр «Треди» по программам в соответствии с ИПР.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2022 года начали деятельность школьный спортивный клуб «Стадион для всех» и театральная студия «Живые кулисы». </a:t>
            </a:r>
          </a:p>
          <a:p>
            <a:pPr lvl="0" indent="450215" algn="just">
              <a:lnSpc>
                <a:spcPct val="107000"/>
              </a:lnSpc>
            </a:pPr>
            <a:endParaRPr lang="ru-RU" dirty="0">
              <a:solidFill>
                <a:srgbClr val="211C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6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851A-BEC5-481A-B767-36BBA8A2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1664"/>
            <a:ext cx="10772775" cy="5330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освоения АДОП «Здоровячок»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606FDA-0794-4130-A1C4-78636F70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584718"/>
            <a:ext cx="10753725" cy="5771837"/>
          </a:xfrm>
        </p:spPr>
        <p:txBody>
          <a:bodyPr>
            <a:normAutofit/>
          </a:bodyPr>
          <a:lstStyle/>
          <a:p>
            <a:pPr indent="18034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ходе обучения по адаптированной дополнительной общеразвивающей программе социально-педагогической направленности «Здоровячок» воспитанники приобретут совокупность знаний, умений, навыков, личностных качеств и компетенций.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знать: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  <a:tabLst>
                <a:tab pos="31877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 одежды для занятий физкультурой;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  <a:tabLst>
                <a:tab pos="31877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поведения в спортивном, музыкально-ритмическом залах, классе, на пришкольном участке;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  <a:tabLst>
                <a:tab pos="31877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ходьба, бег, прыжки, катание, бросание, ловля, ползание,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подлезание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лазание,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перелезание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6795" r="12070" b="40769"/>
          <a:stretch/>
        </p:blipFill>
        <p:spPr>
          <a:xfrm>
            <a:off x="1679328" y="2696967"/>
            <a:ext cx="3411417" cy="3739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6468" b="38718"/>
          <a:stretch/>
        </p:blipFill>
        <p:spPr>
          <a:xfrm>
            <a:off x="6427176" y="2696967"/>
            <a:ext cx="3429001" cy="37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18635-692B-4245-86C5-93470911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727136"/>
            <a:ext cx="10753725" cy="5922480"/>
          </a:xfrm>
        </p:spPr>
        <p:txBody>
          <a:bodyPr>
            <a:noAutofit/>
          </a:bodyPr>
          <a:lstStyle/>
          <a:p>
            <a:pPr lvl="0" indent="44958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уметь: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инструкции и команды педагога;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смотреть на взрослого, поворачиваться к нему лицом, когда он говорит;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тихо входить в спортивный зал и строиться в шеренгу, ориентируясь на опору - стену, веревку, ленту, палку;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ходить по дорожке и следам, между предметами, с приседанием, с движениями рук, на носках, руки за головой, между предметами, с изменением темпа движения по сигналу взрослого;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прыгать на месте, правой и левой ноге между кубиками; на двух ногах с продвижением вперед, с высоты (с гимнастической доски высотой 10-15 см), на одной ноге, из обруча в обруч, на правой и левой ноге попеременно с продвижением вперёд;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перепрыгивать через шнуры;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бегать между предметами;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ползать по гимнастической скамейке с опорой на ладони и колени, на четвереньках между предметами; перелезать через препятствия;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ползать на четвереньках между предметами;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подлезать под дугу;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перебрасывать мяч двумя руками снизу;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имитировать движения животных;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наклоняться вправо – влево;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влезать на невысокие предметы и спрыгивать с них.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5781" y="265471"/>
            <a:ext cx="738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spc="-12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Планируемые результаты освоения АДОП «Здоровячок»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8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35975"/>
            <a:ext cx="10772775" cy="6046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освоения АДОП «Здоровячок»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762" y="914399"/>
            <a:ext cx="10700619" cy="3539905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решать следующие жизненно-практические задачи: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подготовиться к занятию;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 передвигаться из ГПД на занятие;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в зале по конкретным ориентирам (вход, стены, потолок, пол, углы);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 простейшие исходные положения при выполнении ОРУ и движения в различных пространственных направлениях (вперед, назад, в сторону, вверх, вниз) (по показу педагога);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простейшие задания по подражанию и словесной ин­струкции педагога;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катать, бросать и ловить мяч, мешочек;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сохранять равновесие в про­цессе движения по сенсорным тропам и дорожкам;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прыгать на месте, с продвижением вперед;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перепрыгивать и перелезать через препятствия;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ходить и бегать между предметами;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ползать на четвереньках;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наклоняться вправо – влево;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влезать на невысокие предметы и спрыгивать с них.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un9-24.userapi.com/impg/TAW3GvwrF90I3lq5g5C5lPBfd_07RHng0c4wjg/8hHzBACYwJA.jpg?size=960x1280&amp;quality=95&amp;sign=0fcd7f287c70b0308e1669de61e1af8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46" y="2917740"/>
            <a:ext cx="2723415" cy="36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9D9E0-36B3-470F-98C7-9A2359E0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47484"/>
            <a:ext cx="10772775" cy="6176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оценки освоения результатов АДОП «Здоровячок»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C730A-110A-48D5-8A42-80FCF8A1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721567"/>
            <a:ext cx="10753725" cy="588450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Система оценки результатов освоения адаптированной дополнительной общеразвивающей программы социально-педагогической направленности «Здоровячок» состоит из следующих видов контроля: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 текущий контроль, состоящий в оценке качества освоения разделов и тем программы;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 итоговый контроль, состоящий в оценке качества освоения содержания программы в целом.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Текущий контроль осуществляется на занятиях в течение всего учебного года для отслеживания уровня освоения учебного материала программы и развития физических и личностных качеств воспитанников. Качественная оценка уровня практической подготовки воспитанников по разделам программы осуществляется методом наблюдения. Он используется для оценки эффективности средств и методов, используемых на занятиях.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Итоговый контроль проводится в конце обучения по программе. Формой итогового контроля является контрольная игра на выбор воспитанников.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мониторинге для отслеживания результативности обучения по адаптированным дополнительным общеразвивающим программам в ГБОУ ЛО «Тихвинская школа-интернат» с учетом планируемых результатов освоения программы используются: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 карта оценки результатов освоения  программы (см. Приложение);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анкета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удовлетворенности родителей (законных представителей) воспитанников качеством дополнительного образования (см. Приложение);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 учет спортивных достижений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16098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CC3D5F-43F0-4EFC-99B2-E88D564E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62232"/>
            <a:ext cx="10772775" cy="4660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Календарный учебный график реализации АДОП «Здоровячок»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7C2502-0944-452D-A759-D2E10EA9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28262"/>
            <a:ext cx="10753725" cy="6008914"/>
          </a:xfrm>
        </p:spPr>
        <p:txBody>
          <a:bodyPr>
            <a:normAutofit/>
          </a:bodyPr>
          <a:lstStyle/>
          <a:p>
            <a:pPr indent="44958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устанавливает конкретные календарные сроки реализации адаптированной дополнительной общеразвивающей программы социально-педагогической направленности «Здоровячок» на учебный год, определяет даты начала и окончания учебного года, количество учебных недель, учебных часов, а также режим занятий.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Календарные сроки реализации адаптированной дополнительной общеразвивающей программы социально-педагогической направленности «Здоровячок» с учетом праздничных, выходных дней, каникул на 2022 – 2023 учебный год выглядит следующим образом: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неделя сентября отведена для комплектования группы в соответствии с запросами обучающихся и их родителей (законных представителей) и приём на обучение в объединение по заявлению родителей (законных представителей).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ГБОУ ЛО «Тихвинская школа-интернат» учитывает в полном объеме возрастные психофизические особенности обучающихся с интеллектуальной недостаточностью, отвечает требованиям охраны их жизни и здоровья.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любой день недели, кроме выходных дней (суббота и воскресенье) и праздничных дней.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A1115D6-7061-4CDF-81FA-B741921B3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85219"/>
              </p:ext>
            </p:extLst>
          </p:nvPr>
        </p:nvGraphicFramePr>
        <p:xfrm>
          <a:off x="1460091" y="2993922"/>
          <a:ext cx="8959383" cy="11969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00869">
                  <a:extLst>
                    <a:ext uri="{9D8B030D-6E8A-4147-A177-3AD203B41FA5}">
                      <a16:colId xmlns:a16="http://schemas.microsoft.com/office/drawing/2014/main" xmlns="" val="2804274503"/>
                    </a:ext>
                  </a:extLst>
                </a:gridCol>
                <a:gridCol w="1420561">
                  <a:extLst>
                    <a:ext uri="{9D8B030D-6E8A-4147-A177-3AD203B41FA5}">
                      <a16:colId xmlns:a16="http://schemas.microsoft.com/office/drawing/2014/main" xmlns="" val="2504207704"/>
                    </a:ext>
                  </a:extLst>
                </a:gridCol>
                <a:gridCol w="1421407">
                  <a:extLst>
                    <a:ext uri="{9D8B030D-6E8A-4147-A177-3AD203B41FA5}">
                      <a16:colId xmlns:a16="http://schemas.microsoft.com/office/drawing/2014/main" xmlns="" val="563199652"/>
                    </a:ext>
                  </a:extLst>
                </a:gridCol>
                <a:gridCol w="1420561">
                  <a:extLst>
                    <a:ext uri="{9D8B030D-6E8A-4147-A177-3AD203B41FA5}">
                      <a16:colId xmlns:a16="http://schemas.microsoft.com/office/drawing/2014/main" xmlns="" val="601737235"/>
                    </a:ext>
                  </a:extLst>
                </a:gridCol>
                <a:gridCol w="1421407">
                  <a:extLst>
                    <a:ext uri="{9D8B030D-6E8A-4147-A177-3AD203B41FA5}">
                      <a16:colId xmlns:a16="http://schemas.microsoft.com/office/drawing/2014/main" xmlns="" val="2949199234"/>
                    </a:ext>
                  </a:extLst>
                </a:gridCol>
                <a:gridCol w="2074578">
                  <a:extLst>
                    <a:ext uri="{9D8B030D-6E8A-4147-A177-3AD203B41FA5}">
                      <a16:colId xmlns:a16="http://schemas.microsoft.com/office/drawing/2014/main" xmlns="" val="2761470503"/>
                    </a:ext>
                  </a:extLst>
                </a:gridCol>
              </a:tblGrid>
              <a:tr h="655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 занятий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окончания занятий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недель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часов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занятий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1264446"/>
                  </a:ext>
                </a:extLst>
              </a:tr>
              <a:tr h="31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13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2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90BDA-EC71-419E-9DB9-383F7C81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76981"/>
            <a:ext cx="10772775" cy="6316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занятий в АДОП «Здоровячок»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1D82A9-8E25-4DF7-B11A-AE95000C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752670"/>
            <a:ext cx="10753725" cy="5025196"/>
          </a:xfrm>
        </p:spPr>
        <p:txBody>
          <a:bodyPr>
            <a:norm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занятий утверждается распоряжением директора школы и составляется с учетом того, что они являются дополнительной нагрузкой к обязательной учебной работе обучающихся в ОУ, и поэтому необходимо соблюдение следующих гигиенических требований: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перемены между урочной и внеурочной деятельностью должна составлять не менее 30 мин., за исключением категории обучающихся с умеренной, тяжёлой, глубокой умственной отсталостью, с тяжёлыми множественными нарушениями развития, обучение которых осуществляется по специальным индивидуальным программам развития;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40 минут, между занятиями необходимо устраивать перерыв длительностью не менее 10 мин для отдыха обучающихся и проветривания помещений.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окончание занятий должно быть не позднее 20.00 ч.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Формой подведения итогов реализации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дополнительной общеразвивающей программы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социально-педагогической направленности «Здоровячок»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игра на выбор воспитанников.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проведения итогового контроля до 31.05.2023 года.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5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FC837-0A5B-4622-B9FD-93E4D067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47484"/>
            <a:ext cx="10772775" cy="4496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между участниками АДОП «Здоровячок»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F93BDB-6CD1-4072-990C-B95B2D0EC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534956"/>
            <a:ext cx="10753725" cy="60845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опыта работы, взаимодействие между участниками можно представить в виде следующей модели. Подразумевается сотрудничество в работе между всеми специалистами, участвующими в реализации АООП для обучающихся с умственной отсталостью, с ТМНР, и владение методами междисциплинарной командной работы.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0D0FF0F-77CF-4FFF-9618-15DD20AF6DB6}"/>
              </a:ext>
            </a:extLst>
          </p:cNvPr>
          <p:cNvSpPr/>
          <p:nvPr/>
        </p:nvSpPr>
        <p:spPr>
          <a:xfrm>
            <a:off x="2499498" y="1795697"/>
            <a:ext cx="6990735" cy="4468761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1">
            <a:extLst>
              <a:ext uri="{FF2B5EF4-FFF2-40B4-BE49-F238E27FC236}">
                <a16:creationId xmlns:a16="http://schemas.microsoft.com/office/drawing/2014/main" xmlns="" id="{3248B6B0-395D-4DB1-8C13-93573936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072" y="3333670"/>
            <a:ext cx="2333593" cy="1268051"/>
          </a:xfrm>
          <a:prstGeom prst="ellipse">
            <a:avLst/>
          </a:prstGeom>
          <a:solidFill>
            <a:srgbClr val="70AD4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АДОП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«Здоровячок»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EAF4B68C-77E3-433C-A054-B9301E64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685" y="3075456"/>
            <a:ext cx="1371287" cy="4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F79EE8-D80F-4A87-B0E8-6AC0185BF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792" y="4374882"/>
            <a:ext cx="1744180" cy="83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Кл. руководители, учителя надомного обучения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xmlns="" id="{AA391D12-F58E-4551-9CAC-CB06D5CC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046" y="2332690"/>
            <a:ext cx="1816353" cy="5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школы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xmlns="" id="{385F6122-D55A-4E4F-9FE2-9E26B82F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223" y="5243813"/>
            <a:ext cx="1371287" cy="4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xmlns="" id="{97239C67-557C-41E0-BFBD-6B845D58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109" y="4943316"/>
            <a:ext cx="1672007" cy="4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4">
            <a:extLst>
              <a:ext uri="{FF2B5EF4-FFF2-40B4-BE49-F238E27FC236}">
                <a16:creationId xmlns:a16="http://schemas.microsoft.com/office/drawing/2014/main" xmlns="" id="{32AD25C6-8C96-4140-84A3-5E23E25C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742" y="2476781"/>
            <a:ext cx="1672007" cy="5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АДОП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6">
            <a:extLst>
              <a:ext uri="{FF2B5EF4-FFF2-40B4-BE49-F238E27FC236}">
                <a16:creationId xmlns:a16="http://schemas.microsoft.com/office/drawing/2014/main" xmlns="" id="{4719CE72-BBA0-478F-8AA0-322A227AA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494" y="3696761"/>
            <a:ext cx="1726138" cy="5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F49903B-2EC3-4C1C-B9D9-4F5EF43D6650}"/>
              </a:ext>
            </a:extLst>
          </p:cNvPr>
          <p:cNvCxnSpPr>
            <a:cxnSpLocks/>
          </p:cNvCxnSpPr>
          <p:nvPr/>
        </p:nvCxnSpPr>
        <p:spPr>
          <a:xfrm>
            <a:off x="5253276" y="2710078"/>
            <a:ext cx="357531" cy="594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6C8FAFBE-D29E-4357-8A3E-61F615BBA7B3}"/>
              </a:ext>
            </a:extLst>
          </p:cNvPr>
          <p:cNvCxnSpPr>
            <a:cxnSpLocks/>
          </p:cNvCxnSpPr>
          <p:nvPr/>
        </p:nvCxnSpPr>
        <p:spPr>
          <a:xfrm>
            <a:off x="6814894" y="4444425"/>
            <a:ext cx="583600" cy="622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A29841B-F502-4639-89E7-7A25E1FB97E1}"/>
              </a:ext>
            </a:extLst>
          </p:cNvPr>
          <p:cNvCxnSpPr>
            <a:cxnSpLocks/>
          </p:cNvCxnSpPr>
          <p:nvPr/>
        </p:nvCxnSpPr>
        <p:spPr>
          <a:xfrm flipH="1">
            <a:off x="5994867" y="4630478"/>
            <a:ext cx="1" cy="7497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24FB7791-C959-4531-8F65-95882BF66C53}"/>
              </a:ext>
            </a:extLst>
          </p:cNvPr>
          <p:cNvCxnSpPr>
            <a:cxnSpLocks/>
          </p:cNvCxnSpPr>
          <p:nvPr/>
        </p:nvCxnSpPr>
        <p:spPr>
          <a:xfrm flipH="1">
            <a:off x="4491215" y="4368089"/>
            <a:ext cx="510171" cy="1813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86224F2-44E1-4145-8287-A48BC22E9E56}"/>
              </a:ext>
            </a:extLst>
          </p:cNvPr>
          <p:cNvCxnSpPr/>
          <p:nvPr/>
        </p:nvCxnSpPr>
        <p:spPr>
          <a:xfrm>
            <a:off x="4244395" y="3393401"/>
            <a:ext cx="668001" cy="3107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F745581-ED8B-4952-ACD8-8B87EF3C578E}"/>
              </a:ext>
            </a:extLst>
          </p:cNvPr>
          <p:cNvCxnSpPr>
            <a:cxnSpLocks/>
          </p:cNvCxnSpPr>
          <p:nvPr/>
        </p:nvCxnSpPr>
        <p:spPr>
          <a:xfrm flipH="1">
            <a:off x="6807731" y="2917017"/>
            <a:ext cx="284014" cy="6173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32DA6E45-BCE9-43D4-BC4A-4CB8A84B10C2}"/>
              </a:ext>
            </a:extLst>
          </p:cNvPr>
          <p:cNvCxnSpPr>
            <a:cxnSpLocks/>
          </p:cNvCxnSpPr>
          <p:nvPr/>
        </p:nvCxnSpPr>
        <p:spPr>
          <a:xfrm flipV="1">
            <a:off x="7161665" y="4030078"/>
            <a:ext cx="766084" cy="792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4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06123-ECB1-436E-8922-653C669F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191728"/>
            <a:ext cx="10772775" cy="60448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 (законными представителями) воспитанников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АДОП «Здоровячок»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D54B47-022D-4BE0-8D94-A04725F7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20620"/>
            <a:ext cx="10753725" cy="485724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Реализация АДОП «Здоровячок» для воспитанников с умеренной, тяжёлой и глубокой умственной отсталостью, тяжёлыми и множественными нарушениями проводится в тесном сотрудничестве с семьями воспитанников объединения. В последние годы работы АДОП «Здоровячок» отмечается повышение активности родителей (законных представителей) к совместной работе с администрацией школы, руководителем объединения по формированию положительной мотивации к овладению воспитанниками средствами коррекционного процесса (новыми знаниями, речью, социализацией).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работа в ГИС «СОЛО»;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консультации, индивидуальные беседы;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родительские собрания;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методических рекомендаций;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открытые просмотры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353090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F6A68-E83E-48BC-86D2-16FE7F78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17987"/>
            <a:ext cx="10772775" cy="5040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AC0201-0ADF-45AB-932D-8BB7C343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22041"/>
            <a:ext cx="10753725" cy="5673011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календарно-тематическое планирование адаптированной дополнительной общеразвивающей программы социально-педагогической направленности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«Здоровячок»: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https://disk.yandex.ru/d/MvnLNBC3k1EWWw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оценочные материалы, обеспечивающие реализацию образовательной программы: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объединения в конкурсных мероприятиях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https://disk.yandex.ru/i/D7Ji5PlRb8g2kQ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обучения по дополнительной образовательной программе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https://disk.yandex.ru/i/FOKqtb3sVcwIUQ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степени удовлетворенности родителей (законных представителей) воспитанников качеством дополнительного образования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https://disk.yandex.ru/i/4kV_-qIWzKvzZA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3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20" y="278306"/>
            <a:ext cx="10309122" cy="1063795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spc="0" dirty="0" smtClean="0">
                <a:solidFill>
                  <a:srgbClr val="211C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altLang="ru-RU" sz="2400" spc="0" dirty="0">
                <a:solidFill>
                  <a:srgbClr val="211C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школьных кружков и секций </a:t>
            </a:r>
            <a:r>
              <a:rPr lang="ru-RU" altLang="ru-RU" sz="2400" spc="0" dirty="0" smtClean="0">
                <a:solidFill>
                  <a:srgbClr val="211C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pc="0" dirty="0" smtClean="0">
                <a:solidFill>
                  <a:srgbClr val="211C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pc="0" dirty="0" smtClean="0">
                <a:solidFill>
                  <a:srgbClr val="211C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ЛО «Тихвинская школа-интернат»</a:t>
            </a:r>
            <a:r>
              <a:rPr lang="ru-RU" altLang="ru-RU" sz="2400" spc="0" dirty="0">
                <a:solidFill>
                  <a:srgbClr val="211C2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spc="0" dirty="0">
                <a:solidFill>
                  <a:srgbClr val="211C2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44518"/>
              </p:ext>
            </p:extLst>
          </p:nvPr>
        </p:nvGraphicFramePr>
        <p:xfrm>
          <a:off x="1194619" y="1342102"/>
          <a:ext cx="9940412" cy="39879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7263">
                  <a:extLst>
                    <a:ext uri="{9D8B030D-6E8A-4147-A177-3AD203B41FA5}">
                      <a16:colId xmlns:a16="http://schemas.microsoft.com/office/drawing/2014/main" xmlns="" val="337472784"/>
                    </a:ext>
                  </a:extLst>
                </a:gridCol>
                <a:gridCol w="3647263">
                  <a:extLst>
                    <a:ext uri="{9D8B030D-6E8A-4147-A177-3AD203B41FA5}">
                      <a16:colId xmlns:a16="http://schemas.microsoft.com/office/drawing/2014/main" xmlns="" val="174953785"/>
                    </a:ext>
                  </a:extLst>
                </a:gridCol>
                <a:gridCol w="1322943">
                  <a:extLst>
                    <a:ext uri="{9D8B030D-6E8A-4147-A177-3AD203B41FA5}">
                      <a16:colId xmlns:a16="http://schemas.microsoft.com/office/drawing/2014/main" xmlns="" val="2137864812"/>
                    </a:ext>
                  </a:extLst>
                </a:gridCol>
                <a:gridCol w="1322943">
                  <a:extLst>
                    <a:ext uri="{9D8B030D-6E8A-4147-A177-3AD203B41FA5}">
                      <a16:colId xmlns:a16="http://schemas.microsoft.com/office/drawing/2014/main" xmlns="" val="3919458371"/>
                    </a:ext>
                  </a:extLst>
                </a:gridCol>
              </a:tblGrid>
              <a:tr h="498490"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Адаптированная  дополнительная  общеразвивающая программа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Час/нед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(классы)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154058"/>
                  </a:ext>
                </a:extLst>
              </a:tr>
              <a:tr h="249246">
                <a:tc rowSpan="2"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Социально-педагогическая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Факультатив «Основы светской этики»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6220914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«Здоровячок»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'-4,8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957977"/>
                  </a:ext>
                </a:extLst>
              </a:tr>
              <a:tr h="249246"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«Сад своими руками»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 9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196678"/>
                  </a:ext>
                </a:extLst>
              </a:tr>
              <a:tr h="249246">
                <a:tc rowSpan="5"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Художественная направленность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Танцевальный кружок «Радуга»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2-9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2986946"/>
                  </a:ext>
                </a:extLst>
              </a:tr>
              <a:tr h="49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«Творческая мастерская»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1'-1, 4б, 6б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3760169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«Художественное слово»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778716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Театральная студия «Живые кулисы»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1-6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684223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КВН «Продленка»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7-9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667759"/>
                  </a:ext>
                </a:extLst>
              </a:tr>
              <a:tr h="249246">
                <a:tc rowSpan="3"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Физкультурно-спортивная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секция «Спортивные игры»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7-9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708841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секция «Настольный теннис»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4-8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4504327"/>
                  </a:ext>
                </a:extLst>
              </a:tr>
              <a:tr h="24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«Юный шахматист»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6, 8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929737"/>
                  </a:ext>
                </a:extLst>
              </a:tr>
              <a:tr h="249246"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Туристско-краеведческая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«Истоки родного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508074"/>
                  </a:ext>
                </a:extLst>
              </a:tr>
              <a:tr h="249246"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«Компьютерное проектирование»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91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5009B-9957-4BB2-8451-CFBD0B52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1016"/>
            <a:ext cx="10914810" cy="64405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учебном году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ЛО «Тихвинская школа-интернат» столкнулась с проблемой реализации адаптированной основной общеобразовательной программы образовательной организации, в части внеурочной деятельности, для вновь принятых в школу обучающихся с умеренной, тяжёлой и глубокой умственной отсталостью, тяжёлыми и множественными нарушениями. А так, как внеурочная деятельность рассматривается как неотъемлемая часть образовательного процесса и характеризуется как образовательная деятельность, осуществляемая в формах, отличных от классно-урочной системы, и направленная на достижение планируемых результатов освоения адаптированной основной общеобразовательной программы образования, администрацией было принято решение разработать инновационную на тот момент для ГБОУ ЛО «Тихвинская школа-интернат» адаптированную дополнительную общеразвивающую программу для  обучающихся с умеренной, тяжёлой и глубокой умственной отсталостью, тяжёлыми и множественными нарушениями. В результате работы составлена адаптированная дополнительная общеразвивающая программа социально-педагогической направленности АДОП «Здоровячок» и в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последних лет успешно внедрена и апробирована.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83" y="3560639"/>
            <a:ext cx="5143502" cy="30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93922-0EEF-40A6-A691-823B3D31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64104"/>
            <a:ext cx="10772775" cy="8627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об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АДОП «Здоровячок»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6D59CA-C06D-416A-99FF-A704B03E9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26842"/>
            <a:ext cx="10753725" cy="4851024"/>
          </a:xfrm>
        </p:spPr>
        <p:txBody>
          <a:bodyPr>
            <a:norm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дополнительная общеразвивающая программа социально-педагогической направленности «Здоровячок» рассчитана на обучающихся 1'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8 классов с интеллектуальными нарушениями ГБОУ ЛО «Тихвинская школа-интернат», в возрасте 8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14,5 лет, не имеющих специальной подготовки в данной предметной области, но обладающие необходимыми способностями и проявившие личное желание и не имеющие медицинских противопоказаний.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обучающегося в объединение производится с согласия родителей (законных представителей).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возраст для зачисления на обучение 8 лет.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Наполняемость объединения: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чел.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освоения программы: 1 учебный год (36 учебных недель).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нагрузки в неделю: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час.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занятия: 40 минут.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8297" r="10912" b="28626"/>
          <a:stretch/>
        </p:blipFill>
        <p:spPr>
          <a:xfrm>
            <a:off x="8137138" y="2848707"/>
            <a:ext cx="2993924" cy="34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186E77-E111-4B82-A412-43AE527E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0801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Выбор названия адаптированной дополнительной общеразвивающей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CA9BE4-EAD3-4748-BB76-C164DCFB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58645"/>
            <a:ext cx="10753725" cy="5722373"/>
          </a:xfrm>
        </p:spPr>
        <p:txBody>
          <a:bodyPr>
            <a:normAutofit/>
          </a:bodyPr>
          <a:lstStyle/>
          <a:p>
            <a:pPr indent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«Здоровячок»?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специалисты насчитывают от 80 до 300 определений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его составляющих.</a:t>
            </a:r>
          </a:p>
          <a:p>
            <a:pPr marL="3313113" indent="44926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здоровье – это состояние организма человека, характеризующееся возможностями адаптироваться к различным факторам среды обитания, уровнем физического развития, физической и функциональной подготовленностью организма к выполнению физических нагрузок. </a:t>
            </a:r>
          </a:p>
          <a:p>
            <a:pPr marL="3313113" indent="44926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Психическое здоровье – состояние психической сферы (состояние душевного комфорта). </a:t>
            </a:r>
          </a:p>
          <a:p>
            <a:pPr marL="3313113" indent="44926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здоровье – комплекс характеристик, отражающий систему ценностей, установок и мотивов поведения индивида в социальной среде.</a:t>
            </a:r>
          </a:p>
          <a:p>
            <a:pPr marL="3313113" indent="44926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обозначенного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выше,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АДОП «Здоровячок», соответствует основным педагогическим и психологическим требованиям, соответствующим формированию личности воспитанников с интеллектуальными нарушениями, а также приобретению воспитанниками социального опыта взаимодействия в обществе.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>
          <a:xfrm>
            <a:off x="1184174" y="2038781"/>
            <a:ext cx="2364784" cy="3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8B8DA1-B48F-481D-A5CB-C3A8595C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65470"/>
            <a:ext cx="10772775" cy="7671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адаптированной дополнительной общеразвивающей программы социально-педагогической направленности «Здоровячок»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9177C2-AF69-424D-853E-DF70BCFE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238866"/>
            <a:ext cx="10753725" cy="4539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адаптированной дополнительной общеразвивающей программы социально-педагогической направленности «Здоровячок» заключается в реализации прав обучающихся с ограниченными возможностями здоровья на участие в программах дополнительного образования. Данная программа имеет важное значение в решении одной из важнейших задач государственной образовательной политики на современном этапе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0" b="21410"/>
          <a:stretch/>
        </p:blipFill>
        <p:spPr>
          <a:xfrm>
            <a:off x="709612" y="3001690"/>
            <a:ext cx="3239894" cy="3273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9602" y="3001690"/>
            <a:ext cx="2672359" cy="3316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r="10802"/>
          <a:stretch/>
        </p:blipFill>
        <p:spPr>
          <a:xfrm>
            <a:off x="7182057" y="3001690"/>
            <a:ext cx="4146249" cy="33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6F2D5-86B9-42BC-B70D-7B6D4249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2814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целесообразность адаптированной дополнительной общеразвивающей программы социально-педагогической направленности «Здоровячок»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9286BC-652F-447A-88AE-5916A568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281404"/>
            <a:ext cx="10753725" cy="44964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целесообразность адаптированной дополнительной общеразвивающей программы социально-педагогической направленности «Здоровячок» в том, что она создает условия для гармоничного физического развития воспитанников с умеренной, тяжёлой и глубокой умственной отсталостью, тяжёлыми и множественными нарушениями, охраны и укрепления их здоровья, формирования ценностей здорового образа жизни, создания адаптивной образовательной среды для обучающихся с проблемами и в здоровье, и в развитии.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/>
          <a:stretch/>
        </p:blipFill>
        <p:spPr>
          <a:xfrm>
            <a:off x="1916005" y="2821371"/>
            <a:ext cx="3289042" cy="3834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34231" r="21168" b="23717"/>
          <a:stretch/>
        </p:blipFill>
        <p:spPr>
          <a:xfrm>
            <a:off x="6444396" y="2815111"/>
            <a:ext cx="3442550" cy="3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8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65E0C-691A-4332-A165-531B2D51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0"/>
            <a:ext cx="10772775" cy="10014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требования к АДОП «Здоровячок»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9508A5-1E75-4C64-8198-A9C4A7A63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57944"/>
            <a:ext cx="10753725" cy="4819922"/>
          </a:xfrm>
        </p:spPr>
        <p:txBody>
          <a:bodyPr>
            <a:normAutofit/>
          </a:bodyPr>
          <a:lstStyle/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основным педагогическим требованиям, соответствующим формированию личности воспитанников с умеренной, тяжёлой и глубокой умственной отсталостью, тяжёлыми и множественными нарушениями в АДОП «Здоровячок» относятся: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 каждого воспитанника (морфофункциональное развитие, состояние сохранных функций, медицинские противопоказания, состояние дви­гательных функций и координационных способностей, уро­вень физической подготовленности, способность к обучению движениям, отношение к занятиям физическими упраж­нениями);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адекватность средств, методов и методических при­емов обучения двигательным действиям, развитие физиче­ских качеств, коррекция психомоторных нарушений и фи­зической подготовки, оптимизация нагрузки, сообщение новых знаний;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эмоциональность занятий (музыка, игровые методы, нетрадиционное оборудование);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реального выполнения заданий, оказание помощи, обеспечение безопасности;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поощрение, одобрение, похвала за малейшие успехи;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за динамикой результатов и функциональным состоянием зани­мающихся в объединении.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396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Другая 9">
      <a:dk1>
        <a:srgbClr val="211C22"/>
      </a:dk1>
      <a:lt1>
        <a:srgbClr val="F2F2F2"/>
      </a:lt1>
      <a:dk2>
        <a:srgbClr val="F2F2F2"/>
      </a:dk2>
      <a:lt2>
        <a:srgbClr val="F2F2F2"/>
      </a:lt2>
      <a:accent1>
        <a:srgbClr val="211C22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257</TotalTime>
  <Words>3260</Words>
  <Application>Microsoft Office PowerPoint</Application>
  <PresentationFormat>Произвольный</PresentationFormat>
  <Paragraphs>287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Метрополия</vt:lpstr>
      <vt:lpstr>Презентация PowerPoint</vt:lpstr>
      <vt:lpstr>Общие сведения об адаптированных дополнительных общеразвивающих программах, реализуемых ГБОУ ЛО «Тихвинская школа-интернат»</vt:lpstr>
      <vt:lpstr>Перечень школьных кружков и секций  ГБОУ ЛО «Тихвинская школа-интернат» </vt:lpstr>
      <vt:lpstr>Презентация PowerPoint</vt:lpstr>
      <vt:lpstr>Общие сведения об АДОП «Здоровячок»</vt:lpstr>
      <vt:lpstr>Выбор названия адаптированной дополнительной общеразвивающей программы</vt:lpstr>
      <vt:lpstr>Актуальность адаптированной дополнительной общеразвивающей программы социально-педагогической направленности «Здоровячок»</vt:lpstr>
      <vt:lpstr>Педагогическая целесообразность адаптированной дополнительной общеразвивающей программы социально-педагогической направленности «Здоровячок»</vt:lpstr>
      <vt:lpstr>Педагогические требования к АДОП «Здоровячок»</vt:lpstr>
      <vt:lpstr>Психологические требования к АДОП «Здоровячок»</vt:lpstr>
      <vt:lpstr>Социальная интеграция воспитанников АДОП «Здоровячок»</vt:lpstr>
      <vt:lpstr>Цель адаптированной дополнительной общеразвивающей программы социально-педагогической направленности «Здоровячок»: </vt:lpstr>
      <vt:lpstr>Задачи адаптированной дополнительной общеразвивающей программы социально- педагогической направленности «Здоровячок»:</vt:lpstr>
      <vt:lpstr>Особенности реализации адаптированной дополнительной общеразвивающей программы социально-педагогической направленности «Здоровячок»</vt:lpstr>
      <vt:lpstr>Содержание программы</vt:lpstr>
      <vt:lpstr>Организационно-педагогические условия реализации программы</vt:lpstr>
      <vt:lpstr>Организационно-педагогические условия реализации программы</vt:lpstr>
      <vt:lpstr>Ресурсное обеспечение АДОП «Здоровячок»</vt:lpstr>
      <vt:lpstr>Ресурсное обеспечение АДОП «Здоровячок»</vt:lpstr>
      <vt:lpstr>Планируемые результаты освоения АДОП «Здоровячок»</vt:lpstr>
      <vt:lpstr>Презентация PowerPoint</vt:lpstr>
      <vt:lpstr>Планируемые результаты освоения АДОП «Здоровячок»</vt:lpstr>
      <vt:lpstr>Система оценки освоения результатов АДОП «Здоровячок»</vt:lpstr>
      <vt:lpstr>Календарный учебный график реализации АДОП «Здоровячок» </vt:lpstr>
      <vt:lpstr>Режим занятий в АДОП «Здоровячок»</vt:lpstr>
      <vt:lpstr>Взаимодействие между участниками АДОП «Здоровячок»</vt:lpstr>
      <vt:lpstr>Работа с родителями (законными представителями) воспитанников  АДОП «Здоровячок»</vt:lpstr>
      <vt:lpstr>Приложение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хто я</dc:creator>
  <cp:lastModifiedBy>metoduser</cp:lastModifiedBy>
  <cp:revision>37</cp:revision>
  <dcterms:created xsi:type="dcterms:W3CDTF">2022-11-16T08:24:34Z</dcterms:created>
  <dcterms:modified xsi:type="dcterms:W3CDTF">2022-11-18T06:57:35Z</dcterms:modified>
</cp:coreProperties>
</file>