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1" r:id="rId5"/>
    <p:sldMasterId id="2147483676" r:id="rId6"/>
    <p:sldMasterId id="2147483689" r:id="rId7"/>
    <p:sldMasterId id="2147483702" r:id="rId8"/>
  </p:sldMasterIdLst>
  <p:notesMasterIdLst>
    <p:notesMasterId r:id="rId33"/>
  </p:notesMasterIdLst>
  <p:sldIdLst>
    <p:sldId id="256" r:id="rId9"/>
    <p:sldId id="320" r:id="rId10"/>
    <p:sldId id="300" r:id="rId11"/>
    <p:sldId id="321" r:id="rId12"/>
    <p:sldId id="325" r:id="rId13"/>
    <p:sldId id="299" r:id="rId14"/>
    <p:sldId id="327" r:id="rId15"/>
    <p:sldId id="344" r:id="rId16"/>
    <p:sldId id="345" r:id="rId17"/>
    <p:sldId id="324" r:id="rId18"/>
    <p:sldId id="340" r:id="rId19"/>
    <p:sldId id="341" r:id="rId20"/>
    <p:sldId id="342" r:id="rId21"/>
    <p:sldId id="343" r:id="rId22"/>
    <p:sldId id="346" r:id="rId23"/>
    <p:sldId id="329" r:id="rId24"/>
    <p:sldId id="350" r:id="rId25"/>
    <p:sldId id="349" r:id="rId26"/>
    <p:sldId id="351" r:id="rId27"/>
    <p:sldId id="355" r:id="rId28"/>
    <p:sldId id="352" r:id="rId29"/>
    <p:sldId id="353" r:id="rId30"/>
    <p:sldId id="354" r:id="rId31"/>
    <p:sldId id="278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Proxima Nova Rg" panose="0200050603000002000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3D1"/>
    <a:srgbClr val="E59609"/>
    <a:srgbClr val="3BA6A9"/>
    <a:srgbClr val="7F3898"/>
    <a:srgbClr val="6EB05C"/>
    <a:srgbClr val="F3AC0D"/>
    <a:srgbClr val="61C036"/>
    <a:srgbClr val="58BD13"/>
    <a:srgbClr val="0FB96C"/>
    <a:srgbClr val="0DA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0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900" y="11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.tarasova\Desktop\&#1041;&#1042;&#1048;_&#1052;&#104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2060"/>
            </a:solidFill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CA8-41BE-A2C6-89A55CCEE6A6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CA8-41BE-A2C6-89A55CCEE6A6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A8-41BE-A2C6-89A55CCEE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76647419047192"/>
          <c:y val="0.13480808423913043"/>
          <c:w val="0.68570118605534391"/>
          <c:h val="0.85877248317805388"/>
        </c:manualLayout>
      </c:layout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C3533"/>
            </a:solidFill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A75-4A5B-82AC-7CE4FA0D6397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A75-4A5B-82AC-7CE4FA0D6397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75-4A5B-82AC-7CE4FA0D6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76647419047192"/>
          <c:y val="0.13480808423913043"/>
          <c:w val="0.68570118605534391"/>
          <c:h val="0.85877248317805388"/>
        </c:manualLayout>
      </c:layout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C3533"/>
            </a:solidFill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718-4F19-BF4F-03048DDF947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718-4F19-BF4F-03048DDF9478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18-4F19-BF4F-03048DDF9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76647419047192"/>
          <c:y val="0.13480808423913043"/>
          <c:w val="0.68570118605534391"/>
          <c:h val="0.85877248317805388"/>
        </c:manualLayout>
      </c:layout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C3533"/>
            </a:solidFill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59C-46E4-80DE-1C23C351EC92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59C-46E4-80DE-1C23C351EC92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9C-46E4-80DE-1C23C351E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88.8</c:v>
                </c:pt>
                <c:pt idx="1">
                  <c:v>90.5</c:v>
                </c:pt>
                <c:pt idx="2">
                  <c:v>92</c:v>
                </c:pt>
                <c:pt idx="3">
                  <c:v>92.8</c:v>
                </c:pt>
                <c:pt idx="4">
                  <c:v>93.7</c:v>
                </c:pt>
                <c:pt idx="5">
                  <c:v>94.6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F3-4334-9B80-39D0355715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Коммерция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78</c:v>
                </c:pt>
                <c:pt idx="1">
                  <c:v>78.8</c:v>
                </c:pt>
                <c:pt idx="2">
                  <c:v>80.599999999999994</c:v>
                </c:pt>
                <c:pt idx="3">
                  <c:v>83</c:v>
                </c:pt>
                <c:pt idx="4">
                  <c:v>83.4</c:v>
                </c:pt>
                <c:pt idx="5">
                  <c:v>83.4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F3-4334-9B80-39D0355715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2880944"/>
        <c:axId val="172876024"/>
      </c:lineChart>
      <c:catAx>
        <c:axId val="17288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876024"/>
        <c:crosses val="autoZero"/>
        <c:auto val="1"/>
        <c:lblAlgn val="ctr"/>
        <c:lblOffset val="100"/>
        <c:noMultiLvlLbl val="0"/>
      </c:catAx>
      <c:valAx>
        <c:axId val="172876024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88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7940" y="4293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0.36694</cdr:x>
      <cdr:y>0.41041</cdr:y>
    </cdr:from>
    <cdr:to>
      <cdr:x>0.63306</cdr:x>
      <cdr:y>0.58959</cdr:y>
    </cdr:to>
    <cdr:sp macro="" textlink="">
      <cdr:nvSpPr>
        <cdr:cNvPr id="3" name="TextBox 108"/>
        <cdr:cNvSpPr txBox="1"/>
      </cdr:nvSpPr>
      <cdr:spPr>
        <a:xfrm xmlns:a="http://schemas.openxmlformats.org/drawingml/2006/main">
          <a:off x="1063549" y="916483"/>
          <a:ext cx="77136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ru-RU" sz="2000" dirty="0">
              <a:solidFill>
                <a:srgbClr val="002060"/>
              </a:solidFill>
              <a:latin typeface="HSE Sans" panose="02000000000000000000" pitchFamily="50" charset="-52"/>
            </a:rPr>
            <a:t>10</a:t>
          </a:r>
          <a:r>
            <a:rPr lang="en-US" sz="2000" dirty="0">
              <a:solidFill>
                <a:srgbClr val="002060"/>
              </a:solidFill>
              <a:latin typeface="HSE Sans" panose="02000000000000000000" pitchFamily="50" charset="-52"/>
            </a:rPr>
            <a:t>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7940" y="4293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0.33772</cdr:x>
      <cdr:y>0.45429</cdr:y>
    </cdr:from>
    <cdr:to>
      <cdr:x>0.56759</cdr:x>
      <cdr:y>0.62044</cdr:y>
    </cdr:to>
    <cdr:sp macro="" textlink="">
      <cdr:nvSpPr>
        <cdr:cNvPr id="3" name="TextBox 108"/>
        <cdr:cNvSpPr txBox="1"/>
      </cdr:nvSpPr>
      <cdr:spPr>
        <a:xfrm xmlns:a="http://schemas.openxmlformats.org/drawingml/2006/main">
          <a:off x="949586" y="1093986"/>
          <a:ext cx="64633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 rtl="0"/>
          <a:r>
            <a:rPr lang="ru-RU" sz="2000" kern="1200" dirty="0">
              <a:solidFill>
                <a:srgbClr val="002060"/>
              </a:solidFill>
              <a:latin typeface="HSE Sans" panose="02000000000000000000" pitchFamily="50" charset="-52"/>
            </a:rPr>
            <a:t>35</a:t>
          </a:r>
          <a:r>
            <a:rPr lang="en-US" sz="2000" kern="1200" dirty="0">
              <a:solidFill>
                <a:srgbClr val="002060"/>
              </a:solidFill>
              <a:latin typeface="HSE Sans" panose="02000000000000000000" pitchFamily="50" charset="-52"/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7940" y="4293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0.35992</cdr:x>
      <cdr:y>0.45429</cdr:y>
    </cdr:from>
    <cdr:to>
      <cdr:x>0.54532</cdr:x>
      <cdr:y>0.62044</cdr:y>
    </cdr:to>
    <cdr:sp macro="" textlink="">
      <cdr:nvSpPr>
        <cdr:cNvPr id="3" name="TextBox 108"/>
        <cdr:cNvSpPr txBox="1"/>
      </cdr:nvSpPr>
      <cdr:spPr>
        <a:xfrm xmlns:a="http://schemas.openxmlformats.org/drawingml/2006/main">
          <a:off x="1011990" y="1093986"/>
          <a:ext cx="52129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 rtl="0"/>
          <a:r>
            <a:rPr lang="ru-RU" sz="2000" kern="1200" dirty="0">
              <a:solidFill>
                <a:srgbClr val="002060"/>
              </a:solidFill>
              <a:latin typeface="HSE Sans" panose="02000000000000000000" pitchFamily="50" charset="-52"/>
            </a:rPr>
            <a:t>8</a:t>
          </a:r>
          <a:r>
            <a:rPr lang="en-US" sz="2000" kern="1200" dirty="0">
              <a:solidFill>
                <a:srgbClr val="002060"/>
              </a:solidFill>
              <a:latin typeface="HSE Sans" panose="02000000000000000000" pitchFamily="50" charset="-52"/>
            </a:rPr>
            <a:t>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7940" y="4293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0.34066</cdr:x>
      <cdr:y>0.45429</cdr:y>
    </cdr:from>
    <cdr:to>
      <cdr:x>0.57053</cdr:x>
      <cdr:y>0.62044</cdr:y>
    </cdr:to>
    <cdr:sp macro="" textlink="">
      <cdr:nvSpPr>
        <cdr:cNvPr id="3" name="TextBox 108"/>
        <cdr:cNvSpPr txBox="1"/>
      </cdr:nvSpPr>
      <cdr:spPr>
        <a:xfrm xmlns:a="http://schemas.openxmlformats.org/drawingml/2006/main">
          <a:off x="957852" y="1093986"/>
          <a:ext cx="64633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 rtl="0"/>
          <a:r>
            <a:rPr lang="en-US" sz="2000" kern="1200" dirty="0">
              <a:solidFill>
                <a:srgbClr val="002060"/>
              </a:solidFill>
              <a:latin typeface="HSE Sans" panose="02000000000000000000" pitchFamily="50" charset="-52"/>
            </a:rPr>
            <a:t>5</a:t>
          </a:r>
          <a:r>
            <a:rPr lang="ru-RU" sz="2000" kern="1200" dirty="0">
              <a:solidFill>
                <a:srgbClr val="002060"/>
              </a:solidFill>
              <a:latin typeface="HSE Sans" panose="02000000000000000000" pitchFamily="50" charset="-52"/>
            </a:rPr>
            <a:t>7</a:t>
          </a:r>
          <a:r>
            <a:rPr lang="en-US" sz="2000" kern="1200" dirty="0">
              <a:solidFill>
                <a:srgbClr val="002060"/>
              </a:solidFill>
              <a:latin typeface="HSE Sans" panose="02000000000000000000" pitchFamily="50" charset="-52"/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12/15/2022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37613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7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44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94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698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74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42552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56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54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0522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8329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1606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57684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987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6188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8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34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48903-8EB5-294E-A216-6B54B0368783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4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61F1-CCD4-F743-B10E-178ED077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EDE89-36E4-5146-825B-076388FF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8E4A-25BD-604C-9B38-4ACD6517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12/15/2022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7B86-0F08-2840-85D5-C483395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61260-A9CF-D746-A2C9-B7B2A67A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F3D55-8904-3AD0-4528-01BB6FCB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650FE-F753-F17F-8F1F-EBC0EAF5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92AF-E5C1-507E-078A-FDFD9B8D4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35ABE0-1530-5E76-4C36-BC6A9F96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4A1429-C239-98A5-93B8-CCC4FBC3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FD0D37-5F9D-1D22-6A7D-EB568518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7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0B95E-DBC6-A901-D1F0-F1988B7A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1C6CFF-0730-03FC-B2ED-E0353DB4E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E99143-56F8-F176-B24F-0B71669FE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03FD7C-6271-43BA-D138-C3DF5AE8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D86EB-9630-46F4-3391-AEAB92B5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34CD8-984F-84C5-A570-ED226624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08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6C2BC-E40D-81D4-EFC5-0128ABD2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433FF7-21E5-B80F-93E7-9EA28290C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B7186-374D-4950-FDBC-6BF39524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B10846-C5E5-8176-BF5B-8D3493FD0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67BCF5-2DE1-55C6-EA3C-8DA076ED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18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CEC46A-746D-64AF-41A3-9694CC174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70CF7-B8C4-8457-486A-586432F3E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0E47C-7430-B1D8-1116-65F26658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B6592-1D99-D3A3-D36F-5DF3FFE1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4D087-EC2F-C516-8B23-A5171C83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887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24"/>
          <p:cNvSpPr/>
          <p:nvPr userDrawn="1"/>
        </p:nvSpPr>
        <p:spPr bwMode="auto">
          <a:xfrm>
            <a:off x="132681" y="134899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15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17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1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79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7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A7CD6F51-F407-A34E-889D-3F791BECB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24">
            <a:extLst>
              <a:ext uri="{FF2B5EF4-FFF2-40B4-BE49-F238E27FC236}">
                <a16:creationId xmlns:a16="http://schemas.microsoft.com/office/drawing/2014/main" id="{99DFB68F-000E-7144-9607-BCE3C40ABFE9}"/>
              </a:ext>
            </a:extLst>
          </p:cNvPr>
          <p:cNvSpPr/>
          <p:nvPr userDrawn="1"/>
        </p:nvSpPr>
        <p:spPr>
          <a:xfrm>
            <a:off x="132681" y="134899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23554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81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207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0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81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846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68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728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08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89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0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1E74C-CEBB-4CCF-81D5-0C0CAF3D3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1879C2-189B-70F0-82F2-705C13FBA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40A7CC-E69C-6FA7-2FEE-273FF60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45B60-3F1B-A196-CDF8-E5791685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25530-FD5D-1652-B9E3-4D641793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80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017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4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106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40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46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51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82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62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653893" y="6599234"/>
            <a:ext cx="1891865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189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— САНКТ-ПЕТЕРБУРГ  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>
                <a:solidFill>
                  <a:srgbClr val="FFFFFF"/>
                </a:solidFill>
                <a:latin typeface="Open Sans" panose="020B0606030504020204"/>
              </a:rPr>
              <a:pPr algn="r" defTabSz="457189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2117" y="518583"/>
            <a:ext cx="12194117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746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60" y="962174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/>
        </p:nvCxnSpPr>
        <p:spPr>
          <a:xfrm>
            <a:off x="6090212" y="985337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/>
        </p:nvCxnSpPr>
        <p:spPr>
          <a:xfrm>
            <a:off x="8642581" y="985337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/>
        </p:nvCxnSpPr>
        <p:spPr>
          <a:xfrm>
            <a:off x="11179047" y="985337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8" y="2404671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8" y="1187842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1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8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64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C5395-6B81-560A-DCC9-751D4695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B8C7F-7AEE-60A0-7C53-DB348C8C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15FC11-F6B7-AD5A-C6D5-8D141B7DB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F79173-9EFE-9C04-6FFD-EE873F5C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859CE-F1D2-469D-393E-EDF20C00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61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4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1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92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1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84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9" y="2379664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8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1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28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1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9" y="2379664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8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1"/>
            <a:ext cx="6371768" cy="428945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46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8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1"/>
            <a:ext cx="6371768" cy="428945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5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9" y="2379664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92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1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7" y="4103995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5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5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9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70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9" y="5739190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8" y="1984076"/>
            <a:ext cx="11058527" cy="3519576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30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9" y="5739190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8" y="2208362"/>
            <a:ext cx="7617895" cy="329529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78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1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9" y="2379664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/>
        </p:nvSpPr>
        <p:spPr>
          <a:xfrm>
            <a:off x="5392983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/>
        </p:nvSpPr>
        <p:spPr>
          <a:xfrm>
            <a:off x="6742926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/>
        </p:nvSpPr>
        <p:spPr>
          <a:xfrm>
            <a:off x="8092869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/>
        </p:nvSpPr>
        <p:spPr>
          <a:xfrm>
            <a:off x="9442812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/>
        </p:nvSpPr>
        <p:spPr>
          <a:xfrm>
            <a:off x="10792755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/>
        </p:nvSpPr>
        <p:spPr>
          <a:xfrm>
            <a:off x="5392983" y="2708700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/>
        </p:nvSpPr>
        <p:spPr>
          <a:xfrm>
            <a:off x="6742926" y="2708700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/>
        </p:nvSpPr>
        <p:spPr>
          <a:xfrm>
            <a:off x="8092869" y="2708700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/>
        </p:nvSpPr>
        <p:spPr>
          <a:xfrm>
            <a:off x="9442812" y="2708700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/>
        </p:nvSpPr>
        <p:spPr>
          <a:xfrm>
            <a:off x="10792755" y="2708700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/>
        </p:nvSpPr>
        <p:spPr>
          <a:xfrm>
            <a:off x="5392983" y="3969610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/>
        </p:nvSpPr>
        <p:spPr>
          <a:xfrm>
            <a:off x="6742926" y="3969610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/>
        </p:nvSpPr>
        <p:spPr>
          <a:xfrm>
            <a:off x="8092869" y="3969610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/>
        </p:nvSpPr>
        <p:spPr>
          <a:xfrm>
            <a:off x="9442812" y="3969610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/>
        </p:nvSpPr>
        <p:spPr>
          <a:xfrm>
            <a:off x="10792755" y="3969610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/>
        </p:nvSpPr>
        <p:spPr>
          <a:xfrm>
            <a:off x="5392983" y="5249770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/>
        </p:nvSpPr>
        <p:spPr>
          <a:xfrm>
            <a:off x="6742926" y="5249770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/>
        </p:nvSpPr>
        <p:spPr>
          <a:xfrm>
            <a:off x="8092869" y="5249770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/>
        </p:nvSpPr>
        <p:spPr>
          <a:xfrm>
            <a:off x="9442812" y="5249770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/>
        </p:nvSpPr>
        <p:spPr>
          <a:xfrm>
            <a:off x="10792755" y="5249770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5000"/>
          </a:p>
        </p:txBody>
      </p:sp>
    </p:spTree>
    <p:extLst>
      <p:ext uri="{BB962C8B-B14F-4D97-AF65-F5344CB8AC3E}">
        <p14:creationId xmlns:p14="http://schemas.microsoft.com/office/powerpoint/2010/main" val="2922609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/>
        </p:nvSpPr>
        <p:spPr>
          <a:xfrm>
            <a:off x="10410202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0" y="540905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1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4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B5315-7DB9-BEED-7D96-343ECF46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E3D8C8-B2AF-5409-318A-48EB91E8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DFF6D-2AEE-3CD3-355B-019D5A41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A21A8-B89A-C4B1-AE75-BE2E6A1A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6802D4-DB99-18EB-2D96-7B4F862F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3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116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23333" y="3984316"/>
            <a:ext cx="3556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303060" y="3984316"/>
            <a:ext cx="3556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187765" y="3984316"/>
            <a:ext cx="3556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3959" y="3099159"/>
            <a:ext cx="11319809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23166" y="6480154"/>
            <a:ext cx="2912476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5511" y="6599080"/>
            <a:ext cx="1790876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GAJAH ANNUAL REPORT 2015   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12192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348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24"/>
          <p:cNvSpPr/>
          <p:nvPr userDrawn="1"/>
        </p:nvSpPr>
        <p:spPr bwMode="auto">
          <a:xfrm>
            <a:off x="132681" y="134899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>
              <a:defRPr/>
            </a:pPr>
            <a:endParaRPr sz="5000"/>
          </a:p>
        </p:txBody>
      </p:sp>
    </p:spTree>
    <p:extLst>
      <p:ext uri="{BB962C8B-B14F-4D97-AF65-F5344CB8AC3E}">
        <p14:creationId xmlns:p14="http://schemas.microsoft.com/office/powerpoint/2010/main" val="288612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CE065-E982-3E92-56DF-F3BCC203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DF46F-FDB4-C1BE-BDB1-F860D49D1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E86BFC-7098-E5F8-2AE3-A4984F941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EB5CE7-1E80-D2A1-4F94-A4D3E86A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FC1C05-AEB7-360E-EB22-391F2220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72B239-32D2-C124-E539-0100CCF3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9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A61D7-491A-557F-9EF5-8D4F17FA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59A627-6E73-5929-0A81-780E2C746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25F3F2-9A5F-1E10-2FC6-A9F90A7EF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FD46B9-6094-FB7B-4EDF-6DCA58EDA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00EB47-3AE3-89FE-F90C-012879576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611545-92DF-2823-7F00-24522626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6B59A1-B62F-5052-44E1-AF4B2CB5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AF7DC5-73E8-D2FC-CBA6-00EBEA9F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6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751E5-2584-6292-26A1-A885488B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38C0C3-BBC2-3B63-0D5E-F918B03B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854F98-C346-093F-C95D-0BEAB1F3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4F14C6-D02D-45E3-CFB4-A0CF5A5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9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C479B6-EA49-92C2-5E77-B76317553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5CCE89-CEE6-1F26-B469-4F2B9893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B81B32-D267-4352-C14B-64B83269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04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12/15/2022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FA57E-B332-08EA-47AF-8407D078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912247-B394-0034-AE1E-7F33E0379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C0F553-E337-F624-5783-CCDD65FDA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39E65-A304-4755-A3FF-402D5F9E724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0041AF-8814-E912-03DC-DBA43B82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B14A8-BE56-E06D-DBCB-1F2F9B42A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71FB9-B32F-401B-9488-AFA0D3E78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1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12/15/2022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7335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8EDA0-E8E6-4802-A3F8-3C238DE96D1F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1A28B-762E-42D0-BFE3-24EF13E39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0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12/15/2022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B76545-6C8B-F946-9634-A413147AEE89}"/>
              </a:ext>
            </a:extLst>
          </p:cNvPr>
          <p:cNvSpPr txBox="1"/>
          <p:nvPr/>
        </p:nvSpPr>
        <p:spPr>
          <a:xfrm>
            <a:off x="6148781" y="1251533"/>
            <a:ext cx="2346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0795D0-177E-C14A-8687-B5C8733160E7}"/>
              </a:ext>
            </a:extLst>
          </p:cNvPr>
          <p:cNvSpPr txBox="1"/>
          <p:nvPr/>
        </p:nvSpPr>
        <p:spPr>
          <a:xfrm>
            <a:off x="954386" y="2451106"/>
            <a:ext cx="10132991" cy="193899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6000" dirty="0" smtClean="0">
                <a:solidFill>
                  <a:srgbClr val="102D69"/>
                </a:solidFill>
                <a:latin typeface="HSE Sans" panose="02000000000000000000" pitchFamily="2" charset="0"/>
              </a:rPr>
              <a:t>ВЫ ВЫБИРАЕТЕ,</a:t>
            </a:r>
          </a:p>
          <a:p>
            <a:r>
              <a:rPr lang="ru-RU" sz="6000" dirty="0" smtClean="0">
                <a:solidFill>
                  <a:srgbClr val="102D69"/>
                </a:solidFill>
                <a:latin typeface="HSE Sans" panose="02000000000000000000" pitchFamily="2" charset="0"/>
              </a:rPr>
              <a:t>НАС ВЫБИРАЮТ</a:t>
            </a:r>
            <a:endParaRPr lang="ru-RU" sz="6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457941-DFD6-9241-8BB6-CA0A3EDA88BB}"/>
              </a:ext>
            </a:extLst>
          </p:cNvPr>
          <p:cNvCxnSpPr>
            <a:cxnSpLocks/>
          </p:cNvCxnSpPr>
          <p:nvPr/>
        </p:nvCxnSpPr>
        <p:spPr>
          <a:xfrm>
            <a:off x="6090212" y="962173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B235920-EBA7-1044-AF40-A268EBD25FF0}"/>
              </a:ext>
            </a:extLst>
          </p:cNvPr>
          <p:cNvCxnSpPr>
            <a:cxnSpLocks/>
          </p:cNvCxnSpPr>
          <p:nvPr/>
        </p:nvCxnSpPr>
        <p:spPr>
          <a:xfrm>
            <a:off x="8642581" y="962173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C1FF17-DEC7-734B-9602-4B51F245705F}"/>
              </a:ext>
            </a:extLst>
          </p:cNvPr>
          <p:cNvCxnSpPr>
            <a:cxnSpLocks/>
          </p:cNvCxnSpPr>
          <p:nvPr/>
        </p:nvCxnSpPr>
        <p:spPr>
          <a:xfrm>
            <a:off x="11179047" y="962173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3541BE7-2DE2-6447-9069-9E74408E6EED}"/>
              </a:ext>
            </a:extLst>
          </p:cNvPr>
          <p:cNvSpPr txBox="1"/>
          <p:nvPr/>
        </p:nvSpPr>
        <p:spPr>
          <a:xfrm>
            <a:off x="8773571" y="1251533"/>
            <a:ext cx="207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2023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40;p12"/>
          <p:cNvSpPr/>
          <p:nvPr/>
        </p:nvSpPr>
        <p:spPr>
          <a:xfrm>
            <a:off x="3439022" y="2144502"/>
            <a:ext cx="2616080" cy="2672605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Без вступительных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испытаний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победители и призеры Олимпиад школьников /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Всероссийской Олимпиады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3" name="Google Shape;541;p12"/>
          <p:cNvSpPr/>
          <p:nvPr/>
        </p:nvSpPr>
        <p:spPr>
          <a:xfrm>
            <a:off x="6204871" y="2148755"/>
            <a:ext cx="2482340" cy="2672605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По квотам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приема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лиц</a:t>
            </a:r>
            <a:r>
              <a:rPr lang="ru-RU" sz="1600" b="1" dirty="0">
                <a:solidFill>
                  <a:srgbClr val="0E2D69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</a:t>
            </a:r>
            <a:r>
              <a:rPr lang="ru-RU" sz="1600" b="1" dirty="0" smtClean="0">
                <a:solidFill>
                  <a:srgbClr val="0E2D69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(особая квота + специальная квота)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социальные льготы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10% от КЦП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7" name="Google Shape;542;p12"/>
          <p:cNvSpPr/>
          <p:nvPr/>
        </p:nvSpPr>
        <p:spPr>
          <a:xfrm>
            <a:off x="8796076" y="2144501"/>
            <a:ext cx="2483689" cy="2672605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квоте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целевое обучение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10 – 15%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от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бюджетных мест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на конкретную программу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543;p12"/>
          <p:cNvSpPr/>
          <p:nvPr/>
        </p:nvSpPr>
        <p:spPr>
          <a:xfrm>
            <a:off x="910147" y="2144502"/>
            <a:ext cx="2393594" cy="2672605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сумме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конкурсных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баллов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endParaRPr kumimoji="0" sz="1400" b="0" i="0" u="none" strike="noStrike" kern="1200" cap="none" spc="0" normalizeH="0" baseline="0" noProof="0" dirty="0" smtClean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сумма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баллов за вступительные испытания + сумма баллов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за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индивидуальные достижения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Варианты поступления на бюджетные места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Особенности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поступления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sp>
        <p:nvSpPr>
          <p:cNvPr id="16" name="Google Shape;549;p12"/>
          <p:cNvSpPr/>
          <p:nvPr/>
        </p:nvSpPr>
        <p:spPr>
          <a:xfrm>
            <a:off x="3465989" y="4203083"/>
            <a:ext cx="2517365" cy="949571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ru-RU" sz="2000" b="1" noProof="0" dirty="0" smtClean="0">
                <a:solidFill>
                  <a:srgbClr val="C00000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269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человек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tabLst/>
              <a:defRPr/>
            </a:pPr>
            <a:r>
              <a:rPr lang="ru-RU" sz="16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46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,1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%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(47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человек за счет средств НИУ ВШЭ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50;p12"/>
          <p:cNvSpPr/>
          <p:nvPr/>
        </p:nvSpPr>
        <p:spPr>
          <a:xfrm>
            <a:off x="6176852" y="4207336"/>
            <a:ext cx="2438345" cy="949571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ru-RU" sz="2000" b="1" noProof="0" dirty="0" smtClean="0">
                <a:solidFill>
                  <a:srgbClr val="C00000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42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человек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ru-RU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7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,2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%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51;p12"/>
          <p:cNvSpPr/>
          <p:nvPr/>
        </p:nvSpPr>
        <p:spPr>
          <a:xfrm>
            <a:off x="8746340" y="4207336"/>
            <a:ext cx="2438345" cy="949571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ru-RU" sz="2000" b="1" dirty="0">
                <a:solidFill>
                  <a:srgbClr val="C00000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5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человек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ru-RU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4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,3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%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52;p12"/>
          <p:cNvSpPr/>
          <p:nvPr/>
        </p:nvSpPr>
        <p:spPr>
          <a:xfrm>
            <a:off x="908866" y="4203083"/>
            <a:ext cx="2438345" cy="949571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247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человек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42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,4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%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548;p12"/>
          <p:cNvSpPr/>
          <p:nvPr/>
        </p:nvSpPr>
        <p:spPr>
          <a:xfrm>
            <a:off x="1044826" y="5482399"/>
            <a:ext cx="9993601" cy="386861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Принято в НИУ ВШЭ – Санкт-Петербург в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2022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году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cxnSp>
        <p:nvCxnSpPr>
          <p:cNvPr id="37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765826" y="2184306"/>
            <a:ext cx="0" cy="2898849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312634" y="2184306"/>
            <a:ext cx="0" cy="2898849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6091096" y="2184306"/>
            <a:ext cx="0" cy="2898849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11188132" y="2184306"/>
            <a:ext cx="0" cy="2898849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8674325" y="2184306"/>
            <a:ext cx="0" cy="2898849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Без вступительных испытаний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9975" y="1977305"/>
            <a:ext cx="54813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Поступление без вступительных испытаний можно использовать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один раз на одну образовательную программу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Максимальный балл по предмету из состава вступительных испытаний можно использовать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неоднократно на различных образовательных программах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Для каждой образовательной программы перечень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льгот устанавливается индивидуально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500366" y="2089493"/>
          <a:ext cx="5219780" cy="2048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6154">
                  <a:extLst>
                    <a:ext uri="{9D8B030D-6E8A-4147-A177-3AD203B41FA5}">
                      <a16:colId xmlns:a16="http://schemas.microsoft.com/office/drawing/2014/main" val="1185579129"/>
                    </a:ext>
                  </a:extLst>
                </a:gridCol>
                <a:gridCol w="2583626">
                  <a:extLst>
                    <a:ext uri="{9D8B030D-6E8A-4147-A177-3AD203B41FA5}">
                      <a16:colId xmlns:a16="http://schemas.microsoft.com/office/drawing/2014/main" val="4027339036"/>
                    </a:ext>
                  </a:extLst>
                </a:gridCol>
              </a:tblGrid>
              <a:tr h="36620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Олимпиада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Требование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77061"/>
                  </a:ext>
                </a:extLst>
              </a:tr>
              <a:tr h="73771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Заключительный этап Всероссийской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 олимпиады школьников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Calibri"/>
                        </a:rPr>
                        <a:t>Не требуется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Calibri"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Calibri"/>
                        </a:rPr>
                        <a:t>подтверждение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HSE Sans" panose="02000000000000000000" pitchFamily="50" charset="-52"/>
                        <a:ea typeface="+mn-ea"/>
                        <a:cs typeface="Calibri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455334"/>
                  </a:ext>
                </a:extLst>
              </a:tr>
              <a:tr h="8867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Олимпиада из Перечня олимпиад школьников (ежегодно утверждается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Минобрнауки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cs typeface="Calibri"/>
                          <a:sym typeface="Calibri"/>
                        </a:rPr>
                        <a:t> РФ)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Calibri"/>
                        </a:rPr>
                        <a:t>Не менее 75 баллов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Calibri"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Calibri"/>
                        </a:rPr>
                        <a:t>по предмету олимпиады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48601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388243"/>
            <a:ext cx="11202947" cy="19912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Поступление без вступительных испытаний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Особая квота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099416" y="1568260"/>
            <a:ext cx="9144" cy="482441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17199" y="2089546"/>
            <a:ext cx="527736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На поступление по особой квоте имеют право: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дети-инвалиды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нвалиды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I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и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II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групп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нвалиды с детства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д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ети-сироты и дети, оставшиеся без попечения родителей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нвалиды вследствие военной травмы или заболевания, полученного в период прохождения военной службы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л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ица из числа детей-сирот и детей, оставшихся без попечения родителей (до достижения ими возраста 23 лет)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етераны боевых действий из числа лиц, указанных в подпунктах 1-4 пункта 1 статьи 3 ФЗ от 12 января 1995 г.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Calibri"/>
                <a:sym typeface="Calibri"/>
              </a:rPr>
              <a:t>№ 5-ФЗ «О ветеранах»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50681" y="2089546"/>
            <a:ext cx="5293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Количество выделенных мест = 10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%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от КЦП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(на всех образовательных программах, где есть бюджетные места)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413409" y="3887786"/>
            <a:ext cx="4902290" cy="550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ЕГЭ по всем вступительным испытаниям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13409" y="4633629"/>
            <a:ext cx="4902290" cy="619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Внутренние экзамены НИУ ВШЭ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всем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вступительным испытаниям*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413409" y="5448937"/>
            <a:ext cx="4902290" cy="5345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ЕГЭ + внутренние экзамены НИУ ВШЭ*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13408" y="3151521"/>
            <a:ext cx="4902291" cy="540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Способы поступления по особой квоте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0658" y="6096709"/>
            <a:ext cx="52677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*для имеющих право сдавать внутренние экзамены НИУ ВШЭ вместо ЕГЭ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Поступление по квоте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Целевое обучение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17315" y="4389817"/>
            <a:ext cx="53400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Для зачисления необходимо в установленные сроки подать: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д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окументы для участи в конкурсе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з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аверенную копию договора о целевом обучении с организацией-заказчиком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заявление о согласии на зачисление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ригинал документа об образовании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40247" y="2146424"/>
            <a:ext cx="3221576" cy="515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Правительство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РФ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40247" y="3563176"/>
            <a:ext cx="3221576" cy="515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НИУ ВШЭ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24428" y="4870938"/>
            <a:ext cx="3221576" cy="515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Абитуриент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0543" y="2709462"/>
            <a:ext cx="3663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устанавливает размер целевой квоты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и перечень направлений подготовки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76628" y="4130582"/>
            <a:ext cx="3663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е позднее 1 июня объявляет места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для приема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628" y="5467035"/>
            <a:ext cx="46308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заключает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двухсторонний договор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(абитуриент – организация)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Постановление правительства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целевых местах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17315" y="2188769"/>
            <a:ext cx="5194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10 – 15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%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 от КЦП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099416" y="1567988"/>
            <a:ext cx="9144" cy="482441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Целевое обучение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077884" y="1963308"/>
          <a:ext cx="5571202" cy="439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Image" r:id="rId4" imgW="7390440" imgH="5828400" progId="Photoshop.Image.23">
                  <p:embed/>
                </p:oleObj>
              </mc:Choice>
              <mc:Fallback>
                <p:oleObj name="Image" r:id="rId4" imgW="7390440" imgH="5828400" progId="Photoshop.Image.2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77884" y="1963308"/>
                        <a:ext cx="5571202" cy="4393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Целевое обучение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13619" y="2124589"/>
            <a:ext cx="534205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соответствии со ст.71.1 ФЗ от 29.12.2012 N 273-ФЗ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«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Об образовании в Российской Федерации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»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в число ведомств-заказчиков могут войти: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федеральные государственные органы, органы государственной власти субъектов Российской Федерации, органы местного самоуправления;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государственные и муниципальные учреждения, унитарные предприятия;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государственные корпорации;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организации, включенные в сводный реестр организаций оборонно-промышленного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комплекса;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акционерные общества, акции которых находятся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собственности или в доверительном управлении государственной корпорации;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организации, которые созданы государственными корпорациями или переданы государственным корпорациям в соответствии с положениями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федеральных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законов об указанных корпорациях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Кто может стать заказчиком целевого обучения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Индивидуальные достижения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8A0BB4AA-D02B-084F-B46E-71A3C8CA8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33150"/>
              </p:ext>
            </p:extLst>
          </p:nvPr>
        </p:nvGraphicFramePr>
        <p:xfrm>
          <a:off x="567887" y="2063161"/>
          <a:ext cx="11064336" cy="43425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8033">
                  <a:extLst>
                    <a:ext uri="{9D8B030D-6E8A-4147-A177-3AD203B41FA5}">
                      <a16:colId xmlns:a16="http://schemas.microsoft.com/office/drawing/2014/main" val="42404431"/>
                    </a:ext>
                  </a:extLst>
                </a:gridCol>
                <a:gridCol w="7026303">
                  <a:extLst>
                    <a:ext uri="{9D8B030D-6E8A-4147-A177-3AD203B41FA5}">
                      <a16:colId xmlns:a16="http://schemas.microsoft.com/office/drawing/2014/main" val="4234580123"/>
                    </a:ext>
                  </a:extLst>
                </a:gridCol>
              </a:tblGrid>
              <a:tr h="534948">
                <a:tc rowSpan="3"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Спортивные достижения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чемпионы и призеры Олимпийских,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Паралимпийских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Сурдлимпийских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игр, чемпионатов Европы и мира, первые места в первенстве Европы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мира – </a:t>
                      </a:r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</a:t>
                      </a: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баллов</a:t>
                      </a:r>
                    </a:p>
                  </a:txBody>
                  <a:tcPr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129033"/>
                  </a:ext>
                </a:extLst>
              </a:tr>
              <a:tr h="534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наличие спортивного звания или действующего спортивного разряда – кандидата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мастера спорта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4 балла</a:t>
                      </a:r>
                    </a:p>
                  </a:txBody>
                  <a:tcPr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483547"/>
                  </a:ext>
                </a:extLst>
              </a:tr>
              <a:tr h="3146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золотой знак ГТО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 балла </a:t>
                      </a:r>
                    </a:p>
                  </a:txBody>
                  <a:tcPr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936061"/>
                  </a:ext>
                </a:extLst>
              </a:tr>
              <a:tr h="314676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Аттестат с отличием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3 балла</a:t>
                      </a:r>
                    </a:p>
                  </a:txBody>
                  <a:tcPr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220225"/>
                  </a:ext>
                </a:extLst>
              </a:tr>
              <a:tr h="31467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Иные олимпиады и конкурсы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rgbClr val="0E2D69"/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247124"/>
                  </a:ext>
                </a:extLst>
              </a:tr>
              <a:tr h="314676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Региональный этап ВСОШ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Победитель/призер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баллов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066576"/>
                  </a:ext>
                </a:extLst>
              </a:tr>
              <a:tr h="31467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Всероссийский конкурс исследовательских 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проектных работ школьников 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Высший пилотаж»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региональный этап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4 балла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(призер),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баллов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(победитель)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205421"/>
                  </a:ext>
                </a:extLst>
              </a:tr>
              <a:tr h="4405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всероссийский этап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баллов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(призер), </a:t>
                      </a:r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 баллов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(победитель)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397831"/>
                  </a:ext>
                </a:extLst>
              </a:tr>
              <a:tr h="31467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Командная олимпиада школьников 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программированию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победитель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 баллов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099314"/>
                  </a:ext>
                </a:extLst>
              </a:tr>
              <a:tr h="3146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призеры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балла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615264"/>
                  </a:ext>
                </a:extLst>
              </a:tr>
              <a:tr h="31467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Всероссийский чемпионат сочинений 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Своими словами»»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региональный этап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4 балла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(призер),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баллов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(победитель)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687740"/>
                  </a:ext>
                </a:extLst>
              </a:tr>
              <a:tr h="3146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всероссийский этап –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6 баллов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(призер),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 баллов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(победитель)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89932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Индивидуальные достижения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5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16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2400" dirty="0" smtClean="0">
                <a:solidFill>
                  <a:srgbClr val="0E2D69"/>
                </a:solidFill>
                <a:latin typeface="HSE Sans" panose="02000000000000000000" pitchFamily="50" charset="-52"/>
              </a:rPr>
              <a:t>Платное обучение</a:t>
            </a:r>
            <a:endParaRPr lang="ru-RU" sz="2400" dirty="0">
              <a:solidFill>
                <a:srgbClr val="0E2D69"/>
              </a:solidFill>
              <a:latin typeface="HSE Sans" panose="02000000000000000000" pitchFamily="50" charset="-52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Система скидок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НИУ ВШЭ — </a:t>
            </a: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Санкт-Петербург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2023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1032252" y="3079720"/>
            <a:ext cx="4813374" cy="1671746"/>
            <a:chOff x="4525399" y="3633816"/>
            <a:chExt cx="6988588" cy="2427227"/>
          </a:xfrm>
        </p:grpSpPr>
        <p:sp>
          <p:nvSpPr>
            <p:cNvPr id="74" name="Овал 73"/>
            <p:cNvSpPr/>
            <p:nvPr/>
          </p:nvSpPr>
          <p:spPr>
            <a:xfrm>
              <a:off x="8766651" y="3633816"/>
              <a:ext cx="2400700" cy="2400698"/>
            </a:xfrm>
            <a:prstGeom prst="ellipse">
              <a:avLst/>
            </a:prstGeom>
            <a:solidFill>
              <a:srgbClr val="82D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rgbClr val="024CA6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6624014" y="3660343"/>
              <a:ext cx="2400699" cy="240069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rgbClr val="024CA6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4525399" y="3660344"/>
              <a:ext cx="2400699" cy="2400699"/>
            </a:xfrm>
            <a:prstGeom prst="ellipse">
              <a:avLst/>
            </a:prstGeom>
            <a:solidFill>
              <a:srgbClr val="024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rgbClr val="024CA6"/>
                </a:solidFill>
                <a:latin typeface="HSE Sans" panose="02000000000000000000" pitchFamily="50" charset="-52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9266894" y="4542710"/>
              <a:ext cx="2247093" cy="981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3400"/>
                </a:lnSpc>
              </a:pPr>
              <a:r>
                <a:rPr lang="ru-RU" sz="3000" b="1" dirty="0">
                  <a:solidFill>
                    <a:schemeClr val="bg1"/>
                  </a:solidFill>
                  <a:latin typeface="HSE Sans" panose="02000000000000000000" pitchFamily="50" charset="-52"/>
                  <a:cs typeface="Calibri Light" panose="020F0302020204030204" pitchFamily="34" charset="0"/>
                </a:rPr>
                <a:t>25%</a:t>
              </a: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7200476" y="4496279"/>
              <a:ext cx="2247093" cy="981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3400"/>
                </a:lnSpc>
              </a:pPr>
              <a:r>
                <a:rPr lang="ru-RU" sz="3000" b="1" dirty="0">
                  <a:solidFill>
                    <a:schemeClr val="bg1"/>
                  </a:solidFill>
                  <a:latin typeface="HSE Sans" panose="02000000000000000000" pitchFamily="50" charset="-52"/>
                  <a:cs typeface="Calibri Light" panose="020F0302020204030204" pitchFamily="34" charset="0"/>
                </a:rPr>
                <a:t>50%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5069979" y="4509154"/>
              <a:ext cx="2098615" cy="981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3400"/>
                </a:lnSpc>
              </a:pPr>
              <a:r>
                <a:rPr lang="ru-RU" sz="3000" b="1" dirty="0">
                  <a:solidFill>
                    <a:schemeClr val="bg1"/>
                  </a:solidFill>
                  <a:latin typeface="HSE Sans" panose="02000000000000000000" pitchFamily="50" charset="-52"/>
                  <a:cs typeface="Calibri Light" panose="020F0302020204030204" pitchFamily="34" charset="0"/>
                </a:rPr>
                <a:t>70%</a:t>
              </a:r>
            </a:p>
          </p:txBody>
        </p:sp>
      </p:grpSp>
      <p:sp>
        <p:nvSpPr>
          <p:cNvPr id="80" name="object 13">
            <a:extLst>
              <a:ext uri="{FF2B5EF4-FFF2-40B4-BE49-F238E27FC236}">
                <a16:creationId xmlns:a16="http://schemas.microsoft.com/office/drawing/2014/main" id="{B164E33B-721C-4B14-B68B-987FFE54AF5E}"/>
              </a:ext>
            </a:extLst>
          </p:cNvPr>
          <p:cNvSpPr txBox="1"/>
          <p:nvPr/>
        </p:nvSpPr>
        <p:spPr>
          <a:xfrm>
            <a:off x="1032252" y="2486256"/>
            <a:ext cx="4304325" cy="3223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0"/>
              </a:spcBef>
            </a:pPr>
            <a:r>
              <a:rPr lang="ru-RU" sz="20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Скидки на обучение</a:t>
            </a:r>
            <a:endParaRPr sz="2000" b="1" dirty="0">
              <a:solidFill>
                <a:srgbClr val="0E2D69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Google Shape;590;p15"/>
          <p:cNvSpPr/>
          <p:nvPr/>
        </p:nvSpPr>
        <p:spPr>
          <a:xfrm>
            <a:off x="655407" y="5022534"/>
            <a:ext cx="53158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600" b="1" i="0" u="none" strike="noStrike" cap="none" dirty="0">
                <a:solidFill>
                  <a:srgbClr val="0E2D69"/>
                </a:solidFill>
                <a:latin typeface="HSE Sans" panose="02000000000000000000" pitchFamily="50" charset="-52"/>
                <a:ea typeface="Times New Roman"/>
                <a:cs typeface="Times New Roman"/>
                <a:sym typeface="Times New Roman"/>
              </a:rPr>
              <a:t>Пример расчета: </a:t>
            </a:r>
            <a:endParaRPr sz="1600" dirty="0">
              <a:solidFill>
                <a:srgbClr val="0E2D69"/>
              </a:solidFill>
              <a:latin typeface="HSE Sans" panose="02000000000000000000" pitchFamily="50" charset="-5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600" b="0" i="0" u="none" strike="noStrike" cap="none" dirty="0">
                <a:solidFill>
                  <a:srgbClr val="0E2D69"/>
                </a:solidFill>
                <a:latin typeface="HSE Sans" panose="02000000000000000000" pitchFamily="50" charset="-52"/>
                <a:ea typeface="Times New Roman"/>
                <a:cs typeface="Times New Roman"/>
                <a:sym typeface="Times New Roman"/>
              </a:rPr>
              <a:t>390 000,0 </a:t>
            </a:r>
            <a:r>
              <a:rPr lang="ru-RU" sz="1600" b="0" i="0" u="none" strike="noStrike" cap="none" dirty="0" smtClean="0">
                <a:solidFill>
                  <a:srgbClr val="0E2D69"/>
                </a:solidFill>
                <a:latin typeface="HSE Sans" panose="02000000000000000000" pitchFamily="50" charset="-52"/>
                <a:ea typeface="Times New Roman"/>
                <a:cs typeface="Times New Roman"/>
                <a:sym typeface="Times New Roman"/>
              </a:rPr>
              <a:t>— </a:t>
            </a:r>
            <a:r>
              <a:rPr lang="ru-RU" sz="1600" b="0" i="0" u="none" strike="noStrike" cap="none" dirty="0">
                <a:solidFill>
                  <a:srgbClr val="0E2D69"/>
                </a:solidFill>
                <a:latin typeface="HSE Sans" panose="02000000000000000000" pitchFamily="50" charset="-52"/>
                <a:ea typeface="Times New Roman"/>
                <a:cs typeface="Times New Roman"/>
                <a:sym typeface="Times New Roman"/>
              </a:rPr>
              <a:t>скидка 70% = 117 000,0 (58 500+ 58 500)</a:t>
            </a:r>
            <a:endParaRPr sz="1600" dirty="0">
              <a:solidFill>
                <a:srgbClr val="0E2D69"/>
              </a:solidFill>
              <a:latin typeface="HSE Sans" panose="02000000000000000000" pitchFamily="50" charset="-52"/>
            </a:endParaRPr>
          </a:p>
        </p:txBody>
      </p:sp>
      <p:graphicFrame>
        <p:nvGraphicFramePr>
          <p:cNvPr id="82" name="Объект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054990"/>
              </p:ext>
            </p:extLst>
          </p:nvPr>
        </p:nvGraphicFramePr>
        <p:xfrm>
          <a:off x="7781545" y="2403624"/>
          <a:ext cx="2699198" cy="270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r:id="rId5" imgW="3709080" imgH="3715200" progId="">
                  <p:embed/>
                </p:oleObj>
              </mc:Choice>
              <mc:Fallback>
                <p:oleObj r:id="rId5" imgW="3709080" imgH="3715200" progId="">
                  <p:embed/>
                  <p:pic>
                    <p:nvPicPr>
                      <p:cNvPr id="82" name="Объект 8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81545" y="2403624"/>
                        <a:ext cx="2699198" cy="2703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object 13">
            <a:extLst>
              <a:ext uri="{FF2B5EF4-FFF2-40B4-BE49-F238E27FC236}">
                <a16:creationId xmlns:a16="http://schemas.microsoft.com/office/drawing/2014/main" id="{B164E33B-721C-4B14-B68B-987FFE54AF5E}"/>
              </a:ext>
            </a:extLst>
          </p:cNvPr>
          <p:cNvSpPr txBox="1"/>
          <p:nvPr/>
        </p:nvSpPr>
        <p:spPr>
          <a:xfrm>
            <a:off x="7051914" y="3174981"/>
            <a:ext cx="1004711" cy="2601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0"/>
              </a:spcBef>
            </a:pPr>
            <a:r>
              <a:rPr lang="ru-RU" sz="16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70%</a:t>
            </a:r>
            <a:endParaRPr sz="1600" b="1" dirty="0">
              <a:solidFill>
                <a:srgbClr val="0E2D69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13">
            <a:extLst>
              <a:ext uri="{FF2B5EF4-FFF2-40B4-BE49-F238E27FC236}">
                <a16:creationId xmlns:a16="http://schemas.microsoft.com/office/drawing/2014/main" id="{B164E33B-721C-4B14-B68B-987FFE54AF5E}"/>
              </a:ext>
            </a:extLst>
          </p:cNvPr>
          <p:cNvSpPr txBox="1"/>
          <p:nvPr/>
        </p:nvSpPr>
        <p:spPr>
          <a:xfrm>
            <a:off x="10257447" y="3188656"/>
            <a:ext cx="1004711" cy="2601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0"/>
              </a:spcBef>
            </a:pPr>
            <a:r>
              <a:rPr lang="ru-RU" sz="16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  <a:endParaRPr sz="1600" b="1" dirty="0">
              <a:solidFill>
                <a:srgbClr val="0E2D69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13">
            <a:extLst>
              <a:ext uri="{FF2B5EF4-FFF2-40B4-BE49-F238E27FC236}">
                <a16:creationId xmlns:a16="http://schemas.microsoft.com/office/drawing/2014/main" id="{B164E33B-721C-4B14-B68B-987FFE54AF5E}"/>
              </a:ext>
            </a:extLst>
          </p:cNvPr>
          <p:cNvSpPr txBox="1"/>
          <p:nvPr/>
        </p:nvSpPr>
        <p:spPr>
          <a:xfrm>
            <a:off x="9496834" y="4971432"/>
            <a:ext cx="1004711" cy="2601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0"/>
              </a:spcBef>
            </a:pPr>
            <a:r>
              <a:rPr lang="ru-RU" sz="16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25%</a:t>
            </a:r>
            <a:endParaRPr sz="1600" b="1" dirty="0">
              <a:solidFill>
                <a:srgbClr val="0E2D69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B164E33B-721C-4B14-B68B-987FFE54AF5E}"/>
              </a:ext>
            </a:extLst>
          </p:cNvPr>
          <p:cNvSpPr txBox="1"/>
          <p:nvPr/>
        </p:nvSpPr>
        <p:spPr>
          <a:xfrm>
            <a:off x="7609439" y="4956278"/>
            <a:ext cx="1004711" cy="2601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0"/>
              </a:spcBef>
            </a:pPr>
            <a:r>
              <a:rPr lang="ru-RU" sz="16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ФДО</a:t>
            </a:r>
            <a:endParaRPr sz="1600" b="1" dirty="0">
              <a:solidFill>
                <a:srgbClr val="0E2D69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object 13">
            <a:extLst>
              <a:ext uri="{FF2B5EF4-FFF2-40B4-BE49-F238E27FC236}">
                <a16:creationId xmlns:a16="http://schemas.microsoft.com/office/drawing/2014/main" id="{B164E33B-721C-4B14-B68B-987FFE54AF5E}"/>
              </a:ext>
            </a:extLst>
          </p:cNvPr>
          <p:cNvSpPr txBox="1"/>
          <p:nvPr/>
        </p:nvSpPr>
        <p:spPr>
          <a:xfrm>
            <a:off x="8295728" y="5208600"/>
            <a:ext cx="100471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ts val="1200"/>
              </a:lnSpc>
            </a:pPr>
            <a:r>
              <a:rPr lang="ru-RU" sz="16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без</a:t>
            </a:r>
          </a:p>
          <a:p>
            <a:pPr marL="12700" marR="5080" algn="ctr">
              <a:lnSpc>
                <a:spcPts val="1200"/>
              </a:lnSpc>
            </a:pPr>
            <a:r>
              <a:rPr lang="ru-RU" sz="1600" b="1" spc="15" dirty="0">
                <a:solidFill>
                  <a:srgbClr val="0E2D69"/>
                </a:solidFill>
                <a:latin typeface="HSE Sans" panose="02000000000000000000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скидки</a:t>
            </a:r>
            <a:endParaRPr sz="1600" b="1" dirty="0">
              <a:solidFill>
                <a:srgbClr val="0E2D69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Подача документов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26577" y="1702378"/>
            <a:ext cx="2771775" cy="765223"/>
            <a:chOff x="2792159" y="1436917"/>
            <a:chExt cx="3256970" cy="765223"/>
          </a:xfrm>
        </p:grpSpPr>
        <p:sp>
          <p:nvSpPr>
            <p:cNvPr id="30" name="object 242"/>
            <p:cNvSpPr txBox="1"/>
            <p:nvPr/>
          </p:nvSpPr>
          <p:spPr bwMode="auto">
            <a:xfrm>
              <a:off x="2792159" y="1436917"/>
              <a:ext cx="1233886" cy="765223"/>
            </a:xfrm>
            <a:prstGeom prst="rect">
              <a:avLst/>
            </a:prstGeom>
          </p:spPr>
          <p:txBody>
            <a:bodyPr vert="horz" wrap="square" lIns="0" tIns="11506" rIns="0" bIns="0" rtlCol="0">
              <a:spAutoFit/>
            </a:bodyPr>
            <a:lstStyle/>
            <a:p>
              <a:pPr marL="1150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900" b="1" spc="-5" dirty="0">
                  <a:solidFill>
                    <a:srgbClr val="C00000"/>
                  </a:solidFill>
                  <a:latin typeface="HSE Sans" panose="02000000000000000000" pitchFamily="50" charset="-52"/>
                  <a:ea typeface="Open Sans"/>
                  <a:cs typeface="Open Sans"/>
                </a:rPr>
                <a:t>5</a:t>
              </a:r>
              <a:endParaRPr kumimoji="0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D0C159-080F-AF46-AE9D-E4441ACCD982}"/>
                </a:ext>
              </a:extLst>
            </p:cNvPr>
            <p:cNvSpPr txBox="1"/>
            <p:nvPr/>
          </p:nvSpPr>
          <p:spPr bwMode="auto">
            <a:xfrm>
              <a:off x="3549384" y="1589337"/>
              <a:ext cx="2499745" cy="58477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E2D69"/>
                  </a:solidFill>
                  <a:effectLst/>
                  <a:uLnTx/>
                  <a:uFillTx/>
                  <a:latin typeface="HSE Sans" panose="02000000000000000000" pitchFamily="50" charset="-52"/>
                  <a:ea typeface="+mn-ea"/>
                  <a:cs typeface="+mn-cs"/>
                </a:rPr>
                <a:t>вузов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03915" y="2757765"/>
            <a:ext cx="3434270" cy="795570"/>
            <a:chOff x="2792159" y="1436917"/>
            <a:chExt cx="2857218" cy="795570"/>
          </a:xfrm>
        </p:grpSpPr>
        <p:sp>
          <p:nvSpPr>
            <p:cNvPr id="34" name="object 242"/>
            <p:cNvSpPr txBox="1"/>
            <p:nvPr/>
          </p:nvSpPr>
          <p:spPr bwMode="auto">
            <a:xfrm>
              <a:off x="2792159" y="1436917"/>
              <a:ext cx="514657" cy="765223"/>
            </a:xfrm>
            <a:prstGeom prst="rect">
              <a:avLst/>
            </a:prstGeom>
          </p:spPr>
          <p:txBody>
            <a:bodyPr vert="horz" wrap="square" lIns="0" tIns="11506" rIns="0" bIns="0" rtlCol="0">
              <a:spAutoFit/>
            </a:bodyPr>
            <a:lstStyle/>
            <a:p>
              <a:pPr marL="1150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900" b="1" spc="-5" noProof="0" dirty="0" smtClean="0">
                  <a:solidFill>
                    <a:srgbClr val="C00000"/>
                  </a:solidFill>
                  <a:latin typeface="HSE Sans" panose="02000000000000000000" pitchFamily="50" charset="-52"/>
                  <a:ea typeface="Open Sans"/>
                  <a:cs typeface="Open Sans"/>
                </a:rPr>
                <a:t>3</a:t>
              </a:r>
              <a:endParaRPr kumimoji="0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D0C159-080F-AF46-AE9D-E4441ACCD982}"/>
                </a:ext>
              </a:extLst>
            </p:cNvPr>
            <p:cNvSpPr txBox="1"/>
            <p:nvPr/>
          </p:nvSpPr>
          <p:spPr bwMode="auto">
            <a:xfrm>
              <a:off x="3149632" y="1524601"/>
              <a:ext cx="2499745" cy="707886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dirty="0" smtClean="0">
                  <a:solidFill>
                    <a:srgbClr val="0E2D69"/>
                  </a:solidFill>
                  <a:latin typeface="HSE Sans" panose="02000000000000000000" pitchFamily="50" charset="-52"/>
                </a:rPr>
                <a:t>направления</a:t>
              </a: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E2D69"/>
                  </a:solidFill>
                  <a:effectLst/>
                  <a:uLnTx/>
                  <a:uFillTx/>
                  <a:latin typeface="HSE Sans" panose="02000000000000000000" pitchFamily="50" charset="-52"/>
                  <a:ea typeface="+mn-ea"/>
                  <a:cs typeface="+mn-cs"/>
                </a:rPr>
                <a:t> подготовки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E2D69"/>
                  </a:solidFill>
                  <a:effectLst/>
                  <a:uLnTx/>
                  <a:uFillTx/>
                  <a:latin typeface="HSE Sans" panose="02000000000000000000" pitchFamily="50" charset="-52"/>
                  <a:ea typeface="+mn-ea"/>
                  <a:cs typeface="+mn-cs"/>
                </a:rPr>
                <a:t>(в рамках НИУ ВШЭ)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endParaRPr>
            </a:p>
          </p:txBody>
        </p:sp>
      </p:grpSp>
      <p:grpSp>
        <p:nvGrpSpPr>
          <p:cNvPr id="36" name="Google Shape;323;p60"/>
          <p:cNvGrpSpPr/>
          <p:nvPr/>
        </p:nvGrpSpPr>
        <p:grpSpPr>
          <a:xfrm>
            <a:off x="791846" y="1804338"/>
            <a:ext cx="2161804" cy="675606"/>
            <a:chOff x="3211937" y="4154399"/>
            <a:chExt cx="1624684" cy="585164"/>
          </a:xfrm>
        </p:grpSpPr>
        <p:cxnSp>
          <p:nvCxnSpPr>
            <p:cNvPr id="37" name="Google Shape;324;p60"/>
            <p:cNvCxnSpPr/>
            <p:nvPr/>
          </p:nvCxnSpPr>
          <p:spPr>
            <a:xfrm>
              <a:off x="3211937" y="4739563"/>
              <a:ext cx="1624684" cy="0"/>
            </a:xfrm>
            <a:prstGeom prst="straightConnector1">
              <a:avLst/>
            </a:prstGeom>
            <a:noFill/>
            <a:ln w="12700" cap="flat" cmpd="sng">
              <a:solidFill>
                <a:srgbClr val="1C629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325;p60"/>
            <p:cNvCxnSpPr/>
            <p:nvPr/>
          </p:nvCxnSpPr>
          <p:spPr>
            <a:xfrm>
              <a:off x="3211937" y="4154399"/>
              <a:ext cx="1624684" cy="0"/>
            </a:xfrm>
            <a:prstGeom prst="straightConnector1">
              <a:avLst/>
            </a:prstGeom>
            <a:noFill/>
            <a:ln w="12700" cap="flat" cmpd="sng">
              <a:solidFill>
                <a:srgbClr val="1C629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9" name="Google Shape;323;p60"/>
          <p:cNvGrpSpPr/>
          <p:nvPr/>
        </p:nvGrpSpPr>
        <p:grpSpPr>
          <a:xfrm>
            <a:off x="791846" y="2763381"/>
            <a:ext cx="3658408" cy="876892"/>
            <a:chOff x="3211937" y="4154399"/>
            <a:chExt cx="1624684" cy="585164"/>
          </a:xfrm>
        </p:grpSpPr>
        <p:cxnSp>
          <p:nvCxnSpPr>
            <p:cNvPr id="40" name="Google Shape;324;p60"/>
            <p:cNvCxnSpPr/>
            <p:nvPr/>
          </p:nvCxnSpPr>
          <p:spPr>
            <a:xfrm>
              <a:off x="3211937" y="4739563"/>
              <a:ext cx="1624684" cy="0"/>
            </a:xfrm>
            <a:prstGeom prst="straightConnector1">
              <a:avLst/>
            </a:prstGeom>
            <a:noFill/>
            <a:ln w="12700" cap="flat" cmpd="sng">
              <a:solidFill>
                <a:srgbClr val="1C629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" name="Google Shape;325;p60"/>
            <p:cNvCxnSpPr/>
            <p:nvPr/>
          </p:nvCxnSpPr>
          <p:spPr>
            <a:xfrm>
              <a:off x="3211937" y="4154399"/>
              <a:ext cx="1624684" cy="0"/>
            </a:xfrm>
            <a:prstGeom prst="straightConnector1">
              <a:avLst/>
            </a:prstGeom>
            <a:noFill/>
            <a:ln w="12700" cap="flat" cmpd="sng">
              <a:solidFill>
                <a:srgbClr val="1C629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5" name="Скругленный прямоугольник 44"/>
          <p:cNvSpPr/>
          <p:nvPr/>
        </p:nvSpPr>
        <p:spPr>
          <a:xfrm>
            <a:off x="7889265" y="5816189"/>
            <a:ext cx="3927566" cy="34022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/>
                </a:solidFill>
                <a:latin typeface="HSE Sans" panose="02000000000000000000" pitchFamily="50" charset="-52"/>
              </a:rPr>
              <a:t>СНИЛС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889265" y="6162776"/>
            <a:ext cx="3927566" cy="34022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1"/>
                </a:solidFill>
                <a:latin typeface="HSE Sans" panose="02000000000000000000" pitchFamily="50" charset="-52"/>
              </a:rPr>
              <a:t>Согласие на обработку персональных данных</a:t>
            </a:r>
            <a:endParaRPr lang="ru-RU" sz="1000" dirty="0">
              <a:solidFill>
                <a:schemeClr val="tx1"/>
              </a:solidFill>
              <a:latin typeface="HSE Sans" panose="02000000000000000000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0265" y="4063532"/>
            <a:ext cx="524761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Способы подачи документов:</a:t>
            </a:r>
          </a:p>
          <a:p>
            <a:pPr lvl="0">
              <a:defRPr/>
            </a:pPr>
            <a:endParaRPr lang="ru-RU" sz="1600" dirty="0">
              <a:solidFill>
                <a:srgbClr val="4472C4">
                  <a:lumMod val="50000"/>
                </a:srgbClr>
              </a:solidFill>
              <a:latin typeface="HSE Sans" panose="02000000000000000000" pitchFamily="5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Лично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Дистанционно через </a:t>
            </a:r>
            <a:r>
              <a:rPr lang="ru-RU" sz="160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личный </a:t>
            </a:r>
            <a:r>
              <a:rPr lang="ru-RU" sz="1600" smtClean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кабинет 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абитуриента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Дистанционно через Единый портал государственных услуг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Почтой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 txBox="1">
            <a:spLocks/>
          </p:cNvSpPr>
          <p:nvPr/>
        </p:nvSpPr>
        <p:spPr>
          <a:xfrm>
            <a:off x="6766227" y="1930173"/>
            <a:ext cx="4733448" cy="3420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Сроки приема: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4472C4">
                  <a:lumMod val="50000"/>
                </a:srgbClr>
              </a:solidFill>
              <a:latin typeface="HSE Sans" panose="02000000000000000000" pitchFamily="50" charset="-52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Для 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лиц, поступающих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 по результатам ЕГЭ или без вступительных испытаний 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(по олимпиаде/спец. квоте):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HSE Sans" panose="02000000000000000000" pitchFamily="50" charset="-52"/>
              </a:rPr>
              <a:t>15 июня – 25 июля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Для лиц, поступающих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 по результатам вступительных испытаний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, проводимых НИУ ВШЭ: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HSE Sans" panose="02000000000000000000" pitchFamily="50" charset="-52"/>
              </a:rPr>
              <a:t>15 июня – 11 июля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Для лиц, участвующих в 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творческих испытаниях</a:t>
            </a:r>
            <a:r>
              <a:rPr lang="ru-RU" sz="1600" dirty="0">
                <a:solidFill>
                  <a:srgbClr val="4472C4">
                    <a:lumMod val="50000"/>
                  </a:srgbClr>
                </a:solidFill>
                <a:latin typeface="HSE Sans" panose="02000000000000000000" pitchFamily="50" charset="-52"/>
              </a:rPr>
              <a:t>: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HSE Sans" panose="02000000000000000000" pitchFamily="50" charset="-52"/>
              </a:rPr>
              <a:t>15 июня – 18 </a:t>
            </a:r>
            <a:r>
              <a:rPr lang="ru-RU" sz="1600" dirty="0" smtClean="0">
                <a:solidFill>
                  <a:srgbClr val="FF0000"/>
                </a:solidFill>
                <a:latin typeface="HSE Sans" panose="02000000000000000000" pitchFamily="50" charset="-52"/>
              </a:rPr>
              <a:t>июля</a:t>
            </a:r>
            <a:endParaRPr lang="ru-RU" dirty="0" smtClean="0"/>
          </a:p>
          <a:p>
            <a:pPr marL="285750" indent="-285750"/>
            <a:endParaRPr lang="ru-RU" dirty="0" smtClean="0"/>
          </a:p>
          <a:p>
            <a:pPr marL="285750" indent="-28575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16" y="1777802"/>
            <a:ext cx="5245560" cy="777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Изменения в правилах приёма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НИУ ВШЭ – Санкт-Петербург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Организация приёма в </a:t>
            </a:r>
            <a:r>
              <a:rPr lang="ru-RU" dirty="0" err="1" smtClean="0"/>
              <a:t>бакалавриат</a:t>
            </a:r>
            <a:r>
              <a:rPr lang="ru-RU" dirty="0" smtClean="0"/>
              <a:t> 2023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 txBox="1">
            <a:spLocks/>
          </p:cNvSpPr>
          <p:nvPr/>
        </p:nvSpPr>
        <p:spPr>
          <a:xfrm>
            <a:off x="7561322" y="4833526"/>
            <a:ext cx="3281159" cy="438827"/>
          </a:xfrm>
          <a:prstGeom prst="rect">
            <a:avLst/>
          </a:prstGeom>
        </p:spPr>
        <p:txBody>
          <a:bodyPr vert="horz" lIns="0" tIns="0" rIns="0" bIns="45720" rtlCol="0"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i="1" dirty="0" smtClean="0"/>
              <a:t>*приоритеты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</a:rPr>
              <a:t>на бюджетные и платные места могут быть указаны разные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5613" y="2820128"/>
            <a:ext cx="3378057" cy="72396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</a:rPr>
              <a:t>1 заявление </a:t>
            </a:r>
            <a:r>
              <a:rPr lang="ru-RU" sz="1500" dirty="0">
                <a:solidFill>
                  <a:srgbClr val="0E2D69"/>
                </a:solidFill>
                <a:latin typeface="HSE Sans" panose="02000000000000000000" pitchFamily="2" charset="0"/>
              </a:rPr>
              <a:t>для бюджетного и коммерческого мест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5160549" y="2942092"/>
            <a:ext cx="1376996" cy="4480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64424" y="2820128"/>
            <a:ext cx="3378057" cy="72396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  <a:defRPr/>
            </a:pPr>
            <a:r>
              <a:rPr lang="ru-RU" sz="1500" b="1" dirty="0">
                <a:solidFill>
                  <a:srgbClr val="0E2D69"/>
                </a:solidFill>
              </a:rPr>
              <a:t>2 заявления</a:t>
            </a:r>
            <a:r>
              <a:rPr lang="ru-RU" sz="1500" dirty="0">
                <a:solidFill>
                  <a:srgbClr val="0E2D69"/>
                </a:solidFill>
              </a:rPr>
              <a:t>: отдельно на бюджет и на коммерцию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55613" y="4026722"/>
            <a:ext cx="3378057" cy="72396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rgbClr val="0E2D69"/>
                </a:solidFill>
                <a:latin typeface="HSE Sans" panose="02000000000000000000" pitchFamily="2" charset="0"/>
              </a:rPr>
              <a:t>Зачисление по заявлению </a:t>
            </a:r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</a:rPr>
              <a:t>о согласии на зачисление</a:t>
            </a:r>
            <a:r>
              <a:rPr lang="ru-RU" sz="1500" dirty="0">
                <a:solidFill>
                  <a:srgbClr val="0E2D69"/>
                </a:solidFill>
                <a:latin typeface="HSE Sans" panose="02000000000000000000" pitchFamily="2" charset="0"/>
              </a:rPr>
              <a:t> по определенной ОП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64423" y="3988851"/>
            <a:ext cx="3378057" cy="72396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rgbClr val="0E2D69"/>
                </a:solidFill>
                <a:latin typeface="HSE Sans" panose="02000000000000000000" pitchFamily="2" charset="0"/>
              </a:rPr>
              <a:t>Зачисление </a:t>
            </a:r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</a:rPr>
              <a:t>по </a:t>
            </a:r>
            <a:r>
              <a:rPr lang="ru-RU" sz="1500" b="1" dirty="0" smtClean="0">
                <a:solidFill>
                  <a:srgbClr val="0E2D69"/>
                </a:solidFill>
                <a:latin typeface="HSE Sans" panose="02000000000000000000" pitchFamily="2" charset="0"/>
              </a:rPr>
              <a:t>приоритетам* </a:t>
            </a:r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</a:rPr>
              <a:t>программ</a:t>
            </a:r>
            <a:r>
              <a:rPr lang="ru-RU" sz="1500" dirty="0">
                <a:solidFill>
                  <a:srgbClr val="0E2D69"/>
                </a:solidFill>
                <a:latin typeface="HSE Sans" panose="02000000000000000000" pitchFamily="2" charset="0"/>
              </a:rPr>
              <a:t> указанным в заявлении о приеме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5167279" y="4164677"/>
            <a:ext cx="1376996" cy="4480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2" y="155448"/>
            <a:ext cx="9793224" cy="658368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12578" y="137160"/>
            <a:ext cx="6029326" cy="6601968"/>
          </a:xfrm>
          <a:custGeom>
            <a:avLst/>
            <a:gdLst/>
            <a:ahLst/>
            <a:cxnLst/>
            <a:rect l="l" t="t" r="r" b="b"/>
            <a:pathLst>
              <a:path w="4231005" h="5746750">
                <a:moveTo>
                  <a:pt x="2625852" y="0"/>
                </a:moveTo>
                <a:lnTo>
                  <a:pt x="0" y="0"/>
                </a:lnTo>
                <a:lnTo>
                  <a:pt x="0" y="5746457"/>
                </a:lnTo>
                <a:lnTo>
                  <a:pt x="2625852" y="5746457"/>
                </a:lnTo>
                <a:lnTo>
                  <a:pt x="4231005" y="2873248"/>
                </a:lnTo>
                <a:lnTo>
                  <a:pt x="262585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/>
          </p:cNvSpPr>
          <p:nvPr/>
        </p:nvSpPr>
        <p:spPr>
          <a:xfrm>
            <a:off x="411432" y="2440948"/>
            <a:ext cx="4914081" cy="19943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j-ea"/>
                <a:cs typeface="+mj-cs"/>
              </a:rPr>
              <a:t>Возможности для абитуриентов 2022-2023 </a:t>
            </a:r>
            <a:r>
              <a:rPr kumimoji="0" lang="ru-RU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j-ea"/>
                <a:cs typeface="+mj-cs"/>
              </a:rPr>
              <a:t>уч.год</a:t>
            </a:r>
            <a:endParaRPr kumimoji="0" lang="ru-RU" sz="6000" b="0" i="0" u="sng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042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2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НИУ ВШЭ — </a:t>
            </a: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Санкт-Петербург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2022</a:t>
            </a:r>
          </a:p>
        </p:txBody>
      </p:sp>
      <p:graphicFrame>
        <p:nvGraphicFramePr>
          <p:cNvPr id="30" name="Chart 11"/>
          <p:cNvGraphicFramePr/>
          <p:nvPr>
            <p:extLst>
              <p:ext uri="{D42A27DB-BD31-4B8C-83A1-F6EECF244321}">
                <p14:modId xmlns:p14="http://schemas.microsoft.com/office/powerpoint/2010/main" val="4054613317"/>
              </p:ext>
            </p:extLst>
          </p:nvPr>
        </p:nvGraphicFramePr>
        <p:xfrm>
          <a:off x="269060" y="1808079"/>
          <a:ext cx="2898464" cy="223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4" name="Group 16"/>
          <p:cNvGrpSpPr/>
          <p:nvPr/>
        </p:nvGrpSpPr>
        <p:grpSpPr>
          <a:xfrm>
            <a:off x="807494" y="4316288"/>
            <a:ext cx="1821596" cy="583019"/>
            <a:chOff x="740202" y="3686197"/>
            <a:chExt cx="1821596" cy="437264"/>
          </a:xfrm>
        </p:grpSpPr>
        <p:cxnSp>
          <p:nvCxnSpPr>
            <p:cNvPr id="35" name="Straight Connector 15"/>
            <p:cNvCxnSpPr/>
            <p:nvPr/>
          </p:nvCxnSpPr>
          <p:spPr>
            <a:xfrm>
              <a:off x="740202" y="4123461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  <p:cxnSp>
          <p:nvCxnSpPr>
            <p:cNvPr id="36" name="Straight Connector 25"/>
            <p:cNvCxnSpPr/>
            <p:nvPr/>
          </p:nvCxnSpPr>
          <p:spPr>
            <a:xfrm>
              <a:off x="740202" y="3686197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</p:grpSp>
      <p:sp>
        <p:nvSpPr>
          <p:cNvPr id="38" name="Прямоугольник 37"/>
          <p:cNvSpPr/>
          <p:nvPr/>
        </p:nvSpPr>
        <p:spPr>
          <a:xfrm>
            <a:off x="1012527" y="5054399"/>
            <a:ext cx="1530332" cy="31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ВСЕГО ЗАЧИСЛЕНО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5786" y="4421652"/>
            <a:ext cx="2103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1680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ЧЕЛОВЕК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graphicFrame>
        <p:nvGraphicFramePr>
          <p:cNvPr id="40" name="Chart 12"/>
          <p:cNvGraphicFramePr/>
          <p:nvPr>
            <p:extLst>
              <p:ext uri="{D42A27DB-BD31-4B8C-83A1-F6EECF244321}">
                <p14:modId xmlns:p14="http://schemas.microsoft.com/office/powerpoint/2010/main" val="91166394"/>
              </p:ext>
            </p:extLst>
          </p:nvPr>
        </p:nvGraphicFramePr>
        <p:xfrm>
          <a:off x="3412073" y="1630577"/>
          <a:ext cx="2811718" cy="240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Chart 12"/>
          <p:cNvGraphicFramePr/>
          <p:nvPr>
            <p:extLst>
              <p:ext uri="{D42A27DB-BD31-4B8C-83A1-F6EECF244321}">
                <p14:modId xmlns:p14="http://schemas.microsoft.com/office/powerpoint/2010/main" val="2456263431"/>
              </p:ext>
            </p:extLst>
          </p:nvPr>
        </p:nvGraphicFramePr>
        <p:xfrm>
          <a:off x="6223791" y="1630576"/>
          <a:ext cx="2811718" cy="240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" name="Chart 12"/>
          <p:cNvGraphicFramePr/>
          <p:nvPr>
            <p:extLst>
              <p:ext uri="{D42A27DB-BD31-4B8C-83A1-F6EECF244321}">
                <p14:modId xmlns:p14="http://schemas.microsoft.com/office/powerpoint/2010/main" val="616331666"/>
              </p:ext>
            </p:extLst>
          </p:nvPr>
        </p:nvGraphicFramePr>
        <p:xfrm>
          <a:off x="8902291" y="1630576"/>
          <a:ext cx="2811718" cy="240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7" name="Group 16"/>
          <p:cNvGrpSpPr/>
          <p:nvPr/>
        </p:nvGrpSpPr>
        <p:grpSpPr>
          <a:xfrm>
            <a:off x="6570395" y="4316288"/>
            <a:ext cx="1821596" cy="583019"/>
            <a:chOff x="740202" y="3686197"/>
            <a:chExt cx="1821596" cy="437264"/>
          </a:xfrm>
        </p:grpSpPr>
        <p:cxnSp>
          <p:nvCxnSpPr>
            <p:cNvPr id="49" name="Straight Connector 15"/>
            <p:cNvCxnSpPr/>
            <p:nvPr/>
          </p:nvCxnSpPr>
          <p:spPr>
            <a:xfrm>
              <a:off x="740202" y="4123461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  <p:cxnSp>
          <p:nvCxnSpPr>
            <p:cNvPr id="50" name="Straight Connector 25"/>
            <p:cNvCxnSpPr/>
            <p:nvPr/>
          </p:nvCxnSpPr>
          <p:spPr>
            <a:xfrm>
              <a:off x="740202" y="3686197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</p:grpSp>
      <p:sp>
        <p:nvSpPr>
          <p:cNvPr id="51" name="Прямоугольник 50"/>
          <p:cNvSpPr/>
          <p:nvPr/>
        </p:nvSpPr>
        <p:spPr>
          <a:xfrm>
            <a:off x="3412073" y="4928328"/>
            <a:ext cx="2544268" cy="57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ЗАЧИСЛЕННО</a:t>
            </a:r>
            <a:b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НА БЮДЖЕТНУЮ ФОРМУ ОБУЧЕНИЯ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63331" y="4418599"/>
            <a:ext cx="184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583 ЧЕЛОВЕКА</a:t>
            </a:r>
          </a:p>
        </p:txBody>
      </p:sp>
      <p:grpSp>
        <p:nvGrpSpPr>
          <p:cNvPr id="53" name="Group 16"/>
          <p:cNvGrpSpPr/>
          <p:nvPr/>
        </p:nvGrpSpPr>
        <p:grpSpPr>
          <a:xfrm>
            <a:off x="3774022" y="4316288"/>
            <a:ext cx="1821596" cy="583019"/>
            <a:chOff x="740202" y="3686197"/>
            <a:chExt cx="1821596" cy="437264"/>
          </a:xfrm>
        </p:grpSpPr>
        <p:cxnSp>
          <p:nvCxnSpPr>
            <p:cNvPr id="54" name="Straight Connector 15"/>
            <p:cNvCxnSpPr/>
            <p:nvPr/>
          </p:nvCxnSpPr>
          <p:spPr>
            <a:xfrm>
              <a:off x="740202" y="4123461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  <p:cxnSp>
          <p:nvCxnSpPr>
            <p:cNvPr id="55" name="Straight Connector 25"/>
            <p:cNvCxnSpPr/>
            <p:nvPr/>
          </p:nvCxnSpPr>
          <p:spPr>
            <a:xfrm>
              <a:off x="740202" y="3686197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</p:grpSp>
      <p:sp>
        <p:nvSpPr>
          <p:cNvPr id="56" name="Прямоугольник 55"/>
          <p:cNvSpPr/>
          <p:nvPr/>
        </p:nvSpPr>
        <p:spPr>
          <a:xfrm>
            <a:off x="8994375" y="4913848"/>
            <a:ext cx="26275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ЗАЧИСЛЕННО</a:t>
            </a:r>
            <a:b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НА КОНТРАКТНУЮ ФОРМУ ОБУЧЕНИЯ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13265" y="4421652"/>
            <a:ext cx="1718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953 ЧЕЛОВЕК</a:t>
            </a:r>
          </a:p>
        </p:txBody>
      </p:sp>
      <p:grpSp>
        <p:nvGrpSpPr>
          <p:cNvPr id="58" name="Group 16"/>
          <p:cNvGrpSpPr/>
          <p:nvPr/>
        </p:nvGrpSpPr>
        <p:grpSpPr>
          <a:xfrm>
            <a:off x="9366768" y="4312355"/>
            <a:ext cx="1821596" cy="583019"/>
            <a:chOff x="740202" y="3686197"/>
            <a:chExt cx="1821596" cy="437264"/>
          </a:xfrm>
        </p:grpSpPr>
        <p:cxnSp>
          <p:nvCxnSpPr>
            <p:cNvPr id="59" name="Straight Connector 15"/>
            <p:cNvCxnSpPr/>
            <p:nvPr/>
          </p:nvCxnSpPr>
          <p:spPr>
            <a:xfrm>
              <a:off x="740202" y="4123461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  <p:cxnSp>
          <p:nvCxnSpPr>
            <p:cNvPr id="61" name="Straight Connector 25"/>
            <p:cNvCxnSpPr/>
            <p:nvPr/>
          </p:nvCxnSpPr>
          <p:spPr>
            <a:xfrm>
              <a:off x="740202" y="3686197"/>
              <a:ext cx="1821596" cy="0"/>
            </a:xfrm>
            <a:prstGeom prst="line">
              <a:avLst/>
            </a:prstGeom>
            <a:noFill/>
            <a:ln w="12700" cap="flat" cmpd="sng" algn="ctr">
              <a:solidFill>
                <a:srgbClr val="216BAB"/>
              </a:solidFill>
              <a:prstDash val="solid"/>
            </a:ln>
            <a:effectLst/>
          </p:spPr>
        </p:cxnSp>
      </p:grpSp>
      <p:sp>
        <p:nvSpPr>
          <p:cNvPr id="62" name="Прямоугольник 61"/>
          <p:cNvSpPr/>
          <p:nvPr/>
        </p:nvSpPr>
        <p:spPr>
          <a:xfrm>
            <a:off x="6209059" y="4927442"/>
            <a:ext cx="2544268" cy="57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ЗАЧИСЛЕННО</a:t>
            </a:r>
            <a:b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ЗА СЧЕТ СРЕДСТВ НИУ ВШЭ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501221" y="4418599"/>
            <a:ext cx="195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144 ЧЕЛОВЕКА</a:t>
            </a:r>
          </a:p>
        </p:txBody>
      </p:sp>
      <p:sp>
        <p:nvSpPr>
          <p:cNvPr id="64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47733" y="573183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Статистика 2022</a:t>
            </a:r>
          </a:p>
        </p:txBody>
      </p:sp>
    </p:spTree>
    <p:extLst>
      <p:ext uri="{BB962C8B-B14F-4D97-AF65-F5344CB8AC3E}">
        <p14:creationId xmlns:p14="http://schemas.microsoft.com/office/powerpoint/2010/main" val="13574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40" grpId="0">
        <p:bldAsOne/>
      </p:bldGraphic>
      <p:bldGraphic spid="41" grpId="0">
        <p:bldAsOne/>
      </p:bldGraphic>
      <p:bldGraphic spid="4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503" y="962406"/>
            <a:ext cx="6372225" cy="46062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05" y="430148"/>
            <a:ext cx="5554028" cy="5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 rot="5400000">
            <a:off x="5177204" y="-5177203"/>
            <a:ext cx="1837595" cy="12192001"/>
          </a:xfrm>
          <a:custGeom>
            <a:avLst/>
            <a:gdLst/>
            <a:ahLst/>
            <a:cxnLst/>
            <a:rect l="l" t="t" r="r" b="b"/>
            <a:pathLst>
              <a:path w="4231005" h="5746750">
                <a:moveTo>
                  <a:pt x="2625852" y="0"/>
                </a:moveTo>
                <a:lnTo>
                  <a:pt x="0" y="0"/>
                </a:lnTo>
                <a:lnTo>
                  <a:pt x="0" y="5746457"/>
                </a:lnTo>
                <a:lnTo>
                  <a:pt x="2625852" y="5746457"/>
                </a:lnTo>
                <a:lnTo>
                  <a:pt x="4231005" y="2873248"/>
                </a:lnTo>
                <a:lnTo>
                  <a:pt x="2625852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3" name="Chevron 15"/>
          <p:cNvSpPr/>
          <p:nvPr/>
        </p:nvSpPr>
        <p:spPr bwMode="auto">
          <a:xfrm>
            <a:off x="131696" y="2585966"/>
            <a:ext cx="3063996" cy="1430867"/>
          </a:xfrm>
          <a:prstGeom prst="chevron">
            <a:avLst>
              <a:gd name="adj" fmla="val 41715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Старт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sp>
        <p:nvSpPr>
          <p:cNvPr id="14" name="Chevron 21"/>
          <p:cNvSpPr/>
          <p:nvPr/>
        </p:nvSpPr>
        <p:spPr bwMode="auto">
          <a:xfrm>
            <a:off x="3092183" y="2585966"/>
            <a:ext cx="3063996" cy="1430867"/>
          </a:xfrm>
          <a:prstGeom prst="chevron">
            <a:avLst>
              <a:gd name="adj" fmla="val 41715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1 тур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sp>
        <p:nvSpPr>
          <p:cNvPr id="15" name="Chevron 30"/>
          <p:cNvSpPr/>
          <p:nvPr/>
        </p:nvSpPr>
        <p:spPr bwMode="auto">
          <a:xfrm>
            <a:off x="6096001" y="2585966"/>
            <a:ext cx="3031337" cy="1430867"/>
          </a:xfrm>
          <a:prstGeom prst="chevron">
            <a:avLst>
              <a:gd name="adj" fmla="val 41715"/>
            </a:avLst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2 тур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sp>
        <p:nvSpPr>
          <p:cNvPr id="16" name="Chevron 38"/>
          <p:cNvSpPr/>
          <p:nvPr/>
        </p:nvSpPr>
        <p:spPr bwMode="auto">
          <a:xfrm>
            <a:off x="9056488" y="2585966"/>
            <a:ext cx="3031337" cy="1430867"/>
          </a:xfrm>
          <a:prstGeom prst="chevron">
            <a:avLst>
              <a:gd name="adj" fmla="val 41715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Победа!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7247" y="180133"/>
            <a:ext cx="4677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  <a:sym typeface="Helvetica Light"/>
              </a:rPr>
              <a:t>Олимпиада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  <a:sym typeface="Helvetica Light"/>
              </a:rPr>
              <a:t>«Высшая проба»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  <a:sym typeface="Helvetica Light"/>
              </a:rPr>
              <a:t>(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  <a:sym typeface="Helvetica Light"/>
              </a:rPr>
              <a:t>7 - 11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  <a:sym typeface="Helvetica Light"/>
              </a:rPr>
              <a:t>класс)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8"/>
          <p:cNvSpPr txBox="1">
            <a:spLocks/>
          </p:cNvSpPr>
          <p:nvPr/>
        </p:nvSpPr>
        <p:spPr>
          <a:xfrm>
            <a:off x="355088" y="4180449"/>
            <a:ext cx="2194864" cy="1103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Регистрация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03 октября – 09 ноября 2022 года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92183" y="4149381"/>
            <a:ext cx="257165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Заочный этап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11 ноября – 27 ноября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2022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(онлайн)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31879" y="4118315"/>
            <a:ext cx="2895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Очный этап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7354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10 февраля – 19 февраля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2023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(НИУ ВШЭ 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Санкт-Петербург)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615855" y="4149381"/>
            <a:ext cx="17318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Награждение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Май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Helvetica Light"/>
              </a:rPr>
              <a:t>2023 года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Calibri"/>
              <a:cs typeface="Calibri"/>
              <a:sym typeface="Helvetica Light"/>
            </a:endParaRPr>
          </a:p>
        </p:txBody>
      </p:sp>
      <p:pic>
        <p:nvPicPr>
          <p:cNvPr id="21" name="Picture 2" descr="http://qrcoder.ru/code/?https%3A%2F%2Folymp.hse.ru%2Fmmo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201" y="5490200"/>
            <a:ext cx="1367799" cy="13678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7145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66309" y="434327"/>
            <a:ext cx="193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Конкурс исследовательских работ «Высший пилотаж»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2" y="1536192"/>
            <a:ext cx="6991409" cy="44439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305" y="3895344"/>
            <a:ext cx="5191417" cy="1518257"/>
          </a:xfrm>
          <a:prstGeom prst="rect">
            <a:avLst/>
          </a:prstGeom>
        </p:spPr>
      </p:pic>
      <p:pic>
        <p:nvPicPr>
          <p:cNvPr id="17" name="Picture 2" descr="http://qrcoder.ru/code/?https%3A%2F%2Folymp.hse.ru%2Fprojects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675" y="5663018"/>
            <a:ext cx="995669" cy="9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4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055440" y="548721"/>
            <a:ext cx="2070100" cy="408109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2022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09" y="574445"/>
            <a:ext cx="2371550" cy="50906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6318227" y="548721"/>
            <a:ext cx="3918234" cy="408109"/>
          </a:xfrm>
        </p:spPr>
        <p:txBody>
          <a:bodyPr/>
          <a:lstStyle/>
          <a:p>
            <a:r>
              <a:rPr lang="ru-RU" sz="1500" b="1" dirty="0"/>
              <a:t>Мероприятия факультетов</a:t>
            </a:r>
          </a:p>
          <a:p>
            <a:endParaRPr lang="ru-RU" sz="18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663952" y="1412776"/>
            <a:ext cx="36004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5040" y="3789040"/>
            <a:ext cx="110532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54246" y="1593072"/>
            <a:ext cx="4274796" cy="568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/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Малый Филологический факультет при департаменте филологии НИУ ВШЭ СПб</a:t>
            </a:r>
          </a:p>
        </p:txBody>
      </p:sp>
      <p:pic>
        <p:nvPicPr>
          <p:cNvPr id="6146" name="Picture 2" descr="https://sun9-61.userapi.com/impg/fr7_UG9Gdqf5ZyGfhEeNfwg5kUKkLFs7cMP3Jw/wN946lwcvuw.jpg?size=1000x1000&amp;quality=95&amp;sign=58b36c84ae01c2af68376f5d207b949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68" y="2256599"/>
            <a:ext cx="1392995" cy="13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qrcoder.ru/code/?https%3A%2F%2Fvk.com%2Fmalfilfac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54" y="2246250"/>
            <a:ext cx="1473066" cy="14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738907" y="1636013"/>
            <a:ext cx="6096000" cy="276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/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Вышка </a:t>
            </a:r>
            <a:r>
              <a:rPr lang="ru-RU" sz="1500" b="1" dirty="0" err="1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Lite</a:t>
            </a:r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 SPb. </a:t>
            </a:r>
            <a:r>
              <a:rPr lang="ru-RU" sz="1500" b="1" dirty="0" err="1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НеМалая</a:t>
            </a:r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 школа социальных наук</a:t>
            </a:r>
          </a:p>
        </p:txBody>
      </p:sp>
      <p:pic>
        <p:nvPicPr>
          <p:cNvPr id="6150" name="Picture 6" descr="https://sun9-44.userapi.com/impg/tnItJPqXHl1yFKRKrZlLqcV3vGBZIG3sfWy1Cg/cluMgaT16Pk.jpg?size=1080x1080&amp;quality=96&amp;sign=3e785610b8ad824387e47f738e4e13d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00" y="2197225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qrcoder.ru/code/?https%3A%2F%2Fvk.com%2Fhselitespb%3Froistat_visit%3D4444401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340" y="2187308"/>
            <a:ext cx="1357118" cy="13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54246" y="4073253"/>
            <a:ext cx="4500500" cy="366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/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Малая экономическая школа</a:t>
            </a:r>
            <a:endParaRPr lang="en-US" sz="1500" b="1" dirty="0">
              <a:solidFill>
                <a:srgbClr val="0E2D69"/>
              </a:solidFill>
              <a:latin typeface="HSE Sans" panose="02000000000000000000" pitchFamily="2" charset="0"/>
              <a:ea typeface="+mj-ea"/>
              <a:cs typeface="+mj-cs"/>
              <a:sym typeface="Helvetica Ligh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78649" y="3999221"/>
            <a:ext cx="2924038" cy="276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/>
            <a:r>
              <a:rPr lang="ru-RU" sz="1500" b="1" dirty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  <a:sym typeface="Helvetica Light"/>
              </a:rPr>
              <a:t>Малый Юридический факультет</a:t>
            </a:r>
          </a:p>
        </p:txBody>
      </p:sp>
      <p:pic>
        <p:nvPicPr>
          <p:cNvPr id="6158" name="Picture 14" descr="http://qrcoder.ru/code/?https%3A%2F%2Fvk.com%2Fschooloflawhsespb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615" y="4640969"/>
            <a:ext cx="162018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sun9-4.userapi.com/impg/0ISFFnN3srpWqQch5JpjTr7c0pDx0C0ni5oO3g/80pjlq1rAng.jpg?size=800x1453&amp;quality=95&amp;sign=1b118cee2c91ffe1f717900b82c04c4b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5419" r="11026" b="51397"/>
          <a:stretch/>
        </p:blipFill>
        <p:spPr bwMode="auto">
          <a:xfrm>
            <a:off x="7140116" y="4765995"/>
            <a:ext cx="1523429" cy="14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%3A%2F%2Fspb-dovuz.hse.ru%2Fsse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93" y="4672134"/>
            <a:ext cx="1622468" cy="162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7.userapi.com/impg/u5Qj6_Tf11_UhMVwvvJ-GkylmApRe066KA8IqA/vYygyzDecIk.jpg?size=1048x1048&amp;quality=95&amp;sign=b24fc3dc8684ecff3a5989a788e43f7b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9873" r="47230" b="46845"/>
          <a:stretch/>
        </p:blipFill>
        <p:spPr bwMode="auto">
          <a:xfrm>
            <a:off x="994483" y="4684591"/>
            <a:ext cx="1557499" cy="15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9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A7374-CCF8-43BA-A80B-0E86C9F54569}"/>
              </a:ext>
            </a:extLst>
          </p:cNvPr>
          <p:cNvSpPr txBox="1"/>
          <p:nvPr/>
        </p:nvSpPr>
        <p:spPr>
          <a:xfrm>
            <a:off x="6148781" y="1251533"/>
            <a:ext cx="2346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06EC6-AB48-489A-965C-546E8091F477}"/>
              </a:ext>
            </a:extLst>
          </p:cNvPr>
          <p:cNvSpPr txBox="1"/>
          <p:nvPr/>
        </p:nvSpPr>
        <p:spPr>
          <a:xfrm>
            <a:off x="8773571" y="1251533"/>
            <a:ext cx="207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2023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HSE Sans" panose="02000000000000000000" pitchFamily="2" charset="0"/>
            </a:endParaRPr>
          </a:p>
        </p:txBody>
      </p:sp>
      <p:cxnSp>
        <p:nvCxnSpPr>
          <p:cNvPr id="7" name="Straight Connector 48">
            <a:extLst>
              <a:ext uri="{FF2B5EF4-FFF2-40B4-BE49-F238E27FC236}">
                <a16:creationId xmlns:a16="http://schemas.microsoft.com/office/drawing/2014/main" id="{B3810F8D-CD12-407C-AA92-265CFE15028C}"/>
              </a:ext>
            </a:extLst>
          </p:cNvPr>
          <p:cNvCxnSpPr>
            <a:cxnSpLocks/>
          </p:cNvCxnSpPr>
          <p:nvPr/>
        </p:nvCxnSpPr>
        <p:spPr>
          <a:xfrm>
            <a:off x="6090212" y="962173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0">
            <a:extLst>
              <a:ext uri="{FF2B5EF4-FFF2-40B4-BE49-F238E27FC236}">
                <a16:creationId xmlns:a16="http://schemas.microsoft.com/office/drawing/2014/main" id="{85368112-CF47-454F-895D-3BC32930B683}"/>
              </a:ext>
            </a:extLst>
          </p:cNvPr>
          <p:cNvCxnSpPr>
            <a:cxnSpLocks/>
          </p:cNvCxnSpPr>
          <p:nvPr/>
        </p:nvCxnSpPr>
        <p:spPr>
          <a:xfrm>
            <a:off x="8642581" y="962173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1">
            <a:extLst>
              <a:ext uri="{FF2B5EF4-FFF2-40B4-BE49-F238E27FC236}">
                <a16:creationId xmlns:a16="http://schemas.microsoft.com/office/drawing/2014/main" id="{C1E0C7C1-8464-481E-9442-6E0158938EE6}"/>
              </a:ext>
            </a:extLst>
          </p:cNvPr>
          <p:cNvCxnSpPr>
            <a:cxnSpLocks/>
          </p:cNvCxnSpPr>
          <p:nvPr/>
        </p:nvCxnSpPr>
        <p:spPr>
          <a:xfrm>
            <a:off x="11179047" y="962173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4">
            <a:extLst>
              <a:ext uri="{FF2B5EF4-FFF2-40B4-BE49-F238E27FC236}">
                <a16:creationId xmlns:a16="http://schemas.microsoft.com/office/drawing/2014/main" id="{213C795B-D478-4F34-AACA-094ACD2CC6C5}"/>
              </a:ext>
            </a:extLst>
          </p:cNvPr>
          <p:cNvSpPr txBox="1">
            <a:spLocks/>
          </p:cNvSpPr>
          <p:nvPr/>
        </p:nvSpPr>
        <p:spPr>
          <a:xfrm>
            <a:off x="2607008" y="2922928"/>
            <a:ext cx="6966407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400" b="1" dirty="0">
                <a:solidFill>
                  <a:srgbClr val="0E2D69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Приемная </a:t>
            </a:r>
            <a:r>
              <a:rPr lang="ru-RU" sz="2400" b="1" dirty="0" smtClean="0">
                <a:solidFill>
                  <a:srgbClr val="0E2D69"/>
                </a:solidFill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комиссия</a:t>
            </a:r>
            <a:endParaRPr lang="ru-RU" sz="2400" dirty="0" smtClean="0">
              <a:solidFill>
                <a:srgbClr val="0E2D69"/>
              </a:solidFill>
              <a:latin typeface="HSE Sans" panose="02000000000000000000" pitchFamily="50" charset="-52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43B274F-13D8-4711-80F6-66EFCD699ED2}"/>
              </a:ext>
            </a:extLst>
          </p:cNvPr>
          <p:cNvSpPr txBox="1"/>
          <p:nvPr/>
        </p:nvSpPr>
        <p:spPr>
          <a:xfrm>
            <a:off x="3672251" y="4232054"/>
            <a:ext cx="2536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Приемная комиссия: 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тел.: +7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(812) 644-62-12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abitur-spb@hse.ru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43B274F-13D8-4711-80F6-66EFCD699ED2}"/>
              </a:ext>
            </a:extLst>
          </p:cNvPr>
          <p:cNvSpPr txBox="1"/>
          <p:nvPr/>
        </p:nvSpPr>
        <p:spPr>
          <a:xfrm>
            <a:off x="1121316" y="4189979"/>
            <a:ext cx="288936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FFFFFF"/>
              </a:buClr>
              <a:buSzPts val="1400"/>
            </a:pPr>
            <a:r>
              <a:rPr lang="ru-RU" sz="1600" b="1" dirty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Адрес:</a:t>
            </a:r>
            <a:endParaRPr lang="ru-RU" sz="1600" dirty="0">
              <a:solidFill>
                <a:srgbClr val="0E2D69"/>
              </a:solidFill>
              <a:latin typeface="HSE Sans" panose="02000000000000000000" pitchFamily="50" charset="-52"/>
            </a:endParaRPr>
          </a:p>
          <a:p>
            <a:pPr lvl="0">
              <a:spcBef>
                <a:spcPts val="280"/>
              </a:spcBef>
              <a:buClr>
                <a:srgbClr val="FFFFFF"/>
              </a:buClr>
              <a:buSzPts val="1400"/>
            </a:pPr>
            <a:r>
              <a:rPr lang="ru-RU" sz="1600" dirty="0" smtClean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Санкт-Петербург, ул</a:t>
            </a:r>
            <a:r>
              <a:rPr lang="ru-RU" sz="1600" dirty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. Кантемировская, д. </a:t>
            </a:r>
            <a:r>
              <a:rPr lang="ru-RU" sz="1600" dirty="0" smtClean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3 А </a:t>
            </a:r>
          </a:p>
          <a:p>
            <a:pPr lvl="0">
              <a:spcBef>
                <a:spcPts val="280"/>
              </a:spcBef>
              <a:buClr>
                <a:srgbClr val="FFFFFF"/>
              </a:buClr>
              <a:buSzPts val="1400"/>
            </a:pPr>
            <a:r>
              <a:rPr lang="ru-RU" sz="1600" dirty="0" smtClean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ауд</a:t>
            </a:r>
            <a:r>
              <a:rPr lang="ru-RU" sz="1600" dirty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. 239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F43B274F-13D8-4711-80F6-66EFCD699ED2}"/>
              </a:ext>
            </a:extLst>
          </p:cNvPr>
          <p:cNvSpPr txBox="1"/>
          <p:nvPr/>
        </p:nvSpPr>
        <p:spPr>
          <a:xfrm>
            <a:off x="6378615" y="4241038"/>
            <a:ext cx="2475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Контакт-центр: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тел.: +7 (812) 980-00-30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43B274F-13D8-4711-80F6-66EFCD699ED2}"/>
              </a:ext>
            </a:extLst>
          </p:cNvPr>
          <p:cNvSpPr txBox="1"/>
          <p:nvPr/>
        </p:nvSpPr>
        <p:spPr>
          <a:xfrm>
            <a:off x="9024317" y="4241038"/>
            <a:ext cx="1976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280"/>
              </a:spcBef>
              <a:buClr>
                <a:srgbClr val="FFFFFF"/>
              </a:buClr>
              <a:buSzPts val="1400"/>
            </a:pP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Соцсети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</a:br>
            <a:r>
              <a:rPr lang="en-US" sz="1600" dirty="0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vk.com/</a:t>
            </a:r>
            <a:r>
              <a:rPr lang="en-US" sz="1600" dirty="0" err="1">
                <a:solidFill>
                  <a:srgbClr val="0E2D69"/>
                </a:solidFill>
                <a:latin typeface="HSE Sans" panose="02000000000000000000" pitchFamily="50" charset="-52"/>
                <a:ea typeface="Open Sans"/>
                <a:cs typeface="Open Sans"/>
                <a:sym typeface="Open Sans"/>
              </a:rPr>
              <a:t>hse_abitur</a:t>
            </a:r>
            <a:endParaRPr lang="en-US" sz="1600" dirty="0">
              <a:solidFill>
                <a:srgbClr val="0E2D69"/>
              </a:solidFill>
              <a:latin typeface="HSE Sans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485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3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Статистика 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НИУ ВШЭ — </a:t>
            </a: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Санкт-Петербург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2022</a:t>
            </a: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348844"/>
              </p:ext>
            </p:extLst>
          </p:nvPr>
        </p:nvGraphicFramePr>
        <p:xfrm>
          <a:off x="5604192" y="1316736"/>
          <a:ext cx="6039676" cy="360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437710"/>
              </p:ext>
            </p:extLst>
          </p:nvPr>
        </p:nvGraphicFramePr>
        <p:xfrm>
          <a:off x="517200" y="1464535"/>
          <a:ext cx="4533052" cy="370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Image" r:id="rId6" imgW="7390440" imgH="5828400" progId="Photoshop.Image.23">
                  <p:embed/>
                </p:oleObj>
              </mc:Choice>
              <mc:Fallback>
                <p:oleObj name="Image" r:id="rId6" imgW="7390440" imgH="5828400" progId="Photoshop.Image.2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200" y="1464535"/>
                        <a:ext cx="4533052" cy="370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4362158" y="5306660"/>
            <a:ext cx="3459855" cy="9144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HSE Sans" panose="02000000000000000000" pitchFamily="50" charset="-52"/>
              </a:rPr>
              <a:t>4 МЕСТО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HSE Sans" panose="02000000000000000000" pitchFamily="50" charset="-52"/>
              </a:rPr>
              <a:t>ПО КАЧЕСТВУ БЮДЖЕТНОГО ПРИЕМА В </a:t>
            </a:r>
            <a:r>
              <a:rPr lang="ru-RU" sz="1600" dirty="0" smtClean="0">
                <a:solidFill>
                  <a:schemeClr val="bg1"/>
                </a:solidFill>
                <a:latin typeface="HSE Sans" panose="02000000000000000000" pitchFamily="50" charset="-52"/>
              </a:rPr>
              <a:t>РФ*</a:t>
            </a:r>
            <a:endParaRPr lang="ru-RU" sz="1600" dirty="0">
              <a:solidFill>
                <a:schemeClr val="bg1"/>
              </a:solidFill>
              <a:latin typeface="HSE Sans" panose="02000000000000000000" pitchFamily="50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184013" y="5306660"/>
            <a:ext cx="3459855" cy="914400"/>
          </a:xfrm>
          <a:prstGeom prst="rect">
            <a:avLst/>
          </a:prstGeom>
          <a:solidFill>
            <a:srgbClr val="3B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HSE Sans" panose="02000000000000000000" pitchFamily="50" charset="-52"/>
              </a:rPr>
              <a:t>1 МЕСТО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HSE Sans" panose="02000000000000000000" pitchFamily="50" charset="-52"/>
              </a:rPr>
              <a:t>ПО КАЧЕСТВУ БЮДЖЕТНОГО ПРИЕМА В </a:t>
            </a:r>
            <a:r>
              <a:rPr lang="ru-RU" sz="1600" dirty="0" smtClean="0">
                <a:solidFill>
                  <a:schemeClr val="bg1"/>
                </a:solidFill>
                <a:latin typeface="HSE Sans" panose="02000000000000000000" pitchFamily="50" charset="-52"/>
              </a:rPr>
              <a:t>САНКТ-ПЕТЕРБУРГЕ*</a:t>
            </a:r>
            <a:endParaRPr lang="ru-RU" sz="1600" dirty="0">
              <a:solidFill>
                <a:schemeClr val="bg1"/>
              </a:solidFill>
              <a:latin typeface="HSE Sans" panose="02000000000000000000" pitchFamily="50" charset="-52"/>
            </a:endParaRPr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7409390" y="6377890"/>
            <a:ext cx="4213904" cy="2012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9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*По предварительным данным Мониторинга качества приема</a:t>
            </a:r>
          </a:p>
        </p:txBody>
      </p:sp>
    </p:spTree>
    <p:extLst>
      <p:ext uri="{BB962C8B-B14F-4D97-AF65-F5344CB8AC3E}">
        <p14:creationId xmlns:p14="http://schemas.microsoft.com/office/powerpoint/2010/main" val="3924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4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Средние баллы ЕГЭ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НИУ ВШЭ — </a:t>
            </a: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Санкт-Петербург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2022</a:t>
            </a:r>
          </a:p>
        </p:txBody>
      </p:sp>
      <p:graphicFrame>
        <p:nvGraphicFramePr>
          <p:cNvPr id="17" name="Table 747"/>
          <p:cNvGraphicFramePr/>
          <p:nvPr>
            <p:extLst>
              <p:ext uri="{D42A27DB-BD31-4B8C-83A1-F6EECF244321}">
                <p14:modId xmlns:p14="http://schemas.microsoft.com/office/powerpoint/2010/main" val="2021287007"/>
              </p:ext>
            </p:extLst>
          </p:nvPr>
        </p:nvGraphicFramePr>
        <p:xfrm>
          <a:off x="515938" y="1182225"/>
          <a:ext cx="11127931" cy="54197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49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9377">
                  <a:extLst>
                    <a:ext uri="{9D8B030D-6E8A-4147-A177-3AD203B41FA5}">
                      <a16:colId xmlns:a16="http://schemas.microsoft.com/office/drawing/2014/main" val="267719315"/>
                    </a:ext>
                  </a:extLst>
                </a:gridCol>
                <a:gridCol w="3389377">
                  <a:extLst>
                    <a:ext uri="{9D8B030D-6E8A-4147-A177-3AD203B41FA5}">
                      <a16:colId xmlns:a16="http://schemas.microsoft.com/office/drawing/2014/main" val="4091575151"/>
                    </a:ext>
                  </a:extLst>
                </a:gridCol>
              </a:tblGrid>
              <a:tr h="526427"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1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ПРОГРАММА</a:t>
                      </a:r>
                    </a:p>
                  </a:txBody>
                  <a:tcPr marL="23813" marR="23813" marT="31751" marB="31751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1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Средний балл на бюджет</a:t>
                      </a:r>
                      <a:endParaRPr lang="ru-RU" sz="1600" b="1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31751" marB="31751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1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Средний балл на коммерцию</a:t>
                      </a:r>
                      <a:endParaRPr lang="ru-RU" sz="1600" b="1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31751" marB="31751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66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Прикладная математика и информатика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97,3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85,1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5664895"/>
                  </a:ext>
                </a:extLst>
              </a:tr>
              <a:tr h="396665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Прикладной анализ данных и искусственный интеллект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98,2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91,0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58741"/>
                  </a:ext>
                </a:extLst>
              </a:tr>
              <a:tr h="396665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Физика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88,6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-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Международный </a:t>
                      </a:r>
                      <a:r>
                        <a:rPr lang="ru-RU" sz="1100" b="0" i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бакалавриат</a:t>
                      </a: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по бизнесу и экономике/ </a:t>
                      </a:r>
                      <a:r>
                        <a:rPr lang="en-US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International Bachelor in Business and Economics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94,9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81,5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Управление и аналитика в государственном секторе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93,5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82,9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Социология и социальная информатика/</a:t>
                      </a:r>
                      <a:r>
                        <a:rPr lang="ru-RU" sz="1100" b="0" i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Sociology</a:t>
                      </a: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and</a:t>
                      </a: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Social</a:t>
                      </a: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Informatics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91,0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79,7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Юриспруденция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94,4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82,6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8146530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Политология и мировая политика/ </a:t>
                      </a:r>
                      <a:r>
                        <a:rPr lang="en-US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Political Science and World Politics 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96,7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83,0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Медиакоммуникации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-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87,2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Филология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97,1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84,5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История 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95,3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80,5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Дизайн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94,3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83,9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744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Востоковедение</a:t>
                      </a:r>
                      <a:endParaRPr lang="ru-RU" sz="11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95,5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600" b="0" i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82,9</a:t>
                      </a:r>
                      <a:endParaRPr lang="ru-RU" sz="16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19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838151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Проходной балл 2022 на бюджет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Проходной балл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2022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600671"/>
              </p:ext>
            </p:extLst>
          </p:nvPr>
        </p:nvGraphicFramePr>
        <p:xfrm>
          <a:off x="573629" y="2701751"/>
          <a:ext cx="11070239" cy="3094128"/>
        </p:xfrm>
        <a:graphic>
          <a:graphicData uri="http://schemas.openxmlformats.org/drawingml/2006/table">
            <a:tbl>
              <a:tblPr firstRow="1" bandRow="1"/>
              <a:tblGrid>
                <a:gridCol w="74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9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8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79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9861">
                <a:tc>
                  <a:txBody>
                    <a:bodyPr/>
                    <a:lstStyle/>
                    <a:p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Прикладная математика и информатика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Прикладной анализ данных и искусственный интеллект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Физика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Международный </a:t>
                      </a:r>
                      <a:r>
                        <a:rPr kumimoji="0" lang="ru-RU" sz="12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бакалавриат</a:t>
                      </a: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по бизнесу и экономике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Управление и аналитика в </a:t>
                      </a:r>
                      <a:r>
                        <a:rPr kumimoji="0" lang="ru-RU" sz="12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гос.секторе</a:t>
                      </a: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Социология и социальная информатика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  <a:sym typeface="Times New Roman"/>
                        </a:rPr>
                        <a:t>Юриспруденция 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  <a:sym typeface="Times New Roman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19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289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304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230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276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275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346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288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311">
                <a:tc>
                  <a:txBody>
                    <a:bodyPr/>
                    <a:lstStyle/>
                    <a:p>
                      <a:pPr algn="ctr"/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Политология и мировая политика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Медиакоммуникации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Филология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История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Дизайн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Востоковедение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>
                          <a:solidFill>
                            <a:srgbClr val="000000"/>
                          </a:solidFill>
                        </a:defRPr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marL="23813" marR="23813" marT="23813" marB="23813" anchor="ctr" horzOverflow="overflow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76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380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359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308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279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289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E2D69"/>
                          </a:solidFill>
                          <a:effectLst/>
                          <a:uLnTx/>
                          <a:uFillTx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290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E2D69"/>
                        </a:solidFill>
                        <a:effectLst/>
                        <a:uLnTx/>
                        <a:uFillTx/>
                        <a:latin typeface="HSE Sans" panose="020000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6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BD4E9E-7BCD-4FEA-B006-5CF5E977C134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НИУ ВШЭ — </a:t>
            </a: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2" charset="0"/>
              </a:rPr>
              <a:t>САНКТ-ПЕТЕРБУРГ</a:t>
            </a:r>
          </a:p>
        </p:txBody>
      </p:sp>
      <p:sp>
        <p:nvSpPr>
          <p:cNvPr id="69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Санкт-Петербург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2022</a:t>
            </a:r>
          </a:p>
        </p:txBody>
      </p:sp>
      <p:pic>
        <p:nvPicPr>
          <p:cNvPr id="23" name="Picture 3" descr="P:\Фотографии\фотосессия_2017\DSC055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10448" r="20808"/>
          <a:stretch/>
        </p:blipFill>
        <p:spPr bwMode="auto">
          <a:xfrm>
            <a:off x="4160519" y="137160"/>
            <a:ext cx="7943395" cy="66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3"/>
          <p:cNvSpPr/>
          <p:nvPr/>
        </p:nvSpPr>
        <p:spPr>
          <a:xfrm>
            <a:off x="412578" y="137160"/>
            <a:ext cx="6029326" cy="6601968"/>
          </a:xfrm>
          <a:custGeom>
            <a:avLst/>
            <a:gdLst/>
            <a:ahLst/>
            <a:cxnLst/>
            <a:rect l="l" t="t" r="r" b="b"/>
            <a:pathLst>
              <a:path w="4231005" h="5746750">
                <a:moveTo>
                  <a:pt x="2625852" y="0"/>
                </a:moveTo>
                <a:lnTo>
                  <a:pt x="0" y="0"/>
                </a:lnTo>
                <a:lnTo>
                  <a:pt x="0" y="5746457"/>
                </a:lnTo>
                <a:lnTo>
                  <a:pt x="2625852" y="5746457"/>
                </a:lnTo>
                <a:lnTo>
                  <a:pt x="4231005" y="2873248"/>
                </a:lnTo>
                <a:lnTo>
                  <a:pt x="262585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4"/>
          <p:cNvSpPr txBox="1">
            <a:spLocks/>
          </p:cNvSpPr>
          <p:nvPr/>
        </p:nvSpPr>
        <p:spPr>
          <a:xfrm>
            <a:off x="411432" y="2204054"/>
            <a:ext cx="4914081" cy="29915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rPr>
              <a:t>ПРАВИЛА ПРИЕМА </a:t>
            </a:r>
            <a:r>
              <a:rPr lang="ru-RU" sz="4800" dirty="0" smtClean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rPr>
              <a:t>2023</a:t>
            </a:r>
          </a:p>
          <a:p>
            <a:pPr marL="3600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endParaRPr>
          </a:p>
          <a:p>
            <a:pPr marL="3600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 smtClean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rPr>
              <a:t>1 ноября</a:t>
            </a:r>
            <a:endParaRPr lang="ru-RU" u="sng" dirty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/>
          </p:cNvCxnSpPr>
          <p:nvPr/>
        </p:nvCxnSpPr>
        <p:spPr bwMode="auto"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 bwMode="auto"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>
            <a:cxnSpLocks/>
          </p:cNvCxnSpPr>
          <p:nvPr/>
        </p:nvCxnSpPr>
        <p:spPr bwMode="auto"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/>
                <a:ea typeface="+mn-ea"/>
                <a:cs typeface="+mn-cs"/>
              </a:rPr>
              <a:t>НИУ ВШЭ —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/>
                <a:ea typeface="+mn-ea"/>
                <a:cs typeface="+mn-cs"/>
              </a:rPr>
              <a:t>САНКТ-ПЕТЕРБУРГ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Текст 5"/>
          <p:cNvSpPr txBox="1"/>
          <p:nvPr/>
        </p:nvSpPr>
        <p:spPr bwMode="auto"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/>
                <a:ea typeface="+mn-ea"/>
                <a:cs typeface="+mn-cs"/>
              </a:rPr>
              <a:t>Санкт-Петербург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/>
                <a:ea typeface="+mn-ea"/>
                <a:cs typeface="+mn-cs"/>
              </a:rPr>
              <a:t>2023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626904" y="3496288"/>
            <a:ext cx="4534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/>
                <a:ea typeface="Times New Roman"/>
                <a:cs typeface="Times New Roman"/>
              </a:rPr>
              <a:t>Приемная кампания 2021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501;p11"/>
          <p:cNvSpPr/>
          <p:nvPr/>
        </p:nvSpPr>
        <p:spPr bwMode="auto">
          <a:xfrm>
            <a:off x="6434962" y="3291871"/>
            <a:ext cx="2464363" cy="565712"/>
          </a:xfrm>
          <a:prstGeom prst="rect">
            <a:avLst/>
          </a:prstGeom>
          <a:solidFill>
            <a:srgbClr val="A711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Прикладная математика 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 информатика</a:t>
            </a:r>
            <a:endParaRPr kumimoji="0" lang="ru-RU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45" name="Google Shape;502;p11"/>
          <p:cNvSpPr/>
          <p:nvPr/>
        </p:nvSpPr>
        <p:spPr bwMode="auto">
          <a:xfrm>
            <a:off x="9325580" y="4184656"/>
            <a:ext cx="2458920" cy="565711"/>
          </a:xfrm>
          <a:prstGeom prst="rect">
            <a:avLst/>
          </a:prstGeom>
          <a:solidFill>
            <a:srgbClr val="E8A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Sociology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and Social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I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nformatics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46" name="Google Shape;503;p11"/>
          <p:cNvSpPr/>
          <p:nvPr/>
        </p:nvSpPr>
        <p:spPr bwMode="auto">
          <a:xfrm>
            <a:off x="9331023" y="3291870"/>
            <a:ext cx="2458920" cy="689147"/>
          </a:xfrm>
          <a:prstGeom prst="rect">
            <a:avLst/>
          </a:prstGeom>
          <a:solidFill>
            <a:srgbClr val="E8A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Управление и аналитика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в государственном секторе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47" name="Google Shape;524;p11"/>
          <p:cNvSpPr/>
          <p:nvPr/>
        </p:nvSpPr>
        <p:spPr bwMode="auto">
          <a:xfrm>
            <a:off x="9331280" y="4936292"/>
            <a:ext cx="2453220" cy="554677"/>
          </a:xfrm>
          <a:prstGeom prst="rect">
            <a:avLst/>
          </a:prstGeom>
          <a:solidFill>
            <a:srgbClr val="E8A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Political Science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and World Politics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48" name="Google Shape;525;p11"/>
          <p:cNvSpPr/>
          <p:nvPr/>
        </p:nvSpPr>
        <p:spPr bwMode="auto">
          <a:xfrm>
            <a:off x="485775" y="4829430"/>
            <a:ext cx="2790334" cy="554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Юриспруденция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50" name="Google Shape;526;p11"/>
          <p:cNvSpPr/>
          <p:nvPr/>
        </p:nvSpPr>
        <p:spPr bwMode="auto">
          <a:xfrm>
            <a:off x="9344730" y="5669245"/>
            <a:ext cx="2439770" cy="554677"/>
          </a:xfrm>
          <a:prstGeom prst="rect">
            <a:avLst/>
          </a:prstGeom>
          <a:solidFill>
            <a:srgbClr val="E8A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Востоковедение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52" name="Google Shape;527;p11"/>
          <p:cNvSpPr/>
          <p:nvPr/>
        </p:nvSpPr>
        <p:spPr bwMode="auto">
          <a:xfrm>
            <a:off x="3509863" y="4770403"/>
            <a:ext cx="2486563" cy="554677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История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53" name="Google Shape;528;p11"/>
          <p:cNvSpPr/>
          <p:nvPr/>
        </p:nvSpPr>
        <p:spPr bwMode="auto">
          <a:xfrm>
            <a:off x="3509863" y="4039313"/>
            <a:ext cx="2502648" cy="566453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Филология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54" name="Google Shape;529;p11"/>
          <p:cNvSpPr/>
          <p:nvPr/>
        </p:nvSpPr>
        <p:spPr bwMode="auto">
          <a:xfrm>
            <a:off x="3494843" y="5494525"/>
            <a:ext cx="2499016" cy="554677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Дизайн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58" name="Google Shape;530;p11"/>
          <p:cNvSpPr/>
          <p:nvPr/>
        </p:nvSpPr>
        <p:spPr bwMode="auto">
          <a:xfrm>
            <a:off x="6425764" y="4786755"/>
            <a:ext cx="2486563" cy="554677"/>
          </a:xfrm>
          <a:prstGeom prst="rect">
            <a:avLst/>
          </a:prstGeom>
          <a:solidFill>
            <a:srgbClr val="A711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Физика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59" name="Google Shape;532;p11"/>
          <p:cNvSpPr/>
          <p:nvPr/>
        </p:nvSpPr>
        <p:spPr bwMode="auto">
          <a:xfrm>
            <a:off x="6430896" y="4039313"/>
            <a:ext cx="2481431" cy="565712"/>
          </a:xfrm>
          <a:prstGeom prst="rect">
            <a:avLst/>
          </a:prstGeom>
          <a:solidFill>
            <a:srgbClr val="A711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Прикладной анализ данных и искусственный интеллект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62" name="Google Shape;529;p11"/>
          <p:cNvSpPr/>
          <p:nvPr/>
        </p:nvSpPr>
        <p:spPr bwMode="auto">
          <a:xfrm>
            <a:off x="3498244" y="3291317"/>
            <a:ext cx="2514268" cy="571584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Медиакоммуникации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67" name="object 13"/>
          <p:cNvSpPr txBox="1"/>
          <p:nvPr/>
        </p:nvSpPr>
        <p:spPr bwMode="auto">
          <a:xfrm>
            <a:off x="534518" y="2463219"/>
            <a:ext cx="2628412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школа экономики и менеджмента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0" name="object 13"/>
          <p:cNvSpPr txBox="1"/>
          <p:nvPr/>
        </p:nvSpPr>
        <p:spPr bwMode="auto">
          <a:xfrm>
            <a:off x="6419916" y="2463219"/>
            <a:ext cx="2628412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школа физико-математических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 компьютерных наук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1" name="Прямоугольник 70"/>
          <p:cNvSpPr/>
          <p:nvPr/>
        </p:nvSpPr>
        <p:spPr bwMode="auto">
          <a:xfrm>
            <a:off x="441154" y="4275432"/>
            <a:ext cx="1634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Юридический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факультет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72" name="object 13"/>
          <p:cNvSpPr txBox="1"/>
          <p:nvPr/>
        </p:nvSpPr>
        <p:spPr bwMode="auto">
          <a:xfrm>
            <a:off x="3487006" y="2463219"/>
            <a:ext cx="2777078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школа гуманитарных наук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 искусств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3" name="object 13"/>
          <p:cNvSpPr txBox="1"/>
          <p:nvPr/>
        </p:nvSpPr>
        <p:spPr bwMode="auto">
          <a:xfrm>
            <a:off x="9320137" y="2481390"/>
            <a:ext cx="2628412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школа социальных наук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 востоковедения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9" name="Google Shape;307;p60"/>
          <p:cNvSpPr/>
          <p:nvPr/>
        </p:nvSpPr>
        <p:spPr bwMode="auto">
          <a:xfrm>
            <a:off x="491446" y="3291317"/>
            <a:ext cx="2790334" cy="815344"/>
          </a:xfrm>
          <a:prstGeom prst="rect">
            <a:avLst/>
          </a:prstGeom>
          <a:solidFill>
            <a:srgbClr val="3BA6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I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nternational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Bachelor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SE Sans" panose="02000000000000000000" pitchFamily="50" charset="-52"/>
              <a:ea typeface="Proxima Nova"/>
              <a:cs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in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 Business &amp;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Economics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SE Sans" panose="02000000000000000000" pitchFamily="50" charset="-52"/>
              <a:ea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236774" y="1268760"/>
            <a:ext cx="3875450" cy="765223"/>
            <a:chOff x="2792159" y="1436917"/>
            <a:chExt cx="3629712" cy="765223"/>
          </a:xfrm>
        </p:grpSpPr>
        <p:sp>
          <p:nvSpPr>
            <p:cNvPr id="63" name="object 242"/>
            <p:cNvSpPr txBox="1"/>
            <p:nvPr/>
          </p:nvSpPr>
          <p:spPr bwMode="auto">
            <a:xfrm>
              <a:off x="2792159" y="1436917"/>
              <a:ext cx="1233886" cy="765223"/>
            </a:xfrm>
            <a:prstGeom prst="rect">
              <a:avLst/>
            </a:prstGeom>
          </p:spPr>
          <p:txBody>
            <a:bodyPr vert="horz" wrap="square" lIns="0" tIns="11506" rIns="0" bIns="0" rtlCol="0">
              <a:spAutoFit/>
            </a:bodyPr>
            <a:lstStyle/>
            <a:p>
              <a:pPr marL="1150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900" b="1" spc="-5" dirty="0" smtClean="0">
                  <a:solidFill>
                    <a:srgbClr val="C00000"/>
                  </a:solidFill>
                  <a:latin typeface="HSE Sans" panose="02000000000000000000" pitchFamily="50" charset="-52"/>
                  <a:ea typeface="Open Sans"/>
                  <a:cs typeface="Open Sans"/>
                </a:rPr>
                <a:t>593</a:t>
              </a:r>
              <a:endParaRPr kumimoji="0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1D0C159-080F-AF46-AE9D-E4441ACCD982}"/>
                </a:ext>
              </a:extLst>
            </p:cNvPr>
            <p:cNvSpPr txBox="1"/>
            <p:nvPr/>
          </p:nvSpPr>
          <p:spPr bwMode="auto">
            <a:xfrm>
              <a:off x="3922126" y="1608206"/>
              <a:ext cx="2499745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E2D69"/>
                  </a:solidFill>
                  <a:effectLst/>
                  <a:uLnTx/>
                  <a:uFillTx/>
                  <a:latin typeface="HSE Sans" panose="02000000000000000000" pitchFamily="50" charset="-52"/>
                  <a:ea typeface="+mn-ea"/>
                  <a:cs typeface="+mn-cs"/>
                </a:rPr>
                <a:t>бюджетных места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288375" y="1278272"/>
            <a:ext cx="3496257" cy="765223"/>
            <a:chOff x="5311554" y="1447274"/>
            <a:chExt cx="3496257" cy="765223"/>
          </a:xfrm>
        </p:grpSpPr>
        <p:sp>
          <p:nvSpPr>
            <p:cNvPr id="43" name="object 242"/>
            <p:cNvSpPr txBox="1"/>
            <p:nvPr/>
          </p:nvSpPr>
          <p:spPr bwMode="auto">
            <a:xfrm>
              <a:off x="5311554" y="1447274"/>
              <a:ext cx="1720550" cy="765223"/>
            </a:xfrm>
            <a:prstGeom prst="rect">
              <a:avLst/>
            </a:prstGeom>
          </p:spPr>
          <p:txBody>
            <a:bodyPr vert="horz" wrap="square" lIns="0" tIns="11506" rIns="0" bIns="0" rtlCol="0">
              <a:spAutoFit/>
            </a:bodyPr>
            <a:lstStyle/>
            <a:p>
              <a:pPr marL="1150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900" b="1" i="0" u="none" strike="noStrike" kern="1200" cap="none" spc="-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SE Sans" panose="02000000000000000000" pitchFamily="50" charset="-52"/>
                  <a:ea typeface="Open Sans"/>
                  <a:cs typeface="Open Sans"/>
                </a:rPr>
                <a:t>835</a:t>
              </a:r>
              <a:endParaRPr kumimoji="0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1D0C159-080F-AF46-AE9D-E4441ACCD982}"/>
                </a:ext>
              </a:extLst>
            </p:cNvPr>
            <p:cNvSpPr txBox="1"/>
            <p:nvPr/>
          </p:nvSpPr>
          <p:spPr bwMode="auto">
            <a:xfrm>
              <a:off x="6697663" y="1581778"/>
              <a:ext cx="2110148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E2D69"/>
                  </a:solidFill>
                  <a:effectLst/>
                  <a:uLnTx/>
                  <a:uFillTx/>
                  <a:latin typeface="HSE Sans" panose="02000000000000000000" pitchFamily="50" charset="-52"/>
                  <a:ea typeface="+mn-ea"/>
                  <a:cs typeface="+mn-cs"/>
                </a:rPr>
                <a:t>платных мест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 bwMode="auto">
          <a:xfrm>
            <a:off x="430127" y="1463980"/>
            <a:ext cx="360212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/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2024 учебный год:</a:t>
            </a:r>
          </a:p>
        </p:txBody>
      </p:sp>
      <p:sp>
        <p:nvSpPr>
          <p:cNvPr id="78" name="Текст 5">
            <a:extLst>
              <a:ext uri="{FF2B5EF4-FFF2-40B4-BE49-F238E27FC236}">
                <a16:creationId xmlns:a16="http://schemas.microsoft.com/office/drawing/2014/main" id="{694864A0-BC6A-441F-A112-71BCAD6A613D}"/>
              </a:ext>
            </a:extLst>
          </p:cNvPr>
          <p:cNvSpPr txBox="1">
            <a:spLocks/>
          </p:cNvSpPr>
          <p:nvPr/>
        </p:nvSpPr>
        <p:spPr bwMode="auto"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Кампус НИУ ВШЭ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25680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517199" y="1096789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Минимальные баллы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Особенности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поступления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graphicFrame>
        <p:nvGraphicFramePr>
          <p:cNvPr id="16" name="Table 747">
            <a:extLst>
              <a:ext uri="{FF2B5EF4-FFF2-40B4-BE49-F238E27FC236}">
                <a16:creationId xmlns:a16="http://schemas.microsoft.com/office/drawing/2014/main" id="{E5817545-DEA2-4DD3-82B5-5B0A1BE44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77404"/>
              </p:ext>
            </p:extLst>
          </p:nvPr>
        </p:nvGraphicFramePr>
        <p:xfrm>
          <a:off x="553930" y="1622502"/>
          <a:ext cx="11090972" cy="484676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28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192">
                  <a:extLst>
                    <a:ext uri="{9D8B030D-6E8A-4147-A177-3AD203B41FA5}">
                      <a16:colId xmlns:a16="http://schemas.microsoft.com/office/drawing/2014/main" val="2145527891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1115622129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2684698147"/>
                    </a:ext>
                  </a:extLst>
                </a:gridCol>
                <a:gridCol w="996853">
                  <a:extLst>
                    <a:ext uri="{9D8B030D-6E8A-4147-A177-3AD203B41FA5}">
                      <a16:colId xmlns:a16="http://schemas.microsoft.com/office/drawing/2014/main" val="2938599934"/>
                    </a:ext>
                  </a:extLst>
                </a:gridCol>
              </a:tblGrid>
              <a:tr h="41193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smtClean="0">
                          <a:solidFill>
                            <a:schemeClr val="bg1"/>
                          </a:solidFill>
                          <a:latin typeface="+mn-lt"/>
                        </a:rPr>
                        <a:t>Математика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Русский язык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Иностранный язык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Общество-знание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b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История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Литература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Информа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-тика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и икт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Физика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Творческое испытание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3813" marR="23813" marT="31751" marB="31751" anchor="ctr" horzOverflow="overflow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Прикладная</a:t>
                      </a:r>
                      <a:r>
                        <a:rPr lang="ru-RU" sz="1200" b="1" i="0" kern="12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математика </a:t>
                      </a:r>
                      <a:endParaRPr lang="ru-RU" sz="1200" b="1" i="0" kern="1200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 </a:t>
                      </a:r>
                      <a:r>
                        <a:rPr lang="ru-RU" sz="1200" b="1" i="0" kern="1200" baseline="0" dirty="0">
                          <a:solidFill>
                            <a:schemeClr val="bg1"/>
                          </a:solidFill>
                          <a:latin typeface="+mn-lt"/>
                        </a:rPr>
                        <a:t>информатика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75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75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461642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lvl="0" algn="ctr">
                        <a:lnSpc>
                          <a:spcPts val="1200"/>
                        </a:lnSpc>
                        <a:buClr>
                          <a:srgbClr val="FFFFFF"/>
                        </a:buClr>
                        <a:buSzPts val="1200"/>
                      </a:pPr>
                      <a:r>
                        <a:rPr lang="ru-RU" sz="1200" b="1" i="0" kern="0" dirty="0">
                          <a:solidFill>
                            <a:schemeClr val="bg1"/>
                          </a:solidFill>
                          <a:latin typeface="+mn-lt"/>
                          <a:cs typeface="Open Sans"/>
                          <a:sym typeface="Open Sans"/>
                        </a:rPr>
                        <a:t>Прикладной анализ данных </a:t>
                      </a:r>
                      <a:endParaRPr lang="ru-RU" sz="1200" b="1" i="0" kern="0" dirty="0" smtClean="0">
                        <a:solidFill>
                          <a:schemeClr val="bg1"/>
                        </a:solidFill>
                        <a:latin typeface="+mn-lt"/>
                        <a:cs typeface="Open Sans"/>
                        <a:sym typeface="Open Sans"/>
                      </a:endParaRPr>
                    </a:p>
                    <a:p>
                      <a:pPr lvl="0" algn="ctr">
                        <a:lnSpc>
                          <a:spcPts val="1200"/>
                        </a:lnSpc>
                        <a:buClr>
                          <a:srgbClr val="FFFFFF"/>
                        </a:buClr>
                        <a:buSzPts val="1200"/>
                      </a:pPr>
                      <a:r>
                        <a:rPr lang="ru-RU" sz="1200" b="1" i="0" kern="0" dirty="0" smtClean="0">
                          <a:solidFill>
                            <a:schemeClr val="bg1"/>
                          </a:solidFill>
                          <a:latin typeface="+mn-lt"/>
                          <a:cs typeface="Open Sans"/>
                          <a:sym typeface="Open Sans"/>
                        </a:rPr>
                        <a:t>и </a:t>
                      </a:r>
                      <a:r>
                        <a:rPr lang="ru-RU" sz="1200" b="1" i="0" kern="0" dirty="0">
                          <a:solidFill>
                            <a:schemeClr val="bg1"/>
                          </a:solidFill>
                          <a:latin typeface="+mn-lt"/>
                          <a:cs typeface="Open Sans"/>
                          <a:sym typeface="Open Sans"/>
                        </a:rPr>
                        <a:t>искусственный интеллект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65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65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79177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Физика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28841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Международный </a:t>
                      </a:r>
                      <a:r>
                        <a:rPr lang="ru-RU" sz="1200" b="1" i="0" kern="1200" dirty="0" err="1">
                          <a:solidFill>
                            <a:schemeClr val="bg1"/>
                          </a:solidFill>
                          <a:latin typeface="+mn-lt"/>
                        </a:rPr>
                        <a:t>бакалавриат</a:t>
                      </a: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 </a:t>
                      </a: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бизнесу </a:t>
                      </a: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 </a:t>
                      </a: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экономике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483058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Управление</a:t>
                      </a:r>
                      <a:r>
                        <a:rPr lang="ru-RU" sz="1200" b="1" i="0" kern="12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и аналитика </a:t>
                      </a:r>
                      <a:endParaRPr lang="ru-RU" sz="1200" b="1" i="0" kern="1200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</a:t>
                      </a:r>
                      <a:r>
                        <a:rPr lang="ru-RU" sz="1200" b="1" i="0" kern="1200" baseline="0" dirty="0">
                          <a:solidFill>
                            <a:schemeClr val="bg1"/>
                          </a:solidFill>
                          <a:latin typeface="+mn-lt"/>
                        </a:rPr>
                        <a:t>государственном секторе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736785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Социология и социальная информатика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4523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Юриспруденция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55*</a:t>
                      </a:r>
                      <a:endParaRPr lang="en-US" sz="1200" b="0" i="0" kern="1200" dirty="0" smtClean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55*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429082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Политология 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 мировая </a:t>
                      </a: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политика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55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lvl="0" algn="ctr">
                        <a:lnSpc>
                          <a:spcPts val="1200"/>
                        </a:lnSpc>
                        <a:buClr>
                          <a:srgbClr val="FFFFFF"/>
                        </a:buClr>
                        <a:buSzPts val="1200"/>
                      </a:pPr>
                      <a:r>
                        <a:rPr lang="ru-RU" sz="1200" b="1" i="0" kern="0" dirty="0">
                          <a:solidFill>
                            <a:schemeClr val="bg1"/>
                          </a:solidFill>
                          <a:latin typeface="+mn-lt"/>
                          <a:cs typeface="Open Sans"/>
                          <a:sym typeface="Open Sans"/>
                        </a:rPr>
                        <a:t>Медиакоммуникации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60*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60*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60*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Филология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История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146530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Дизайн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808"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  <a:defRPr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+mn-lt"/>
                        </a:rPr>
                        <a:t>Востоковедение </a:t>
                      </a:r>
                      <a:endParaRPr lang="ru-RU" sz="1200" b="1" i="0" kern="120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defRPr b="0" i="0"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075911" y="1327621"/>
            <a:ext cx="165301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Calibri"/>
                <a:cs typeface="Calibri"/>
                <a:sym typeface="Calibri"/>
              </a:rPr>
              <a:t>* Предмет по выбору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B3484F-8C76-694C-8CD1-F1F8262BD87E}"/>
              </a:ext>
            </a:extLst>
          </p:cNvPr>
          <p:cNvCxnSpPr>
            <a:cxnSpLocks/>
          </p:cNvCxnSpPr>
          <p:nvPr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D0C159-080F-AF46-AE9D-E4441ACCD982}"/>
              </a:ext>
            </a:extLst>
          </p:cNvPr>
          <p:cNvSpPr txBox="1"/>
          <p:nvPr/>
        </p:nvSpPr>
        <p:spPr>
          <a:xfrm>
            <a:off x="489975" y="1075071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Особенности НИУ ВШЭ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— Санкт-Петербург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для абитуриентов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D69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2D69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3498352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Особенности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поступления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972FE-23E5-45A9-A21C-827833DE64AB}"/>
              </a:ext>
            </a:extLst>
          </p:cNvPr>
          <p:cNvSpPr txBox="1"/>
          <p:nvPr/>
        </p:nvSpPr>
        <p:spPr>
          <a:xfrm>
            <a:off x="1057816" y="497315"/>
            <a:ext cx="234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НИУ ВШЭ 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t>САНКТ-ПЕТЕРБУРГ</a:t>
            </a:r>
          </a:p>
        </p:txBody>
      </p:sp>
      <p:pic>
        <p:nvPicPr>
          <p:cNvPr id="28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0507C9-497B-F844-8B5B-E5D0DC533F4C}"/>
              </a:ext>
            </a:extLst>
          </p:cNvPr>
          <p:cNvSpPr txBox="1"/>
          <p:nvPr/>
        </p:nvSpPr>
        <p:spPr>
          <a:xfrm>
            <a:off x="489975" y="1449388"/>
            <a:ext cx="4922591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Times New Roman" panose="02020603050405020304" pitchFamily="18" charset="0"/>
              </a:rPr>
              <a:t>Абитуриенты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Times New Roman" panose="02020603050405020304" pitchFamily="18" charset="0"/>
              </a:rPr>
              <a:t>имеют право выбора вступительного испытания на отдельные образовательные программы</a:t>
            </a:r>
          </a:p>
        </p:txBody>
      </p:sp>
      <p:sp>
        <p:nvSpPr>
          <p:cNvPr id="43" name="Текст 5">
            <a:extLst>
              <a:ext uri="{FF2B5EF4-FFF2-40B4-BE49-F238E27FC236}">
                <a16:creationId xmlns:a16="http://schemas.microsoft.com/office/drawing/2014/main" id="{5C601024-B0BD-4365-82C2-754607E29632}"/>
              </a:ext>
            </a:extLst>
          </p:cNvPr>
          <p:cNvSpPr txBox="1">
            <a:spLocks/>
          </p:cNvSpPr>
          <p:nvPr/>
        </p:nvSpPr>
        <p:spPr>
          <a:xfrm>
            <a:off x="6299081" y="543822"/>
            <a:ext cx="2472947" cy="648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SE Sans" panose="02000000000000000000" pitchFamily="50" charset="-52"/>
                <a:ea typeface="+mn-ea"/>
                <a:cs typeface="+mn-cs"/>
              </a:rPr>
              <a:t>2023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867592"/>
              </p:ext>
            </p:extLst>
          </p:nvPr>
        </p:nvGraphicFramePr>
        <p:xfrm>
          <a:off x="371103" y="2067985"/>
          <a:ext cx="11058878" cy="44532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64905">
                  <a:extLst>
                    <a:ext uri="{9D8B030D-6E8A-4147-A177-3AD203B41FA5}">
                      <a16:colId xmlns:a16="http://schemas.microsoft.com/office/drawing/2014/main" val="3724914466"/>
                    </a:ext>
                  </a:extLst>
                </a:gridCol>
                <a:gridCol w="6491672">
                  <a:extLst>
                    <a:ext uri="{9D8B030D-6E8A-4147-A177-3AD203B41FA5}">
                      <a16:colId xmlns:a16="http://schemas.microsoft.com/office/drawing/2014/main" val="462219682"/>
                    </a:ext>
                  </a:extLst>
                </a:gridCol>
                <a:gridCol w="1079106">
                  <a:extLst>
                    <a:ext uri="{9D8B030D-6E8A-4147-A177-3AD203B41FA5}">
                      <a16:colId xmlns:a16="http://schemas.microsoft.com/office/drawing/2014/main" val="1607011513"/>
                    </a:ext>
                  </a:extLst>
                </a:gridCol>
                <a:gridCol w="1023195">
                  <a:extLst>
                    <a:ext uri="{9D8B030D-6E8A-4147-A177-3AD203B41FA5}">
                      <a16:colId xmlns:a16="http://schemas.microsoft.com/office/drawing/2014/main" val="1226169301"/>
                    </a:ext>
                  </a:extLst>
                </a:gridCol>
              </a:tblGrid>
              <a:tr h="29801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Управление и аналитика в государственном секторе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effectLst/>
                          <a:latin typeface="HSE Sans" panose="02000000000000000000" pitchFamily="50" charset="-52"/>
                        </a:rPr>
                        <a:t>обществознание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+mn-cs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5177870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pPr algn="ctr" fontAlgn="t"/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effectLst/>
                          <a:latin typeface="HSE Sans" panose="02000000000000000000" pitchFamily="50" charset="-52"/>
                        </a:rPr>
                        <a:t>иностранный язык/математика*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+mn-cs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3209955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pPr algn="ctr" fontAlgn="t"/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3516508"/>
                  </a:ext>
                </a:extLst>
              </a:tr>
              <a:tr h="29801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</a:rPr>
                        <a:t/>
                      </a:r>
                      <a:b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</a:rPr>
                        <a:t>Социология и социальная информатика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effectLst/>
                          <a:latin typeface="HSE Sans" panose="02000000000000000000" pitchFamily="50" charset="-52"/>
                        </a:rPr>
                        <a:t>обществознание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+mn-cs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2100419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effectLst/>
                          <a:latin typeface="HSE Sans" panose="02000000000000000000" pitchFamily="50" charset="-52"/>
                        </a:rPr>
                        <a:t>иностранный язык/математика*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+mn-cs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3813093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0584871"/>
                  </a:ext>
                </a:extLst>
              </a:tr>
              <a:tr h="29801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</a:rPr>
                        <a:t>Юриспруденция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обществознание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3053489"/>
                  </a:ext>
                </a:extLst>
              </a:tr>
              <a:tr h="281076">
                <a:tc vMerge="1">
                  <a:txBody>
                    <a:bodyPr/>
                    <a:lstStyle/>
                    <a:p>
                      <a:pPr algn="ctr" fontAlgn="t"/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история/иностранный язык*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55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183005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575691"/>
                  </a:ext>
                </a:extLst>
              </a:tr>
              <a:tr h="29801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Политология </a:t>
                      </a:r>
                    </a:p>
                    <a:p>
                      <a:pPr algn="ctr" fontAlgn="t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и мировая политика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effectLst/>
                          <a:latin typeface="HSE Sans" panose="02000000000000000000" pitchFamily="50" charset="-52"/>
                        </a:rPr>
                        <a:t>история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+mn-cs"/>
                        </a:rPr>
                        <a:t>55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3063153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ea typeface="+mn-ea"/>
                          <a:cs typeface="+mn-cs"/>
                        </a:rPr>
                        <a:t>Обществознание / </a:t>
                      </a:r>
                      <a:r>
                        <a:rPr lang="ru-RU" sz="1200" dirty="0" smtClean="0">
                          <a:effectLst/>
                          <a:latin typeface="HSE Sans" panose="02000000000000000000" pitchFamily="50" charset="-52"/>
                        </a:rPr>
                        <a:t>иностранный язык*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8699574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6254931"/>
                  </a:ext>
                </a:extLst>
              </a:tr>
              <a:tr h="29801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400" b="1" i="0" kern="0" dirty="0" err="1" smtClean="0">
                          <a:solidFill>
                            <a:schemeClr val="bg1"/>
                          </a:solidFill>
                          <a:latin typeface="+mn-lt"/>
                          <a:cs typeface="Open Sans"/>
                          <a:sym typeface="Open Sans"/>
                        </a:rPr>
                        <a:t>Медиакоммуникации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514733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pPr algn="ctr" fontAlgn="t"/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  <a:latin typeface="HSE Sans" panose="02000000000000000000" pitchFamily="50" charset="-52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897623"/>
                  </a:ext>
                </a:extLst>
              </a:tr>
              <a:tr h="298013">
                <a:tc vMerge="1">
                  <a:txBody>
                    <a:bodyPr/>
                    <a:lstStyle/>
                    <a:p>
                      <a:pPr algn="ctr" fontAlgn="t"/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иностранный язык / обществознание / история*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E2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4277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7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defRPr sz="1400" b="1" dirty="0" smtClean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шаблов вышка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шаблов вышка" id="{07A8F5D2-AE29-4110-9D17-52994A92C24B}" vid="{19A3AB3A-030B-427B-A220-DFD2AE10319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22">
    <a:dk1>
      <a:srgbClr val="474747"/>
    </a:dk1>
    <a:lt1>
      <a:srgbClr val="FFFFFF"/>
    </a:lt1>
    <a:dk2>
      <a:srgbClr val="474747"/>
    </a:dk2>
    <a:lt2>
      <a:srgbClr val="FFFFFF"/>
    </a:lt2>
    <a:accent1>
      <a:srgbClr val="77BEBD"/>
    </a:accent1>
    <a:accent2>
      <a:srgbClr val="3E8380"/>
    </a:accent2>
    <a:accent3>
      <a:srgbClr val="295755"/>
    </a:accent3>
    <a:accent4>
      <a:srgbClr val="185080"/>
    </a:accent4>
    <a:accent5>
      <a:srgbClr val="2B84D3"/>
    </a:accent5>
    <a:accent6>
      <a:srgbClr val="216BAB"/>
    </a:accent6>
    <a:hlink>
      <a:srgbClr val="216BAB"/>
    </a:hlink>
    <a:folHlink>
      <a:srgbClr val="2B84D3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Другая 22">
    <a:dk1>
      <a:srgbClr val="474747"/>
    </a:dk1>
    <a:lt1>
      <a:srgbClr val="FFFFFF"/>
    </a:lt1>
    <a:dk2>
      <a:srgbClr val="474747"/>
    </a:dk2>
    <a:lt2>
      <a:srgbClr val="FFFFFF"/>
    </a:lt2>
    <a:accent1>
      <a:srgbClr val="77BEBD"/>
    </a:accent1>
    <a:accent2>
      <a:srgbClr val="3E8380"/>
    </a:accent2>
    <a:accent3>
      <a:srgbClr val="295755"/>
    </a:accent3>
    <a:accent4>
      <a:srgbClr val="185080"/>
    </a:accent4>
    <a:accent5>
      <a:srgbClr val="2B84D3"/>
    </a:accent5>
    <a:accent6>
      <a:srgbClr val="216BAB"/>
    </a:accent6>
    <a:hlink>
      <a:srgbClr val="216BAB"/>
    </a:hlink>
    <a:folHlink>
      <a:srgbClr val="2B84D3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22">
    <a:dk1>
      <a:srgbClr val="474747"/>
    </a:dk1>
    <a:lt1>
      <a:srgbClr val="FFFFFF"/>
    </a:lt1>
    <a:dk2>
      <a:srgbClr val="474747"/>
    </a:dk2>
    <a:lt2>
      <a:srgbClr val="FFFFFF"/>
    </a:lt2>
    <a:accent1>
      <a:srgbClr val="77BEBD"/>
    </a:accent1>
    <a:accent2>
      <a:srgbClr val="3E8380"/>
    </a:accent2>
    <a:accent3>
      <a:srgbClr val="295755"/>
    </a:accent3>
    <a:accent4>
      <a:srgbClr val="185080"/>
    </a:accent4>
    <a:accent5>
      <a:srgbClr val="2B84D3"/>
    </a:accent5>
    <a:accent6>
      <a:srgbClr val="216BAB"/>
    </a:accent6>
    <a:hlink>
      <a:srgbClr val="216BAB"/>
    </a:hlink>
    <a:folHlink>
      <a:srgbClr val="2B84D3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Другая 22">
    <a:dk1>
      <a:srgbClr val="474747"/>
    </a:dk1>
    <a:lt1>
      <a:srgbClr val="FFFFFF"/>
    </a:lt1>
    <a:dk2>
      <a:srgbClr val="474747"/>
    </a:dk2>
    <a:lt2>
      <a:srgbClr val="FFFFFF"/>
    </a:lt2>
    <a:accent1>
      <a:srgbClr val="77BEBD"/>
    </a:accent1>
    <a:accent2>
      <a:srgbClr val="3E8380"/>
    </a:accent2>
    <a:accent3>
      <a:srgbClr val="295755"/>
    </a:accent3>
    <a:accent4>
      <a:srgbClr val="185080"/>
    </a:accent4>
    <a:accent5>
      <a:srgbClr val="2B84D3"/>
    </a:accent5>
    <a:accent6>
      <a:srgbClr val="216BAB"/>
    </a:accent6>
    <a:hlink>
      <a:srgbClr val="216BAB"/>
    </a:hlink>
    <a:folHlink>
      <a:srgbClr val="2B84D3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9C74E6E830D74E9B0FDDB4017A5417" ma:contentTypeVersion="13" ma:contentTypeDescription="Create a new document." ma:contentTypeScope="" ma:versionID="163ea1e46d1ef2e7d3e2669fd3a78f5e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83a6ac8df01c04b261c31c48caeaf0ed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D272EA-4D43-45C0-9703-56225E78CA7C}">
  <ds:schemaRefs>
    <ds:schemaRef ds:uri="9875bd71-cde8-496c-a136-433f55d5e6d0"/>
    <ds:schemaRef ds:uri="e96afe77-3acb-4328-97fc-408e1bde3e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purl.org/dc/dcmitype/"/>
    <ds:schemaRef ds:uri="e96afe77-3acb-4328-97fc-408e1bde3ecd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875bd71-cde8-496c-a136-433f55d5e6d0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1549</Words>
  <Application>Microsoft Office PowerPoint</Application>
  <PresentationFormat>Широкоэкранный</PresentationFormat>
  <Paragraphs>646</Paragraphs>
  <Slides>24</Slides>
  <Notes>18</Notes>
  <HiddenSlides>5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40" baseType="lpstr">
      <vt:lpstr>Century Gothic</vt:lpstr>
      <vt:lpstr>Proxima Nova</vt:lpstr>
      <vt:lpstr>Helvetica Light</vt:lpstr>
      <vt:lpstr>Proxima Nova Rg</vt:lpstr>
      <vt:lpstr>Times New Roman</vt:lpstr>
      <vt:lpstr>HSE Sans</vt:lpstr>
      <vt:lpstr>Calibri Light</vt:lpstr>
      <vt:lpstr>Open Sans</vt:lpstr>
      <vt:lpstr>Arial</vt:lpstr>
      <vt:lpstr>Calibri</vt:lpstr>
      <vt:lpstr>Office Theme</vt:lpstr>
      <vt:lpstr>Тема Office</vt:lpstr>
      <vt:lpstr>1_Office Theme</vt:lpstr>
      <vt:lpstr>1_Тема Office</vt:lpstr>
      <vt:lpstr>шаблов вышка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Изменения в правилах приёма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Тарасова Алина Геннадьевна</cp:lastModifiedBy>
  <cp:revision>135</cp:revision>
  <cp:lastPrinted>2021-11-11T13:08:42Z</cp:lastPrinted>
  <dcterms:created xsi:type="dcterms:W3CDTF">2021-11-11T08:52:47Z</dcterms:created>
  <dcterms:modified xsi:type="dcterms:W3CDTF">2022-12-15T08:05:15Z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