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1198" r:id="rId2"/>
    <p:sldId id="1200" r:id="rId3"/>
    <p:sldId id="1273" r:id="rId4"/>
    <p:sldId id="1282" r:id="rId5"/>
    <p:sldId id="1305" r:id="rId6"/>
    <p:sldId id="352" r:id="rId7"/>
    <p:sldId id="1283" r:id="rId8"/>
    <p:sldId id="1306" r:id="rId9"/>
    <p:sldId id="598" r:id="rId10"/>
    <p:sldId id="1310" r:id="rId11"/>
    <p:sldId id="615" r:id="rId12"/>
    <p:sldId id="405" r:id="rId13"/>
    <p:sldId id="617" r:id="rId14"/>
    <p:sldId id="1172" r:id="rId15"/>
    <p:sldId id="1197" r:id="rId16"/>
    <p:sldId id="1183" r:id="rId17"/>
    <p:sldId id="1311" r:id="rId18"/>
    <p:sldId id="670" r:id="rId19"/>
    <p:sldId id="686" r:id="rId20"/>
    <p:sldId id="687" r:id="rId21"/>
    <p:sldId id="688" r:id="rId22"/>
    <p:sldId id="689" r:id="rId23"/>
    <p:sldId id="690" r:id="rId24"/>
    <p:sldId id="1163" r:id="rId25"/>
    <p:sldId id="1164" r:id="rId26"/>
    <p:sldId id="1162" r:id="rId27"/>
    <p:sldId id="1201" r:id="rId28"/>
    <p:sldId id="1179" r:id="rId29"/>
    <p:sldId id="1205" r:id="rId30"/>
    <p:sldId id="1206" r:id="rId31"/>
    <p:sldId id="1207" r:id="rId32"/>
    <p:sldId id="629" r:id="rId33"/>
    <p:sldId id="704" r:id="rId34"/>
    <p:sldId id="1165" r:id="rId35"/>
    <p:sldId id="1312" r:id="rId36"/>
    <p:sldId id="1313" r:id="rId37"/>
    <p:sldId id="1315" r:id="rId38"/>
    <p:sldId id="1316" r:id="rId39"/>
    <p:sldId id="1317" r:id="rId40"/>
    <p:sldId id="1318" r:id="rId41"/>
    <p:sldId id="1319" r:id="rId42"/>
    <p:sldId id="1320" r:id="rId43"/>
    <p:sldId id="718" r:id="rId44"/>
    <p:sldId id="1314" r:id="rId4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1CFB94-4853-4AD7-B289-C569CF25728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198D98B-DA2A-4D85-8DD2-5C0AB25FC1D7}">
      <dgm:prSet/>
      <dgm:spPr/>
      <dgm:t>
        <a:bodyPr/>
        <a:lstStyle/>
        <a:p>
          <a:r>
            <a:rPr lang="ru-RU" dirty="0"/>
            <a:t>через индивидуальные задания на занятиях</a:t>
          </a:r>
          <a:endParaRPr lang="en-US" dirty="0"/>
        </a:p>
      </dgm:t>
    </dgm:pt>
    <dgm:pt modelId="{8EE6F955-FAA4-416F-8BFD-4B547FE5CB73}" type="parTrans" cxnId="{CCD688DD-9D9B-46D9-910D-18DC2423D36B}">
      <dgm:prSet/>
      <dgm:spPr/>
      <dgm:t>
        <a:bodyPr/>
        <a:lstStyle/>
        <a:p>
          <a:endParaRPr lang="en-US"/>
        </a:p>
      </dgm:t>
    </dgm:pt>
    <dgm:pt modelId="{B7FD1C47-74F5-4135-B3C0-B0E8E43977F3}" type="sibTrans" cxnId="{CCD688DD-9D9B-46D9-910D-18DC2423D36B}">
      <dgm:prSet/>
      <dgm:spPr/>
      <dgm:t>
        <a:bodyPr/>
        <a:lstStyle/>
        <a:p>
          <a:endParaRPr lang="en-US"/>
        </a:p>
      </dgm:t>
    </dgm:pt>
    <dgm:pt modelId="{C1D58273-F75B-4AF6-88AE-A58BE77DFFC3}">
      <dgm:prSet/>
      <dgm:spPr/>
      <dgm:t>
        <a:bodyPr/>
        <a:lstStyle/>
        <a:p>
          <a:r>
            <a:rPr lang="ru-RU" dirty="0"/>
            <a:t>через консультирование семей (законных представителей)</a:t>
          </a:r>
          <a:endParaRPr lang="en-US" dirty="0"/>
        </a:p>
      </dgm:t>
    </dgm:pt>
    <dgm:pt modelId="{74E04A2A-F9B8-426C-811A-E982B96E582F}" type="parTrans" cxnId="{D22A3994-FDA1-4DE4-BA95-871E0C4C9727}">
      <dgm:prSet/>
      <dgm:spPr/>
      <dgm:t>
        <a:bodyPr/>
        <a:lstStyle/>
        <a:p>
          <a:endParaRPr lang="en-US"/>
        </a:p>
      </dgm:t>
    </dgm:pt>
    <dgm:pt modelId="{3468E599-7307-4102-9F39-ECB0986696DA}" type="sibTrans" cxnId="{D22A3994-FDA1-4DE4-BA95-871E0C4C9727}">
      <dgm:prSet/>
      <dgm:spPr/>
      <dgm:t>
        <a:bodyPr/>
        <a:lstStyle/>
        <a:p>
          <a:endParaRPr lang="en-US"/>
        </a:p>
      </dgm:t>
    </dgm:pt>
    <dgm:pt modelId="{5154E557-C247-42CE-AED5-53149A9D1828}" type="pres">
      <dgm:prSet presAssocID="{D81CFB94-4853-4AD7-B289-C569CF25728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4F43100-6492-40AE-BF9C-18D377023DEB}" type="pres">
      <dgm:prSet presAssocID="{9198D98B-DA2A-4D85-8DD2-5C0AB25FC1D7}" presName="hierRoot1" presStyleCnt="0">
        <dgm:presLayoutVars>
          <dgm:hierBranch val="init"/>
        </dgm:presLayoutVars>
      </dgm:prSet>
      <dgm:spPr/>
    </dgm:pt>
    <dgm:pt modelId="{A48D5E97-A1CF-4E54-A1EB-42FECB77B0E2}" type="pres">
      <dgm:prSet presAssocID="{9198D98B-DA2A-4D85-8DD2-5C0AB25FC1D7}" presName="rootComposite1" presStyleCnt="0"/>
      <dgm:spPr/>
    </dgm:pt>
    <dgm:pt modelId="{953E7E4D-ED3E-4790-9FB1-14E3E483AFB6}" type="pres">
      <dgm:prSet presAssocID="{9198D98B-DA2A-4D85-8DD2-5C0AB25FC1D7}" presName="rootText1" presStyleLbl="node0" presStyleIdx="0" presStyleCnt="2">
        <dgm:presLayoutVars>
          <dgm:chPref val="3"/>
        </dgm:presLayoutVars>
      </dgm:prSet>
      <dgm:spPr/>
    </dgm:pt>
    <dgm:pt modelId="{6161E3C7-5AB1-499C-9B25-1182E7288DC8}" type="pres">
      <dgm:prSet presAssocID="{9198D98B-DA2A-4D85-8DD2-5C0AB25FC1D7}" presName="rootConnector1" presStyleLbl="node1" presStyleIdx="0" presStyleCnt="0"/>
      <dgm:spPr/>
    </dgm:pt>
    <dgm:pt modelId="{81C0D369-8C3A-4F06-8E8D-653783D91196}" type="pres">
      <dgm:prSet presAssocID="{9198D98B-DA2A-4D85-8DD2-5C0AB25FC1D7}" presName="hierChild2" presStyleCnt="0"/>
      <dgm:spPr/>
    </dgm:pt>
    <dgm:pt modelId="{B59D4CA1-B9B9-4B40-ACE4-6678BE99696E}" type="pres">
      <dgm:prSet presAssocID="{9198D98B-DA2A-4D85-8DD2-5C0AB25FC1D7}" presName="hierChild3" presStyleCnt="0"/>
      <dgm:spPr/>
    </dgm:pt>
    <dgm:pt modelId="{5C8D9C50-7E05-44B5-9E0B-17A9DFACB93C}" type="pres">
      <dgm:prSet presAssocID="{C1D58273-F75B-4AF6-88AE-A58BE77DFFC3}" presName="hierRoot1" presStyleCnt="0">
        <dgm:presLayoutVars>
          <dgm:hierBranch val="init"/>
        </dgm:presLayoutVars>
      </dgm:prSet>
      <dgm:spPr/>
    </dgm:pt>
    <dgm:pt modelId="{4F701565-7562-4A88-9236-AAD444823E8F}" type="pres">
      <dgm:prSet presAssocID="{C1D58273-F75B-4AF6-88AE-A58BE77DFFC3}" presName="rootComposite1" presStyleCnt="0"/>
      <dgm:spPr/>
    </dgm:pt>
    <dgm:pt modelId="{B7C434A2-8481-4472-A851-4BB9BC5539CE}" type="pres">
      <dgm:prSet presAssocID="{C1D58273-F75B-4AF6-88AE-A58BE77DFFC3}" presName="rootText1" presStyleLbl="node0" presStyleIdx="1" presStyleCnt="2">
        <dgm:presLayoutVars>
          <dgm:chPref val="3"/>
        </dgm:presLayoutVars>
      </dgm:prSet>
      <dgm:spPr/>
    </dgm:pt>
    <dgm:pt modelId="{9B234956-37DF-43F0-A0B7-B10715389957}" type="pres">
      <dgm:prSet presAssocID="{C1D58273-F75B-4AF6-88AE-A58BE77DFFC3}" presName="rootConnector1" presStyleLbl="node1" presStyleIdx="0" presStyleCnt="0"/>
      <dgm:spPr/>
    </dgm:pt>
    <dgm:pt modelId="{C99D01C5-FE00-4DD0-BEFB-FB4FC29852AF}" type="pres">
      <dgm:prSet presAssocID="{C1D58273-F75B-4AF6-88AE-A58BE77DFFC3}" presName="hierChild2" presStyleCnt="0"/>
      <dgm:spPr/>
    </dgm:pt>
    <dgm:pt modelId="{F69DEDB8-E2CB-4FAE-9604-CC57ED8F7AD0}" type="pres">
      <dgm:prSet presAssocID="{C1D58273-F75B-4AF6-88AE-A58BE77DFFC3}" presName="hierChild3" presStyleCnt="0"/>
      <dgm:spPr/>
    </dgm:pt>
  </dgm:ptLst>
  <dgm:cxnLst>
    <dgm:cxn modelId="{14450204-A624-4167-8213-8E4C35977D67}" type="presOf" srcId="{D81CFB94-4853-4AD7-B289-C569CF25728D}" destId="{5154E557-C247-42CE-AED5-53149A9D1828}" srcOrd="0" destOrd="0" presId="urn:microsoft.com/office/officeart/2005/8/layout/orgChart1"/>
    <dgm:cxn modelId="{C7046932-773C-478D-9291-DE507052951A}" type="presOf" srcId="{C1D58273-F75B-4AF6-88AE-A58BE77DFFC3}" destId="{9B234956-37DF-43F0-A0B7-B10715389957}" srcOrd="1" destOrd="0" presId="urn:microsoft.com/office/officeart/2005/8/layout/orgChart1"/>
    <dgm:cxn modelId="{64B0BA66-EF0F-4159-82C5-C7978F0A598B}" type="presOf" srcId="{9198D98B-DA2A-4D85-8DD2-5C0AB25FC1D7}" destId="{6161E3C7-5AB1-499C-9B25-1182E7288DC8}" srcOrd="1" destOrd="0" presId="urn:microsoft.com/office/officeart/2005/8/layout/orgChart1"/>
    <dgm:cxn modelId="{D22A3994-FDA1-4DE4-BA95-871E0C4C9727}" srcId="{D81CFB94-4853-4AD7-B289-C569CF25728D}" destId="{C1D58273-F75B-4AF6-88AE-A58BE77DFFC3}" srcOrd="1" destOrd="0" parTransId="{74E04A2A-F9B8-426C-811A-E982B96E582F}" sibTransId="{3468E599-7307-4102-9F39-ECB0986696DA}"/>
    <dgm:cxn modelId="{E83FA7A9-57BD-4FF6-8E0D-FFCFA979F0B2}" type="presOf" srcId="{C1D58273-F75B-4AF6-88AE-A58BE77DFFC3}" destId="{B7C434A2-8481-4472-A851-4BB9BC5539CE}" srcOrd="0" destOrd="0" presId="urn:microsoft.com/office/officeart/2005/8/layout/orgChart1"/>
    <dgm:cxn modelId="{CCD688DD-9D9B-46D9-910D-18DC2423D36B}" srcId="{D81CFB94-4853-4AD7-B289-C569CF25728D}" destId="{9198D98B-DA2A-4D85-8DD2-5C0AB25FC1D7}" srcOrd="0" destOrd="0" parTransId="{8EE6F955-FAA4-416F-8BFD-4B547FE5CB73}" sibTransId="{B7FD1C47-74F5-4135-B3C0-B0E8E43977F3}"/>
    <dgm:cxn modelId="{430D3DFA-6A5C-42FF-9565-C35D29C0543A}" type="presOf" srcId="{9198D98B-DA2A-4D85-8DD2-5C0AB25FC1D7}" destId="{953E7E4D-ED3E-4790-9FB1-14E3E483AFB6}" srcOrd="0" destOrd="0" presId="urn:microsoft.com/office/officeart/2005/8/layout/orgChart1"/>
    <dgm:cxn modelId="{405EAEAE-F89B-473B-B7B5-3B39D8BDDEB2}" type="presParOf" srcId="{5154E557-C247-42CE-AED5-53149A9D1828}" destId="{C4F43100-6492-40AE-BF9C-18D377023DEB}" srcOrd="0" destOrd="0" presId="urn:microsoft.com/office/officeart/2005/8/layout/orgChart1"/>
    <dgm:cxn modelId="{FDBD4393-D46C-4A8D-9390-4B2058FD0763}" type="presParOf" srcId="{C4F43100-6492-40AE-BF9C-18D377023DEB}" destId="{A48D5E97-A1CF-4E54-A1EB-42FECB77B0E2}" srcOrd="0" destOrd="0" presId="urn:microsoft.com/office/officeart/2005/8/layout/orgChart1"/>
    <dgm:cxn modelId="{ACAAD6F1-E682-4592-895A-F2183A1FBE7C}" type="presParOf" srcId="{A48D5E97-A1CF-4E54-A1EB-42FECB77B0E2}" destId="{953E7E4D-ED3E-4790-9FB1-14E3E483AFB6}" srcOrd="0" destOrd="0" presId="urn:microsoft.com/office/officeart/2005/8/layout/orgChart1"/>
    <dgm:cxn modelId="{4DFEB53C-3775-4508-B4A4-0538435C99B8}" type="presParOf" srcId="{A48D5E97-A1CF-4E54-A1EB-42FECB77B0E2}" destId="{6161E3C7-5AB1-499C-9B25-1182E7288DC8}" srcOrd="1" destOrd="0" presId="urn:microsoft.com/office/officeart/2005/8/layout/orgChart1"/>
    <dgm:cxn modelId="{0B8F166C-EAE6-473F-8B3F-1FA7E46379AA}" type="presParOf" srcId="{C4F43100-6492-40AE-BF9C-18D377023DEB}" destId="{81C0D369-8C3A-4F06-8E8D-653783D91196}" srcOrd="1" destOrd="0" presId="urn:microsoft.com/office/officeart/2005/8/layout/orgChart1"/>
    <dgm:cxn modelId="{970088C1-A0FD-4C95-8B48-03E070389CB3}" type="presParOf" srcId="{C4F43100-6492-40AE-BF9C-18D377023DEB}" destId="{B59D4CA1-B9B9-4B40-ACE4-6678BE99696E}" srcOrd="2" destOrd="0" presId="urn:microsoft.com/office/officeart/2005/8/layout/orgChart1"/>
    <dgm:cxn modelId="{ACBE2F6C-AEFD-4AAA-8224-E1184C342B1D}" type="presParOf" srcId="{5154E557-C247-42CE-AED5-53149A9D1828}" destId="{5C8D9C50-7E05-44B5-9E0B-17A9DFACB93C}" srcOrd="1" destOrd="0" presId="urn:microsoft.com/office/officeart/2005/8/layout/orgChart1"/>
    <dgm:cxn modelId="{258C4F51-1E45-428A-BF54-BAFDA89462EF}" type="presParOf" srcId="{5C8D9C50-7E05-44B5-9E0B-17A9DFACB93C}" destId="{4F701565-7562-4A88-9236-AAD444823E8F}" srcOrd="0" destOrd="0" presId="urn:microsoft.com/office/officeart/2005/8/layout/orgChart1"/>
    <dgm:cxn modelId="{CFEFC1CD-45C9-41F6-B79E-1C9F35FEFBB0}" type="presParOf" srcId="{4F701565-7562-4A88-9236-AAD444823E8F}" destId="{B7C434A2-8481-4472-A851-4BB9BC5539CE}" srcOrd="0" destOrd="0" presId="urn:microsoft.com/office/officeart/2005/8/layout/orgChart1"/>
    <dgm:cxn modelId="{CFF233A0-EFA8-40E0-AF8C-580A959455B4}" type="presParOf" srcId="{4F701565-7562-4A88-9236-AAD444823E8F}" destId="{9B234956-37DF-43F0-A0B7-B10715389957}" srcOrd="1" destOrd="0" presId="urn:microsoft.com/office/officeart/2005/8/layout/orgChart1"/>
    <dgm:cxn modelId="{844EB068-D311-4564-AE5F-4CBD5FE60DFC}" type="presParOf" srcId="{5C8D9C50-7E05-44B5-9E0B-17A9DFACB93C}" destId="{C99D01C5-FE00-4DD0-BEFB-FB4FC29852AF}" srcOrd="1" destOrd="0" presId="urn:microsoft.com/office/officeart/2005/8/layout/orgChart1"/>
    <dgm:cxn modelId="{E631F095-429A-4C75-BFF5-3CA2C5F4C926}" type="presParOf" srcId="{5C8D9C50-7E05-44B5-9E0B-17A9DFACB93C}" destId="{F69DEDB8-E2CB-4FAE-9604-CC57ED8F7AD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C017F1A-0D5F-432E-AE63-A55E84E2A750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808A69B-8B78-4BB6-BFD1-BF6E0FA48FEC}">
      <dgm:prSet/>
      <dgm:spPr/>
      <dgm:t>
        <a:bodyPr/>
        <a:lstStyle/>
        <a:p>
          <a:r>
            <a:rPr lang="ru-RU" dirty="0"/>
            <a:t>сформированность устной речи</a:t>
          </a:r>
          <a:endParaRPr lang="en-US" dirty="0"/>
        </a:p>
      </dgm:t>
    </dgm:pt>
    <dgm:pt modelId="{7D36C943-47CB-4409-9B32-9F7FDF112B17}" type="parTrans" cxnId="{F4CAF7EE-E1A9-4207-A90E-A1508542419B}">
      <dgm:prSet/>
      <dgm:spPr/>
      <dgm:t>
        <a:bodyPr/>
        <a:lstStyle/>
        <a:p>
          <a:endParaRPr lang="en-US"/>
        </a:p>
      </dgm:t>
    </dgm:pt>
    <dgm:pt modelId="{51B0926B-7BBE-4342-944E-EEFC44036129}" type="sibTrans" cxnId="{F4CAF7EE-E1A9-4207-A90E-A1508542419B}">
      <dgm:prSet/>
      <dgm:spPr/>
      <dgm:t>
        <a:bodyPr/>
        <a:lstStyle/>
        <a:p>
          <a:endParaRPr lang="en-US"/>
        </a:p>
      </dgm:t>
    </dgm:pt>
    <dgm:pt modelId="{21C0875E-7906-4F58-9EEF-7447840CDDC9}">
      <dgm:prSet/>
      <dgm:spPr/>
      <dgm:t>
        <a:bodyPr/>
        <a:lstStyle/>
        <a:p>
          <a:r>
            <a:rPr lang="ru-RU" dirty="0"/>
            <a:t>достаточное развитие пространственных представлений, зрительного анализа, синтеза и </a:t>
          </a:r>
          <a:r>
            <a:rPr lang="ru-RU" dirty="0" err="1"/>
            <a:t>мнезиса</a:t>
          </a:r>
          <a:endParaRPr lang="en-US" dirty="0"/>
        </a:p>
      </dgm:t>
    </dgm:pt>
    <dgm:pt modelId="{D431CF2B-929C-4A0C-B879-C5E6219A73AB}" type="parTrans" cxnId="{5E296A2C-0D9B-4A8F-A6D6-E8D496DC65A1}">
      <dgm:prSet/>
      <dgm:spPr/>
      <dgm:t>
        <a:bodyPr/>
        <a:lstStyle/>
        <a:p>
          <a:endParaRPr lang="en-US"/>
        </a:p>
      </dgm:t>
    </dgm:pt>
    <dgm:pt modelId="{737C97BC-177F-4BF5-A4FF-5CE117096BF7}" type="sibTrans" cxnId="{5E296A2C-0D9B-4A8F-A6D6-E8D496DC65A1}">
      <dgm:prSet/>
      <dgm:spPr/>
      <dgm:t>
        <a:bodyPr/>
        <a:lstStyle/>
        <a:p>
          <a:endParaRPr lang="en-US"/>
        </a:p>
      </dgm:t>
    </dgm:pt>
    <dgm:pt modelId="{F52C3EE2-B00D-4177-B46F-0E8986271A79}" type="pres">
      <dgm:prSet presAssocID="{5C017F1A-0D5F-432E-AE63-A55E84E2A750}" presName="diagram" presStyleCnt="0">
        <dgm:presLayoutVars>
          <dgm:dir/>
          <dgm:resizeHandles val="exact"/>
        </dgm:presLayoutVars>
      </dgm:prSet>
      <dgm:spPr/>
    </dgm:pt>
    <dgm:pt modelId="{55C2A865-DBA8-471A-A5AF-7E7151ECBB63}" type="pres">
      <dgm:prSet presAssocID="{2808A69B-8B78-4BB6-BFD1-BF6E0FA48FEC}" presName="node" presStyleLbl="node1" presStyleIdx="0" presStyleCnt="2">
        <dgm:presLayoutVars>
          <dgm:bulletEnabled val="1"/>
        </dgm:presLayoutVars>
      </dgm:prSet>
      <dgm:spPr/>
    </dgm:pt>
    <dgm:pt modelId="{568409B3-424B-4CA0-B5CC-8EC2D1E79660}" type="pres">
      <dgm:prSet presAssocID="{51B0926B-7BBE-4342-944E-EEFC44036129}" presName="sibTrans" presStyleCnt="0"/>
      <dgm:spPr/>
    </dgm:pt>
    <dgm:pt modelId="{EE125F65-83F0-4AAD-88B7-6CF7EB1F3E45}" type="pres">
      <dgm:prSet presAssocID="{21C0875E-7906-4F58-9EEF-7447840CDDC9}" presName="node" presStyleLbl="node1" presStyleIdx="1" presStyleCnt="2">
        <dgm:presLayoutVars>
          <dgm:bulletEnabled val="1"/>
        </dgm:presLayoutVars>
      </dgm:prSet>
      <dgm:spPr/>
    </dgm:pt>
  </dgm:ptLst>
  <dgm:cxnLst>
    <dgm:cxn modelId="{3D3AB724-2876-4F7A-98C4-441D8016916C}" type="presOf" srcId="{21C0875E-7906-4F58-9EEF-7447840CDDC9}" destId="{EE125F65-83F0-4AAD-88B7-6CF7EB1F3E45}" srcOrd="0" destOrd="0" presId="urn:microsoft.com/office/officeart/2005/8/layout/default"/>
    <dgm:cxn modelId="{32288F27-9DA5-4759-88D6-F3F8EDCFE3C5}" type="presOf" srcId="{5C017F1A-0D5F-432E-AE63-A55E84E2A750}" destId="{F52C3EE2-B00D-4177-B46F-0E8986271A79}" srcOrd="0" destOrd="0" presId="urn:microsoft.com/office/officeart/2005/8/layout/default"/>
    <dgm:cxn modelId="{5E296A2C-0D9B-4A8F-A6D6-E8D496DC65A1}" srcId="{5C017F1A-0D5F-432E-AE63-A55E84E2A750}" destId="{21C0875E-7906-4F58-9EEF-7447840CDDC9}" srcOrd="1" destOrd="0" parTransId="{D431CF2B-929C-4A0C-B879-C5E6219A73AB}" sibTransId="{737C97BC-177F-4BF5-A4FF-5CE117096BF7}"/>
    <dgm:cxn modelId="{74006F49-FCFD-4DDD-9F25-81DD08D347DD}" type="presOf" srcId="{2808A69B-8B78-4BB6-BFD1-BF6E0FA48FEC}" destId="{55C2A865-DBA8-471A-A5AF-7E7151ECBB63}" srcOrd="0" destOrd="0" presId="urn:microsoft.com/office/officeart/2005/8/layout/default"/>
    <dgm:cxn modelId="{F4CAF7EE-E1A9-4207-A90E-A1508542419B}" srcId="{5C017F1A-0D5F-432E-AE63-A55E84E2A750}" destId="{2808A69B-8B78-4BB6-BFD1-BF6E0FA48FEC}" srcOrd="0" destOrd="0" parTransId="{7D36C943-47CB-4409-9B32-9F7FDF112B17}" sibTransId="{51B0926B-7BBE-4342-944E-EEFC44036129}"/>
    <dgm:cxn modelId="{C935971C-A88E-4805-AC18-9182109BE56F}" type="presParOf" srcId="{F52C3EE2-B00D-4177-B46F-0E8986271A79}" destId="{55C2A865-DBA8-471A-A5AF-7E7151ECBB63}" srcOrd="0" destOrd="0" presId="urn:microsoft.com/office/officeart/2005/8/layout/default"/>
    <dgm:cxn modelId="{0E52A3B9-D996-4169-B613-023FA18969A4}" type="presParOf" srcId="{F52C3EE2-B00D-4177-B46F-0E8986271A79}" destId="{568409B3-424B-4CA0-B5CC-8EC2D1E79660}" srcOrd="1" destOrd="0" presId="urn:microsoft.com/office/officeart/2005/8/layout/default"/>
    <dgm:cxn modelId="{C839661A-990E-4CA5-9123-FBA007E66942}" type="presParOf" srcId="{F52C3EE2-B00D-4177-B46F-0E8986271A79}" destId="{EE125F65-83F0-4AAD-88B7-6CF7EB1F3E45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47E3AFD-F575-4941-97A8-7BFF91C4CA08}" type="doc">
      <dgm:prSet loTypeId="urn:microsoft.com/office/officeart/2005/8/layout/default#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4FC4C8E-7FE6-43B9-88CB-81E44B5BBC89}" type="pres">
      <dgm:prSet presAssocID="{447E3AFD-F575-4941-97A8-7BFF91C4CA08}" presName="diagram" presStyleCnt="0">
        <dgm:presLayoutVars>
          <dgm:dir/>
          <dgm:resizeHandles val="exact"/>
        </dgm:presLayoutVars>
      </dgm:prSet>
      <dgm:spPr/>
    </dgm:pt>
  </dgm:ptLst>
  <dgm:cxnLst>
    <dgm:cxn modelId="{11A85175-CD15-4DAD-A908-919D7EFC4841}" type="presOf" srcId="{447E3AFD-F575-4941-97A8-7BFF91C4CA08}" destId="{74FC4C8E-7FE6-43B9-88CB-81E44B5BBC89}" srcOrd="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3E7E4D-ED3E-4790-9FB1-14E3E483AFB6}">
      <dsp:nvSpPr>
        <dsp:cNvPr id="0" name=""/>
        <dsp:cNvSpPr/>
      </dsp:nvSpPr>
      <dsp:spPr>
        <a:xfrm>
          <a:off x="2502" y="431485"/>
          <a:ext cx="4693862" cy="23469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100" kern="1200" dirty="0"/>
            <a:t>через индивидуальные задания на занятиях</a:t>
          </a:r>
          <a:endParaRPr lang="en-US" sz="4100" kern="1200" dirty="0"/>
        </a:p>
      </dsp:txBody>
      <dsp:txXfrm>
        <a:off x="2502" y="431485"/>
        <a:ext cx="4693862" cy="2346931"/>
      </dsp:txXfrm>
    </dsp:sp>
    <dsp:sp modelId="{B7C434A2-8481-4472-A851-4BB9BC5539CE}">
      <dsp:nvSpPr>
        <dsp:cNvPr id="0" name=""/>
        <dsp:cNvSpPr/>
      </dsp:nvSpPr>
      <dsp:spPr>
        <a:xfrm>
          <a:off x="5682075" y="431485"/>
          <a:ext cx="4693862" cy="23469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100" kern="1200" dirty="0"/>
            <a:t>через консультирование семей (законных представителей)</a:t>
          </a:r>
          <a:endParaRPr lang="en-US" sz="4100" kern="1200" dirty="0"/>
        </a:p>
      </dsp:txBody>
      <dsp:txXfrm>
        <a:off x="5682075" y="431485"/>
        <a:ext cx="4693862" cy="23469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C2A865-DBA8-471A-A5AF-7E7151ECBB63}">
      <dsp:nvSpPr>
        <dsp:cNvPr id="0" name=""/>
        <dsp:cNvSpPr/>
      </dsp:nvSpPr>
      <dsp:spPr>
        <a:xfrm>
          <a:off x="1015394" y="991"/>
          <a:ext cx="4232850" cy="253971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/>
            <a:t>сформированность устной речи</a:t>
          </a:r>
          <a:endParaRPr lang="en-US" sz="3200" kern="1200" dirty="0"/>
        </a:p>
      </dsp:txBody>
      <dsp:txXfrm>
        <a:off x="1015394" y="991"/>
        <a:ext cx="4232850" cy="2539710"/>
      </dsp:txXfrm>
    </dsp:sp>
    <dsp:sp modelId="{EE125F65-83F0-4AAD-88B7-6CF7EB1F3E45}">
      <dsp:nvSpPr>
        <dsp:cNvPr id="0" name=""/>
        <dsp:cNvSpPr/>
      </dsp:nvSpPr>
      <dsp:spPr>
        <a:xfrm>
          <a:off x="1015394" y="2963986"/>
          <a:ext cx="4232850" cy="253971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/>
            <a:t>достаточное развитие пространственных представлений, зрительного анализа, синтеза и </a:t>
          </a:r>
          <a:r>
            <a:rPr lang="ru-RU" sz="3200" kern="1200" dirty="0" err="1"/>
            <a:t>мнезиса</a:t>
          </a:r>
          <a:endParaRPr lang="en-US" sz="3200" kern="1200" dirty="0"/>
        </a:p>
      </dsp:txBody>
      <dsp:txXfrm>
        <a:off x="1015394" y="2963986"/>
        <a:ext cx="4232850" cy="25397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B1748-9506-4BD8-BF43-BA107D269EF5}" type="datetimeFigureOut">
              <a:rPr lang="ru-RU" smtClean="0"/>
              <a:t>20.11.2022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229254-36E3-401F-8DA2-8354B09A25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838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7C36E4-9DE8-118B-8A19-362E6278F5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5694FD1-5D11-457E-10BB-7F31010A82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F3A2D6-2E83-8116-C449-D722DB0F0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87FFA-68A0-447D-BDB7-5F396202470D}" type="datetimeFigureOut">
              <a:rPr lang="ru-RU" smtClean="0"/>
              <a:t>20.11.2022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BF275B-4683-678A-4EB8-ACF702562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724C0E-C8A3-A6F7-3D0A-EF28F89FF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96F16-F717-42FB-B73E-1B0945EC54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087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B4DEA8-5DAD-3D88-5A76-43F8CB922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92AE058-B1BA-4BE2-5B89-27C6AFADD4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C384B9-6057-35DD-1E55-09341D1A2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87FFA-68A0-447D-BDB7-5F396202470D}" type="datetimeFigureOut">
              <a:rPr lang="ru-RU" smtClean="0"/>
              <a:t>20.11.2022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05B703-A0BE-9078-9B0D-0105FEC5C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2A3A28-CBB4-5022-FA23-7954B3487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96F16-F717-42FB-B73E-1B0945EC54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725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456475-DD22-26FD-7C68-F2B8FA8C53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0999A23-5689-510E-AC06-0F6222C31E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58FF22-ADEA-4B82-EBB7-B5392DF70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87FFA-68A0-447D-BDB7-5F396202470D}" type="datetimeFigureOut">
              <a:rPr lang="ru-RU" smtClean="0"/>
              <a:t>20.11.2022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8C1758-25CD-A509-25FA-FB887708A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2FC767-85EA-F0B4-C1EB-D92A53C1E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96F16-F717-42FB-B73E-1B0945EC54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9102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C437EA-7A04-70C4-14C9-5C5314A88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6F5D21-1ECB-5B71-AF0D-236E627FBA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8F6217-E3F4-3258-4E41-415CE6316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87FFA-68A0-447D-BDB7-5F396202470D}" type="datetimeFigureOut">
              <a:rPr lang="ru-RU" smtClean="0"/>
              <a:t>20.11.2022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D62AA4-324E-C6F1-35C4-40E340288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FB7CF3-BCF7-F88A-A659-3635F276D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96F16-F717-42FB-B73E-1B0945EC54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1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2FE785-6473-CA7E-5784-EE52FBCD4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AF13DA-F3E9-24F1-E588-412FEF688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DFBBE6-DD90-0F54-1A6E-E8470B271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87FFA-68A0-447D-BDB7-5F396202470D}" type="datetimeFigureOut">
              <a:rPr lang="ru-RU" smtClean="0"/>
              <a:t>20.11.2022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146F19-1722-6C85-BCCE-1C3BCA03C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29EB18-637E-3AA0-CE96-83710BFBA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96F16-F717-42FB-B73E-1B0945EC54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794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D4778-20C8-4CAE-056F-FE26B9D66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0C7177-4E8E-8E0D-02A9-DD5172BAB6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04B8B04-A428-7F9B-7068-1285033AB6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CA4A90-4D5D-3471-F478-759F3FDE4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87FFA-68A0-447D-BDB7-5F396202470D}" type="datetimeFigureOut">
              <a:rPr lang="ru-RU" smtClean="0"/>
              <a:t>20.11.2022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3ED325-2E52-EC94-9427-B72323807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E4C635-0F96-3E5F-24B4-0D13BB156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96F16-F717-42FB-B73E-1B0945EC54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466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65E45-B02A-7170-391D-CB8207892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533E70-5FC7-BE02-A2F4-8D6063EE3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F63BAEC-642F-0134-B21E-93B5A1DCF0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1615538-DDE0-2402-481F-B457D1AF6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AD975-EB76-DE48-CA24-64E28EC638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0128CFC-5DE0-2A0A-0079-EDDFBC61E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87FFA-68A0-447D-BDB7-5F396202470D}" type="datetimeFigureOut">
              <a:rPr lang="ru-RU" smtClean="0"/>
              <a:t>20.11.2022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323DC7-81AE-849E-04B9-071F840C2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5F5669E-4F00-A5AE-F91F-02D18760A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96F16-F717-42FB-B73E-1B0945EC54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529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96979F-5D98-B502-7BDE-C21AAAE0B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CB9070-6FDE-4931-3A31-3805F01F9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87FFA-68A0-447D-BDB7-5F396202470D}" type="datetimeFigureOut">
              <a:rPr lang="ru-RU" smtClean="0"/>
              <a:t>20.11.2022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28E9C5B-35D4-7252-45F6-329F28C5A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BE1B62F-F695-4557-943A-2C23AA484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96F16-F717-42FB-B73E-1B0945EC54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296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95832F7-537F-AB31-2075-7AAFF9818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87FFA-68A0-447D-BDB7-5F396202470D}" type="datetimeFigureOut">
              <a:rPr lang="ru-RU" smtClean="0"/>
              <a:t>20.11.2022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30ABE02-D373-F612-D239-6B677764F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F3E0AF-1271-9E9B-A847-094313DAB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96F16-F717-42FB-B73E-1B0945EC54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534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16F94C-4719-9FD9-5396-F25707C7A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70B4D2-2F5C-85C8-03DC-B17289E42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8CE1AD-1A9D-CAB5-4664-8396DC64F8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0E2FA65-CCB8-CF87-8F33-E48E5A336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87FFA-68A0-447D-BDB7-5F396202470D}" type="datetimeFigureOut">
              <a:rPr lang="ru-RU" smtClean="0"/>
              <a:t>20.11.2022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6DC2EE-D28C-3E20-BD66-CE753D4A8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D60BBA-D7D5-FBD8-22D6-D6BD8FA2C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96F16-F717-42FB-B73E-1B0945EC54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694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1F20DB-F88A-8F13-4030-7BA8333E5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2EDBBA6-72AB-8904-F95B-766DE4CB56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5D5388-60E8-9773-F0B8-DC33483351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926E05-0644-042A-E5CF-EE9AF11B2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87FFA-68A0-447D-BDB7-5F396202470D}" type="datetimeFigureOut">
              <a:rPr lang="ru-RU" smtClean="0"/>
              <a:t>20.11.2022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A246FC5-F144-9092-E73C-919248FD3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B18AD6-2834-A2DD-BD38-7ACA78338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96F16-F717-42FB-B73E-1B0945EC54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240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38032-A585-41CA-3F6B-1F9DDFFDD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D727CD-8145-B470-E140-21C6EC7C2B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6D1805-0A41-3A9A-3D67-F3FA6075EE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87FFA-68A0-447D-BDB7-5F396202470D}" type="datetimeFigureOut">
              <a:rPr lang="ru-RU" smtClean="0"/>
              <a:t>20.11.2022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5978FF-D316-994F-19CF-DA4A05E2F4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B1151C-008F-579A-A3DC-D6014BED4B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96F16-F717-42FB-B73E-1B0945EC54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273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C8B4847-9EEE-E906-6681-2982959EF3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8632" y="118972"/>
            <a:ext cx="9703455" cy="3097036"/>
          </a:xfrm>
          <a:noFill/>
        </p:spPr>
        <p:txBody>
          <a:bodyPr>
            <a:normAutofit/>
          </a:bodyPr>
          <a:lstStyle/>
          <a:p>
            <a:r>
              <a:rPr lang="ru-RU" sz="4100" b="1" dirty="0"/>
              <a:t>Индивидуальная работа с детьми 6-7 лет группы риска по возникновению нарушений письменной речи на занятиях по обучению грамоте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83738D7F-8627-F8B0-3F93-2B93077EA1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63845" y="4375356"/>
            <a:ext cx="7442036" cy="2363674"/>
          </a:xfrm>
          <a:noFill/>
        </p:spPr>
        <p:txBody>
          <a:bodyPr>
            <a:noAutofit/>
          </a:bodyPr>
          <a:lstStyle/>
          <a:p>
            <a:pPr algn="r">
              <a:spcBef>
                <a:spcPts val="0"/>
              </a:spcBef>
            </a:pPr>
            <a:r>
              <a:rPr lang="ru-RU" b="1" dirty="0"/>
              <a:t>Вакуленко Любовь Сергеевна</a:t>
            </a:r>
            <a:r>
              <a:rPr lang="ru-RU" dirty="0"/>
              <a:t>, </a:t>
            </a:r>
          </a:p>
          <a:p>
            <a:pPr algn="r">
              <a:spcBef>
                <a:spcPts val="0"/>
              </a:spcBef>
            </a:pPr>
            <a:r>
              <a:rPr lang="ru-RU" dirty="0"/>
              <a:t>кандидат педагогических наук, доцент, </a:t>
            </a:r>
          </a:p>
          <a:p>
            <a:pPr algn="r">
              <a:spcBef>
                <a:spcPts val="0"/>
              </a:spcBef>
            </a:pPr>
            <a:r>
              <a:rPr lang="ru-RU" dirty="0"/>
              <a:t>педагог дополнительного образования  </a:t>
            </a:r>
          </a:p>
          <a:p>
            <a:pPr algn="r">
              <a:spcBef>
                <a:spcPts val="0"/>
              </a:spcBef>
            </a:pPr>
            <a:r>
              <a:rPr lang="ru-RU" dirty="0"/>
              <a:t>ГБУ ДО Центр внешкольной работы </a:t>
            </a:r>
          </a:p>
          <a:p>
            <a:pPr algn="r">
              <a:spcBef>
                <a:spcPts val="0"/>
              </a:spcBef>
            </a:pPr>
            <a:r>
              <a:rPr lang="ru-RU" dirty="0"/>
              <a:t>ДМ Калининского района Санкт-Петербурга "Академический»</a:t>
            </a:r>
          </a:p>
          <a:p>
            <a:pPr algn="r">
              <a:spcBef>
                <a:spcPts val="0"/>
              </a:spcBef>
            </a:pPr>
            <a:r>
              <a:rPr lang="en-US" b="1" dirty="0"/>
              <a:t>lsvakulenko@mail.ru</a:t>
            </a:r>
            <a:endParaRPr lang="ru-RU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82B2E4-AD50-82FC-9F21-FEF793FF6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86" y="4154100"/>
            <a:ext cx="4139543" cy="25849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D84BA4-E99C-470C-7010-69EAEBE0D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268" y="253181"/>
            <a:ext cx="1130906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32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7" y="365125"/>
            <a:ext cx="10898325" cy="1325563"/>
          </a:xfrm>
        </p:spPr>
        <p:txBody>
          <a:bodyPr>
            <a:normAutofit/>
          </a:bodyPr>
          <a:lstStyle/>
          <a:p>
            <a:r>
              <a:rPr lang="ru-RU" dirty="0"/>
              <a:t>Речевые умения по А.А. Леонтьеву</a:t>
            </a:r>
            <a:br>
              <a:rPr lang="ru-RU" dirty="0"/>
            </a:br>
            <a:r>
              <a:rPr lang="ru-RU" dirty="0"/>
              <a:t>(продуктивные, рецептивные)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/>
              <a:t>Для устной речи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1580794" y="2573220"/>
            <a:ext cx="4040188" cy="3951288"/>
          </a:xfrm>
        </p:spPr>
        <p:txBody>
          <a:bodyPr/>
          <a:lstStyle/>
          <a:p>
            <a:r>
              <a:rPr lang="ru-RU" dirty="0"/>
              <a:t>Умение говорить</a:t>
            </a:r>
          </a:p>
          <a:p>
            <a:r>
              <a:rPr lang="ru-RU" dirty="0"/>
              <a:t>Умение </a:t>
            </a:r>
            <a:r>
              <a:rPr lang="ru-RU" dirty="0" err="1"/>
              <a:t>аудировать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/>
              <a:t>Для письменной речи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7147723" y="2573220"/>
            <a:ext cx="4041775" cy="3951288"/>
          </a:xfrm>
        </p:spPr>
        <p:txBody>
          <a:bodyPr/>
          <a:lstStyle/>
          <a:p>
            <a:r>
              <a:rPr lang="ru-RU" dirty="0"/>
              <a:t>Умение читать</a:t>
            </a:r>
          </a:p>
          <a:p>
            <a:r>
              <a:rPr lang="ru-RU" dirty="0"/>
              <a:t>Умение писать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58F9BB-78C0-6E4B-3726-03F092AA8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79" y="3889309"/>
            <a:ext cx="2558143" cy="25581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2F3E048-4674-020D-1F4C-4648378EC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378" y="4033235"/>
            <a:ext cx="2036900" cy="249127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0562634-CF78-195F-7127-F556466D6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0862" y="3889309"/>
            <a:ext cx="1746407" cy="246335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947A93F-5413-0D97-1864-692156CE3B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0594" y="3794519"/>
            <a:ext cx="3245765" cy="255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464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004760" y="432619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0">
              <a:defRPr/>
            </a:pPr>
            <a:r>
              <a:rPr lang="en-US" altLang="ru-RU" sz="20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Чтение</a:t>
            </a:r>
            <a:r>
              <a:rPr lang="en-US" altLang="ru-RU" sz="2000" b="1" dirty="0"/>
              <a:t> </a:t>
            </a:r>
            <a:r>
              <a:rPr lang="en-US" altLang="ru-RU" sz="2000" dirty="0"/>
              <a:t>– </a:t>
            </a:r>
            <a:r>
              <a:rPr lang="en-US" altLang="ru-RU" sz="2000" dirty="0" err="1"/>
              <a:t>сложный</a:t>
            </a:r>
            <a:r>
              <a:rPr lang="en-US" altLang="ru-RU" sz="2000" dirty="0"/>
              <a:t> </a:t>
            </a:r>
            <a:r>
              <a:rPr lang="en-US" altLang="ru-RU" sz="2000" dirty="0" err="1"/>
              <a:t>психофизиологический</a:t>
            </a:r>
            <a:r>
              <a:rPr lang="en-US" altLang="ru-RU" sz="2000" dirty="0"/>
              <a:t> </a:t>
            </a:r>
            <a:r>
              <a:rPr lang="en-US" altLang="ru-RU" sz="2000" dirty="0" err="1"/>
              <a:t>процесс</a:t>
            </a:r>
            <a:r>
              <a:rPr lang="en-US" altLang="ru-RU" sz="2000" dirty="0"/>
              <a:t>, в </a:t>
            </a:r>
            <a:r>
              <a:rPr lang="en-US" altLang="ru-RU" sz="2000" dirty="0" err="1"/>
              <a:t>котором</a:t>
            </a:r>
            <a:r>
              <a:rPr lang="en-US" altLang="ru-RU" sz="2000" dirty="0"/>
              <a:t> </a:t>
            </a:r>
            <a:r>
              <a:rPr lang="en-US" altLang="ru-RU" sz="2000" dirty="0" err="1"/>
              <a:t>участвуют</a:t>
            </a:r>
            <a:r>
              <a:rPr lang="en-US" altLang="ru-RU" sz="2000" dirty="0"/>
              <a:t> </a:t>
            </a:r>
            <a:r>
              <a:rPr lang="en-US" altLang="ru-RU" sz="2000" dirty="0" err="1"/>
              <a:t>анализаторы</a:t>
            </a:r>
            <a:r>
              <a:rPr lang="en-US" altLang="ru-RU" sz="2000" dirty="0"/>
              <a:t>:   </a:t>
            </a:r>
          </a:p>
          <a:p>
            <a:pPr>
              <a:buClr>
                <a:schemeClr val="tx1"/>
              </a:buClr>
              <a:defRPr/>
            </a:pPr>
            <a:r>
              <a:rPr lang="en-US" altLang="ru-RU" sz="2000" dirty="0"/>
              <a:t> </a:t>
            </a:r>
            <a:r>
              <a:rPr lang="en-US" altLang="ru-RU" sz="2000" dirty="0" err="1"/>
              <a:t>зрительный</a:t>
            </a:r>
            <a:r>
              <a:rPr lang="en-US" altLang="ru-RU" sz="2000" dirty="0"/>
              <a:t>;</a:t>
            </a:r>
          </a:p>
          <a:p>
            <a:pPr>
              <a:buClr>
                <a:schemeClr val="tx1"/>
              </a:buClr>
              <a:defRPr/>
            </a:pPr>
            <a:r>
              <a:rPr lang="en-US" altLang="ru-RU" sz="2000" dirty="0"/>
              <a:t> </a:t>
            </a:r>
            <a:r>
              <a:rPr lang="en-US" altLang="ru-RU" sz="2000" dirty="0" err="1"/>
              <a:t>речедвигательный</a:t>
            </a:r>
            <a:r>
              <a:rPr lang="en-US" altLang="ru-RU" sz="2000" dirty="0"/>
              <a:t>;</a:t>
            </a:r>
          </a:p>
          <a:p>
            <a:pPr>
              <a:buClr>
                <a:schemeClr val="tx1"/>
              </a:buClr>
              <a:defRPr/>
            </a:pPr>
            <a:r>
              <a:rPr lang="en-US" altLang="ru-RU" sz="2000" dirty="0"/>
              <a:t> речеслуховой.</a:t>
            </a:r>
          </a:p>
          <a:p>
            <a:pPr marL="0">
              <a:defRPr/>
            </a:pPr>
            <a:endParaRPr lang="en-US" altLang="ru-RU" sz="2000" dirty="0"/>
          </a:p>
          <a:p>
            <a:pPr marL="0" indent="0">
              <a:buNone/>
              <a:defRPr/>
            </a:pPr>
            <a:r>
              <a:rPr lang="en-US" altLang="ru-RU" sz="2000" dirty="0"/>
              <a:t>	</a:t>
            </a:r>
          </a:p>
          <a:p>
            <a:pPr marL="0">
              <a:defRPr/>
            </a:pPr>
            <a:r>
              <a:rPr lang="en-US" altLang="ru-RU" sz="2000" dirty="0"/>
              <a:t>В </a:t>
            </a:r>
            <a:r>
              <a:rPr lang="en-US" altLang="ru-RU" sz="2000" dirty="0" err="1"/>
              <a:t>его</a:t>
            </a:r>
            <a:r>
              <a:rPr lang="en-US" altLang="ru-RU" sz="2000" dirty="0"/>
              <a:t> </a:t>
            </a:r>
            <a:r>
              <a:rPr lang="en-US" altLang="ru-RU" sz="2000" dirty="0" err="1"/>
              <a:t>основе</a:t>
            </a:r>
            <a:r>
              <a:rPr lang="en-US" altLang="ru-RU" sz="2000" dirty="0"/>
              <a:t> </a:t>
            </a:r>
            <a:r>
              <a:rPr lang="en-US" altLang="ru-RU" sz="2000" dirty="0" err="1"/>
              <a:t>лежат</a:t>
            </a:r>
            <a:r>
              <a:rPr lang="en-US" altLang="ru-RU" sz="2000" dirty="0"/>
              <a:t> «</a:t>
            </a:r>
            <a:r>
              <a:rPr lang="en-US" altLang="ru-RU" sz="2000" dirty="0" err="1"/>
              <a:t>сложнейшие</a:t>
            </a:r>
            <a:r>
              <a:rPr lang="en-US" altLang="ru-RU" sz="2000" dirty="0"/>
              <a:t> </a:t>
            </a:r>
            <a:r>
              <a:rPr lang="en-US" altLang="ru-RU" sz="2000" dirty="0" err="1"/>
              <a:t>механизмы</a:t>
            </a:r>
            <a:r>
              <a:rPr lang="en-US" altLang="ru-RU" sz="2000" dirty="0"/>
              <a:t> </a:t>
            </a:r>
            <a:r>
              <a:rPr lang="en-US" altLang="ru-RU" sz="2000" dirty="0" err="1"/>
              <a:t>взаимодействия</a:t>
            </a:r>
            <a:r>
              <a:rPr lang="en-US" altLang="ru-RU" sz="2000" dirty="0"/>
              <a:t> </a:t>
            </a:r>
            <a:r>
              <a:rPr lang="en-US" altLang="ru-RU" sz="2000" dirty="0" err="1"/>
              <a:t>анализаторов</a:t>
            </a:r>
            <a:r>
              <a:rPr lang="en-US" altLang="ru-RU" sz="2000" dirty="0"/>
              <a:t> и </a:t>
            </a:r>
            <a:r>
              <a:rPr lang="en-US" altLang="ru-RU" sz="2000" dirty="0" err="1"/>
              <a:t>временных</a:t>
            </a:r>
            <a:r>
              <a:rPr lang="en-US" altLang="ru-RU" sz="2000" dirty="0"/>
              <a:t> </a:t>
            </a:r>
            <a:r>
              <a:rPr lang="en-US" altLang="ru-RU" sz="2000" dirty="0" err="1"/>
              <a:t>связей</a:t>
            </a:r>
            <a:r>
              <a:rPr lang="en-US" altLang="ru-RU" sz="2000" dirty="0"/>
              <a:t> </a:t>
            </a:r>
            <a:r>
              <a:rPr lang="en-US" altLang="ru-RU" sz="2000" dirty="0" err="1"/>
              <a:t>двух</a:t>
            </a:r>
            <a:r>
              <a:rPr lang="en-US" altLang="ru-RU" sz="2000" dirty="0"/>
              <a:t> </a:t>
            </a:r>
            <a:r>
              <a:rPr lang="en-US" altLang="ru-RU" sz="2000" dirty="0" err="1"/>
              <a:t>сигнальных</a:t>
            </a:r>
            <a:r>
              <a:rPr lang="en-US" altLang="ru-RU" sz="2000" dirty="0"/>
              <a:t> </a:t>
            </a:r>
            <a:r>
              <a:rPr lang="en-US" altLang="ru-RU" sz="2000" dirty="0" err="1"/>
              <a:t>систем</a:t>
            </a:r>
            <a:r>
              <a:rPr lang="en-US" altLang="ru-RU" sz="2000" dirty="0"/>
              <a:t>» (Б.Г. </a:t>
            </a:r>
            <a:r>
              <a:rPr lang="en-US" altLang="ru-RU" sz="2000" dirty="0" err="1"/>
              <a:t>Ананьев</a:t>
            </a:r>
            <a:r>
              <a:rPr lang="en-US" altLang="ru-RU" sz="2000" dirty="0"/>
              <a:t>).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72CEE9-7EB0-7913-0E20-BC21D3F4F3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12FB19-730A-5433-93E8-CB80F35745D3}"/>
              </a:ext>
            </a:extLst>
          </p:cNvPr>
          <p:cNvSpPr txBox="1"/>
          <p:nvPr/>
        </p:nvSpPr>
        <p:spPr>
          <a:xfrm>
            <a:off x="4758391" y="605604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/>
              <a:t>Борис Герасимович Ананьев</a:t>
            </a:r>
          </a:p>
        </p:txBody>
      </p:sp>
    </p:spTree>
    <p:extLst>
      <p:ext uri="{BB962C8B-B14F-4D97-AF65-F5344CB8AC3E}">
        <p14:creationId xmlns:p14="http://schemas.microsoft.com/office/powerpoint/2010/main" val="453342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7528" y="188640"/>
            <a:ext cx="7776864" cy="1287016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br>
              <a:rPr lang="ru-RU" sz="3600" dirty="0">
                <a:solidFill>
                  <a:srgbClr val="7030A0"/>
                </a:solidFill>
              </a:rPr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4349" y="627460"/>
            <a:ext cx="9454551" cy="6041900"/>
          </a:xfrm>
        </p:spPr>
        <p:txBody>
          <a:bodyPr/>
          <a:lstStyle/>
          <a:p>
            <a:r>
              <a:rPr lang="ru-RU" dirty="0"/>
              <a:t>В современное психолого-педагогической литературе возраст 6-7 лет признан </a:t>
            </a:r>
            <a:r>
              <a:rPr lang="ru-RU" i="1" dirty="0" err="1"/>
              <a:t>сензитивным</a:t>
            </a:r>
            <a:r>
              <a:rPr lang="ru-RU" dirty="0"/>
              <a:t> для обучения грамоте.</a:t>
            </a: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Русское письмо – звуковое (фонемное).</a:t>
            </a:r>
          </a:p>
          <a:p>
            <a:r>
              <a:rPr lang="ru-RU" dirty="0"/>
              <a:t>Каждому звуку (</a:t>
            </a:r>
            <a:r>
              <a:rPr lang="ru-RU" i="1" dirty="0"/>
              <a:t>фонеме</a:t>
            </a:r>
            <a:r>
              <a:rPr lang="ru-RU" dirty="0"/>
              <a:t>) соответствует буква (</a:t>
            </a:r>
            <a:r>
              <a:rPr lang="ru-RU" i="1" dirty="0"/>
              <a:t>графема</a:t>
            </a:r>
            <a:r>
              <a:rPr lang="ru-RU" dirty="0"/>
              <a:t>).</a:t>
            </a:r>
          </a:p>
          <a:p>
            <a:r>
              <a:rPr lang="ru-RU" dirty="0"/>
              <a:t>Таким образом, обучение грамоте базируется на фонетике и графике.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AD08D6-F974-83C8-13AB-0EA4ED6AB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9452" y="1955450"/>
            <a:ext cx="1572391" cy="412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369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557189"/>
            <a:ext cx="3374136" cy="556789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sz="5200" kern="1200">
                <a:ln w="12700">
                  <a:solidFill>
                    <a:schemeClr val="tx2"/>
                  </a:solidFill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Условия успешного овладения навыком чтения:</a:t>
            </a:r>
          </a:p>
        </p:txBody>
      </p:sp>
      <p:graphicFrame>
        <p:nvGraphicFramePr>
          <p:cNvPr id="307205" name="Rectangle 3">
            <a:extLst>
              <a:ext uri="{FF2B5EF4-FFF2-40B4-BE49-F238E27FC236}">
                <a16:creationId xmlns:a16="http://schemas.microsoft.com/office/drawing/2014/main" id="{6602E298-D761-70CB-9F82-BB16E1FC6FE8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93946728"/>
      </p:ext>
    </p:extLst>
  </p:cSld>
  <p:clrMapOvr>
    <a:masterClrMapping/>
  </p:clrMapOvr>
  <p:transition>
    <p:push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pPr algn="ctr"/>
            <a:br>
              <a:rPr lang="ru-RU" sz="2800" i="1" dirty="0"/>
            </a:br>
            <a:r>
              <a:rPr lang="ru-RU" sz="2800" b="1" i="1" dirty="0"/>
              <a:t>Компоненты устной речи</a:t>
            </a:r>
            <a:br>
              <a:rPr lang="ru-RU" sz="2800" i="1" dirty="0"/>
            </a:br>
            <a:endParaRPr lang="ru-RU" sz="2800" dirty="0"/>
          </a:p>
        </p:txBody>
      </p:sp>
      <p:pic>
        <p:nvPicPr>
          <p:cNvPr id="4" name="Рисунок 3" descr="Изображение выглядит как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D9CFDC07-FA72-F3CE-D990-61DE6AAE3D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9" r="9332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graphicFrame>
        <p:nvGraphicFramePr>
          <p:cNvPr id="7" name="Объект 3">
            <a:extLst>
              <a:ext uri="{FF2B5EF4-FFF2-40B4-BE49-F238E27FC236}">
                <a16:creationId xmlns:a16="http://schemas.microsoft.com/office/drawing/2014/main" id="{3BC5FB66-466F-492C-9B16-336B71852CB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965431" y="2438400"/>
          <a:ext cx="6586489" cy="3785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6E7F048-65B5-1FC9-C793-300C2CA116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5430" y="2844109"/>
            <a:ext cx="7200654" cy="19378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328CF9-3449-7104-F4EE-F26433BB6F50}"/>
              </a:ext>
            </a:extLst>
          </p:cNvPr>
          <p:cNvSpPr txBox="1"/>
          <p:nvPr/>
        </p:nvSpPr>
        <p:spPr>
          <a:xfrm>
            <a:off x="4738311" y="5934670"/>
            <a:ext cx="73455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/>
              <a:t>Роза Евгеньевна Левина</a:t>
            </a:r>
            <a:r>
              <a:rPr lang="ru-RU" i="1" dirty="0"/>
              <a:t>, </a:t>
            </a:r>
          </a:p>
          <a:p>
            <a:r>
              <a:rPr lang="ru-RU" i="1" dirty="0"/>
              <a:t>автор психолого-педагогической классификации речевых расстройств</a:t>
            </a:r>
          </a:p>
        </p:txBody>
      </p:sp>
    </p:spTree>
    <p:extLst>
      <p:ext uri="{BB962C8B-B14F-4D97-AF65-F5344CB8AC3E}">
        <p14:creationId xmlns:p14="http://schemas.microsoft.com/office/powerpoint/2010/main" val="4007288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 Фонематический слух и фонематическое восприятие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2039815"/>
            <a:ext cx="10515600" cy="4137148"/>
          </a:xfrm>
        </p:spPr>
        <p:txBody>
          <a:bodyPr/>
          <a:lstStyle/>
          <a:p>
            <a:r>
              <a:rPr lang="ru-RU" dirty="0"/>
              <a:t>Слух дан от рождения как часть физиологического слуха, т.е. его развиваем, совершенствуем.</a:t>
            </a:r>
          </a:p>
          <a:p>
            <a:r>
              <a:rPr lang="ru-RU" dirty="0"/>
              <a:t>Восприятие формируется под воздействием специально организованного обучения.</a:t>
            </a:r>
          </a:p>
        </p:txBody>
      </p:sp>
      <p:pic>
        <p:nvPicPr>
          <p:cNvPr id="4710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37380" y="3596054"/>
            <a:ext cx="2996712" cy="299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533400"/>
            <a:ext cx="111252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58085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524000" y="188640"/>
            <a:ext cx="7067128" cy="1143000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В основе современного метода обучения грамоте лежит работа со звуком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Большое внимание уделяется развитию фонематического слуха: умению различать отдельные звуки в речевом потоке, выделять звуки из слогов и слов.</a:t>
            </a:r>
          </a:p>
          <a:p>
            <a:r>
              <a:rPr lang="ru-RU" dirty="0"/>
              <a:t>Система звуковых упражнений.</a:t>
            </a:r>
          </a:p>
          <a:p>
            <a:r>
              <a:rPr lang="ru-RU" dirty="0"/>
              <a:t>Эта работа идет параллельно с буквенным анализом и синтезом.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325" y="4326385"/>
            <a:ext cx="2818324" cy="2113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9907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768ACC-5E4B-8A35-BEFC-DEE216AD9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427" y="1620473"/>
            <a:ext cx="3720152" cy="3627148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867400" y="747252"/>
            <a:ext cx="5310116" cy="5355435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3200" b="1" dirty="0"/>
              <a:t>Памятка для родителей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b="1" dirty="0"/>
              <a:t>(по Н.В. </a:t>
            </a:r>
            <a:r>
              <a:rPr lang="ru-RU" sz="3200" b="1" dirty="0" err="1"/>
              <a:t>Нищевой</a:t>
            </a:r>
            <a:r>
              <a:rPr lang="ru-RU" sz="3200" b="1" dirty="0"/>
              <a:t>)</a:t>
            </a:r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0C10BBB-3EAF-D0F7-9204-C3505F338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2458" y="3072210"/>
            <a:ext cx="3565271" cy="367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470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449" y="218476"/>
            <a:ext cx="9404230" cy="1325563"/>
          </a:xfrm>
        </p:spPr>
        <p:txBody>
          <a:bodyPr>
            <a:normAutofit/>
          </a:bodyPr>
          <a:lstStyle/>
          <a:p>
            <a:r>
              <a:rPr lang="ru-RU" sz="2700" dirty="0"/>
              <a:t>Памятка для родителей</a:t>
            </a:r>
            <a:br>
              <a:rPr lang="ru-RU" sz="2700" dirty="0"/>
            </a:br>
            <a:r>
              <a:rPr lang="ru-RU" sz="2700" dirty="0"/>
              <a:t>Что нужно помнить при обучении дошкольника грамоте</a:t>
            </a:r>
            <a:br>
              <a:rPr lang="ru-RU" sz="2700" dirty="0"/>
            </a:br>
            <a:endParaRPr lang="ru-RU" sz="27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5141168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/>
              <a:t>Называть буквы так же, как звуки </a:t>
            </a:r>
            <a:r>
              <a:rPr lang="ru-RU" dirty="0"/>
              <a:t>([б], а не [бэ], [р], а не [эр]) </a:t>
            </a:r>
            <a:r>
              <a:rPr lang="ru-RU" b="1" dirty="0"/>
              <a:t>до тех пор, пока ребенок не будет знать все буквы и читать слова и предложения с ними</a:t>
            </a:r>
            <a:r>
              <a:rPr lang="ru-RU" dirty="0"/>
              <a:t>. Только тогда нужно познакомить дошкольника с правильными названиями букв русского алфавита: [а], [бэ], [вэ], [гэ], [дэ], [е], [ё], [</a:t>
            </a:r>
            <a:r>
              <a:rPr lang="ru-RU" dirty="0" err="1"/>
              <a:t>жэ</a:t>
            </a:r>
            <a:r>
              <a:rPr lang="ru-RU" dirty="0"/>
              <a:t>], [зэ], [и], [и краткое], [ка], [эль], [эм], [эн], [о], [пэ], [эр], [эс], [тэ], [у], [эф], [ха], [</a:t>
            </a:r>
            <a:r>
              <a:rPr lang="ru-RU" dirty="0" err="1"/>
              <a:t>цэ</a:t>
            </a:r>
            <a:r>
              <a:rPr lang="ru-RU" dirty="0"/>
              <a:t>], [</a:t>
            </a:r>
            <a:r>
              <a:rPr lang="ru-RU" dirty="0" err="1"/>
              <a:t>чэ</a:t>
            </a:r>
            <a:r>
              <a:rPr lang="ru-RU" dirty="0"/>
              <a:t>], [</a:t>
            </a:r>
            <a:r>
              <a:rPr lang="ru-RU" dirty="0" err="1"/>
              <a:t>ша</a:t>
            </a:r>
            <a:r>
              <a:rPr lang="ru-RU" dirty="0"/>
              <a:t>], [ща], [твердый знак], [ы], [мягкий знак], [э], [ю], [я].</a:t>
            </a:r>
          </a:p>
          <a:p>
            <a:endParaRPr lang="ru-RU" dirty="0"/>
          </a:p>
          <a:p>
            <a:r>
              <a:rPr lang="ru-RU" b="1" dirty="0"/>
              <a:t>Предлагать дошкольнику для звукового анализа и синтеза только те слова, написание которых абсолютно не расходится с произношением </a:t>
            </a:r>
            <a:r>
              <a:rPr lang="ru-RU" dirty="0"/>
              <a:t>(мак, кит, уха, луна, пила, крот, мост, блин, бинт, мышка, мишка, крупа, глина, малина). Не следует брать для этого вида анализа и синтеза слова, содержащие более шести звуков.  </a:t>
            </a:r>
          </a:p>
          <a:p>
            <a:endParaRPr lang="ru-RU" dirty="0"/>
          </a:p>
          <a:p>
            <a:r>
              <a:rPr lang="ru-RU" b="1" dirty="0"/>
              <a:t>В ребусы, кроссворды, изографы следует включать только те слова, написание которых не расходится с произношением</a:t>
            </a:r>
            <a:r>
              <a:rPr lang="ru-RU" dirty="0"/>
              <a:t>. </a:t>
            </a:r>
          </a:p>
          <a:p>
            <a:endParaRPr lang="ru-RU" dirty="0"/>
          </a:p>
          <a:p>
            <a:r>
              <a:rPr lang="ru-RU" b="1" dirty="0"/>
              <a:t>Не предлагать дошкольнику для звукового анализа и синтеза слова с йотированными звуками </a:t>
            </a:r>
            <a:r>
              <a:rPr lang="ru-RU" dirty="0"/>
              <a:t>(ель, ёж, юла, яма, пена, Тёма, брюква, клякса). Не давать объяснений, какие звуки обозначают буквы Е, Ё, Ю, Я в разных позициях, сказав, что это они узнают в школе.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9559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FE955F42-D630-4C25-8E6A-4CAA3DA0B2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37527" y="1027304"/>
            <a:ext cx="2900413" cy="455451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7C99EE-17B0-47A9-ABA5-9E1DCF77468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94590" y="1027304"/>
            <a:ext cx="2790503" cy="440818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A24209E-DAB8-4F47-BD3E-801406E819C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41743" y="1027304"/>
            <a:ext cx="3067184" cy="440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63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>
                <a:solidFill>
                  <a:srgbClr val="FFFFFF"/>
                </a:solidFill>
              </a:rPr>
              <a:t>Пример изографа </a:t>
            </a:r>
            <a:br>
              <a:rPr lang="en-US" sz="3000">
                <a:solidFill>
                  <a:srgbClr val="FFFFFF"/>
                </a:solidFill>
              </a:rPr>
            </a:br>
            <a:r>
              <a:rPr lang="en-US" sz="3000">
                <a:solidFill>
                  <a:srgbClr val="FFFFFF"/>
                </a:solidFill>
              </a:rPr>
              <a:t>(по Л.Г. Милостивенко)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035D95-5102-149D-7672-0A18422E4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030" y="806246"/>
            <a:ext cx="3452080" cy="4984954"/>
          </a:xfrm>
          <a:prstGeom prst="rect">
            <a:avLst/>
          </a:prstGeom>
        </p:spPr>
      </p:pic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2892" y="1207618"/>
            <a:ext cx="3118156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47705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Помнить, что </a:t>
            </a:r>
            <a:r>
              <a:rPr lang="ru-RU" b="1" dirty="0"/>
              <a:t>звонкие согласные оглушаются в конце слова</a:t>
            </a:r>
            <a:r>
              <a:rPr lang="ru-RU" dirty="0"/>
              <a:t>: снег – [</a:t>
            </a:r>
            <a:r>
              <a:rPr lang="ru-RU" dirty="0" err="1"/>
              <a:t>cн’эк</a:t>
            </a:r>
            <a:r>
              <a:rPr lang="ru-RU" dirty="0"/>
              <a:t>], мороз – [</a:t>
            </a:r>
            <a:r>
              <a:rPr lang="ru-RU" dirty="0" err="1"/>
              <a:t>марос</a:t>
            </a:r>
            <a:r>
              <a:rPr lang="ru-RU" dirty="0"/>
              <a:t>] и т.п. Поэтому не стоит предлагать детям определять место звука [г] в слове снег и место звука [з] в слове мороз. Следует правильно выбирать слова для определения места указанного звука в слове и не забывать, что звонкие согласные встречаются только в начале или середине слова.</a:t>
            </a:r>
          </a:p>
        </p:txBody>
      </p:sp>
    </p:spTree>
    <p:extLst>
      <p:ext uri="{BB962C8B-B14F-4D97-AF65-F5344CB8AC3E}">
        <p14:creationId xmlns:p14="http://schemas.microsoft.com/office/powerpoint/2010/main" val="41170942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1200" y="404664"/>
            <a:ext cx="8229600" cy="6120680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/>
              <a:t>Обучение слоговому анализу и синтезу слов следует проводить по следующей схеме:</a:t>
            </a:r>
          </a:p>
          <a:p>
            <a:endParaRPr lang="ru-RU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двусложные слова, состоящие из двух открытых слогов (мама, кино);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трехсложные слова, состоящие из трех открытых слогов (батоны, канаты);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односложные слова без стечения согласных (дом, кит);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двусложные слова с закрытым слогом (вагон, питон);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двусложные слова со стечением согласных (банка, мишка);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двусложные слова из двух закрытых слогов (башмак, каштан);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трехсложные слова с одним закрытым слогом (муравей, водовоз);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трехсложные слова со стечением согласных в разных позициях (лыжница, тарелка, бурундук);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двусложные слова со стечением согласных и закрытым слогом (штопка, стенка);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односложные слова со стечением согласных (крот, мост);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трехсложные слова с двумя стечениями согласных (мартышка, пустышка);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четырехсложные слова, состоящие из открытых слогов (кукуруза, бегемоты).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3388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 самых первых прочитанных ребенком слов следует </a:t>
            </a:r>
            <a:r>
              <a:rPr lang="ru-RU" b="1" dirty="0"/>
              <a:t>работать над осознанностью чтения</a:t>
            </a:r>
            <a:r>
              <a:rPr lang="ru-RU" dirty="0"/>
              <a:t>. Ребенок прочитал слово дом. Предложите показать дом на картинке, объяснить, как он понимает это слово и т.п.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761" y="3570251"/>
            <a:ext cx="2280357" cy="3192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61425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295" y="888521"/>
            <a:ext cx="8480909" cy="5141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415396" y="365125"/>
            <a:ext cx="8938404" cy="1325563"/>
          </a:xfrm>
        </p:spPr>
        <p:txBody>
          <a:bodyPr/>
          <a:lstStyle/>
          <a:p>
            <a:r>
              <a:rPr lang="ru-RU" dirty="0"/>
              <a:t>Чем фонема отличается от звука?</a:t>
            </a:r>
          </a:p>
        </p:txBody>
      </p:sp>
      <p:pic>
        <p:nvPicPr>
          <p:cNvPr id="4567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497051" y="1825625"/>
            <a:ext cx="3197897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691D58-1074-0110-B2AF-7CAD11AA9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Чаёк: звуковой анализ</a:t>
            </a:r>
          </a:p>
        </p:txBody>
      </p:sp>
      <p:pic>
        <p:nvPicPr>
          <p:cNvPr id="45875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3578" y="1828340"/>
            <a:ext cx="4004843" cy="4334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94807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691D58-1074-0110-B2AF-7CAD11AA9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Чаёк: звуковой анализ</a:t>
            </a:r>
          </a:p>
        </p:txBody>
      </p:sp>
      <p:pic>
        <p:nvPicPr>
          <p:cNvPr id="45875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0830" y="1644096"/>
            <a:ext cx="4004843" cy="4334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875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5549" y="2674189"/>
            <a:ext cx="4650734" cy="1749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738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4D5B35-1E51-6188-2278-688A64913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 учебника по фонетике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A6876F81-0C1D-E26E-4FF4-ABC03409AD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71424" y="2084439"/>
            <a:ext cx="11849600" cy="1681625"/>
          </a:xfrm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A07275B2-93B8-F730-145F-3F27F0A7F2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352925" y="4146208"/>
            <a:ext cx="3284538" cy="2170796"/>
          </a:xfrm>
        </p:spPr>
      </p:pic>
    </p:spTree>
    <p:extLst>
      <p:ext uri="{BB962C8B-B14F-4D97-AF65-F5344CB8AC3E}">
        <p14:creationId xmlns:p14="http://schemas.microsoft.com/office/powerpoint/2010/main" val="21035506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/>
              <a:t>Учимся подбирать речевой материал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BC0E36-3DAF-40D9-BB2F-F927191105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87264"/>
            <a:ext cx="5181600" cy="4351338"/>
          </a:xfrm>
        </p:spPr>
        <p:txBody>
          <a:bodyPr/>
          <a:lstStyle/>
          <a:p>
            <a:r>
              <a:rPr lang="ru-RU" dirty="0"/>
              <a:t>Звук </a:t>
            </a:r>
            <a:r>
              <a:rPr lang="ru-RU" b="1" dirty="0"/>
              <a:t>З</a:t>
            </a:r>
          </a:p>
          <a:p>
            <a:r>
              <a:rPr lang="ru-RU" dirty="0"/>
              <a:t>Подобрать 7 слов (звук в разных позициях внутри слова).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CEEEEE-4ABD-4CAB-8124-250AE8AE81F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47" y="2852733"/>
            <a:ext cx="4711823" cy="783921"/>
          </a:xfrm>
          <a:prstGeom prst="rect">
            <a:avLst/>
          </a:prstGeom>
        </p:spPr>
      </p:pic>
      <p:pic>
        <p:nvPicPr>
          <p:cNvPr id="4577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311" y="4494856"/>
            <a:ext cx="2419799" cy="1995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77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803" y="5046452"/>
            <a:ext cx="6237611" cy="1372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41987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C90B30-584C-5C03-DB20-3F4EA1C0E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4410"/>
          </a:xfrm>
        </p:spPr>
        <p:txBody>
          <a:bodyPr/>
          <a:lstStyle/>
          <a:p>
            <a:pPr algn="ctr"/>
            <a:r>
              <a:rPr lang="ru-RU" b="1" dirty="0"/>
              <a:t>Творческое объединение «</a:t>
            </a:r>
            <a:r>
              <a:rPr lang="ru-RU" b="1" dirty="0" err="1"/>
              <a:t>АБВГДейка</a:t>
            </a:r>
            <a:r>
              <a:rPr lang="ru-RU" b="1" dirty="0"/>
              <a:t>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47A40CD-5760-9C5E-91BF-663973BBB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1884" y="1347020"/>
            <a:ext cx="6395284" cy="5303020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A13639-E00A-6D16-05FB-C6073ABF3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0161" y="2112622"/>
            <a:ext cx="3303639" cy="330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757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48986E-1A4A-B818-C211-2640E155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9574" y="190662"/>
            <a:ext cx="8846574" cy="1325563"/>
          </a:xfrm>
        </p:spPr>
        <p:txBody>
          <a:bodyPr/>
          <a:lstStyle/>
          <a:p>
            <a:r>
              <a:rPr lang="ru-RU" dirty="0"/>
              <a:t>Ошибки в пособиях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1DE5084-9BBF-4791-8711-5C9A4338D0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6393" y="1516225"/>
            <a:ext cx="3396184" cy="45259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128C16-6070-B0C2-B8D6-BBA126D9C08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0931" y="1516225"/>
            <a:ext cx="6218583" cy="466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7090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48986E-1A4A-B818-C211-2640E155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813" y="92075"/>
            <a:ext cx="10515600" cy="1325563"/>
          </a:xfrm>
        </p:spPr>
        <p:txBody>
          <a:bodyPr/>
          <a:lstStyle/>
          <a:p>
            <a:r>
              <a:rPr lang="ru-RU" dirty="0"/>
              <a:t>Ошибки в пособиях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6DECE4-480C-3E94-B6FF-7DCBA6F9586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0452" y="1417638"/>
            <a:ext cx="5006009" cy="50060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C5D0ED1-EBD2-D251-ADC4-1FB04D27CFE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62057" y="1808923"/>
            <a:ext cx="5022230" cy="375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104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>
            <a:extLst>
              <a:ext uri="{FF2B5EF4-FFF2-40B4-BE49-F238E27FC236}">
                <a16:creationId xmlns:a16="http://schemas.microsoft.com/office/drawing/2014/main" id="{F31D8E13-1BB2-4CA7-BE71-4580CFD33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/>
              <a:t>Мастер-класс по формированию фонематических процессов</a:t>
            </a:r>
          </a:p>
        </p:txBody>
      </p:sp>
      <p:pic>
        <p:nvPicPr>
          <p:cNvPr id="54275" name="Picture 2" descr="C:\Users\lubik\Downloads\IMG_8617-01-10-19-11-16.jpeg">
            <a:extLst>
              <a:ext uri="{FF2B5EF4-FFF2-40B4-BE49-F238E27FC236}">
                <a16:creationId xmlns:a16="http://schemas.microsoft.com/office/drawing/2014/main" id="{C8876D9F-6E96-4512-A48B-C082E82C3D6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6726" y="2165351"/>
            <a:ext cx="4525963" cy="3395663"/>
          </a:xfrm>
          <a:noFill/>
        </p:spPr>
      </p:pic>
      <p:pic>
        <p:nvPicPr>
          <p:cNvPr id="54276" name="Picture 3" descr="C:\Users\lubik\Downloads\IMG_8620-01-10-19-11-16.jpeg">
            <a:extLst>
              <a:ext uri="{FF2B5EF4-FFF2-40B4-BE49-F238E27FC236}">
                <a16:creationId xmlns:a16="http://schemas.microsoft.com/office/drawing/2014/main" id="{6B764D61-E3C0-469D-8D25-379176D7545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00826" y="1557339"/>
            <a:ext cx="3776663" cy="5037137"/>
          </a:xfr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Набор букв и знаков Ларчик</a:t>
            </a:r>
          </a:p>
        </p:txBody>
      </p:sp>
      <p:pic>
        <p:nvPicPr>
          <p:cNvPr id="13317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843881"/>
            <a:ext cx="4038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843881"/>
            <a:ext cx="4038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20517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Кораблик «Плюх-Плюх»</a:t>
            </a:r>
          </a:p>
        </p:txBody>
      </p:sp>
      <p:pic>
        <p:nvPicPr>
          <p:cNvPr id="21506" name="Picture 2" descr="C:\Users\lubik\Documents\Золотой Медвежонок_2015 октябрь\Новые материалы\Фото\плюх-плюх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852" y="2189829"/>
            <a:ext cx="6178296" cy="334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7961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409A44-39C2-DD5B-6635-A816D0204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Что важно сообщить родителям и детям?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6329E9-20C0-3359-39BC-3C52418112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Существуют приемы для определение количества звуков в слове, слогов в слове, слов в предложении.</a:t>
            </a:r>
          </a:p>
          <a:p>
            <a:r>
              <a:rPr lang="ru-RU" dirty="0"/>
              <a:t>Чтение напевное: звуки плавно следуют один за другим (можно даже карандашом соединять слог скобкой).</a:t>
            </a:r>
          </a:p>
          <a:p>
            <a:r>
              <a:rPr lang="ru-RU" dirty="0"/>
              <a:t>Чтение неразрывно связано с печатанием букв (письменные варианты букв изучаются с учителем в 1 классе).</a:t>
            </a:r>
          </a:p>
          <a:p>
            <a:r>
              <a:rPr lang="ru-RU" dirty="0"/>
              <a:t>Для постановки руки удобно использовать силиконовую накладку (нанизать на простой </a:t>
            </a:r>
            <a:r>
              <a:rPr lang="ru-RU" u="sng" dirty="0"/>
              <a:t>карандаш</a:t>
            </a:r>
            <a:r>
              <a:rPr lang="ru-RU" dirty="0"/>
              <a:t>).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26662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835CDE-7BCE-D09A-AF13-15E32610F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797" y="42378"/>
            <a:ext cx="9120406" cy="677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4270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0C074A-0743-D4B9-A4D7-F2F5D3F11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Определение первого звука в слове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55058DB-3521-6F64-C7BB-EF23A64D77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3371" y="1825625"/>
            <a:ext cx="7105257" cy="4351338"/>
          </a:xfrm>
        </p:spPr>
      </p:pic>
    </p:spTree>
    <p:extLst>
      <p:ext uri="{BB962C8B-B14F-4D97-AF65-F5344CB8AC3E}">
        <p14:creationId xmlns:p14="http://schemas.microsoft.com/office/powerpoint/2010/main" val="23407649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1353B6-15D9-4A87-5A5F-2AB023B2D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Пропевание</a:t>
            </a:r>
            <a:r>
              <a:rPr lang="ru-RU" dirty="0"/>
              <a:t> гласных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E1A4992-4B6D-7FEF-92ED-BCE3443143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7547" y="2353034"/>
            <a:ext cx="10756397" cy="266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7400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CEC7F5-2D79-4B79-6A35-3ADF17F90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«Напевность»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22E36FD-24FC-F050-6622-22B51E41A7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2800" y="1736395"/>
            <a:ext cx="5722374" cy="4724627"/>
          </a:xfrm>
        </p:spPr>
      </p:pic>
    </p:spTree>
    <p:extLst>
      <p:ext uri="{BB962C8B-B14F-4D97-AF65-F5344CB8AC3E}">
        <p14:creationId xmlns:p14="http://schemas.microsoft.com/office/powerpoint/2010/main" val="209338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F164C6-BB09-FD99-7D4C-EE6B96C6B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196646"/>
            <a:ext cx="7088918" cy="171878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2400" dirty="0"/>
            </a:br>
            <a:r>
              <a:rPr lang="en-US" sz="2700" b="1" dirty="0" err="1"/>
              <a:t>Комплекс</a:t>
            </a:r>
            <a:r>
              <a:rPr lang="en-US" sz="2700" b="1" dirty="0"/>
              <a:t> </a:t>
            </a:r>
            <a:r>
              <a:rPr lang="en-US" sz="2700" b="1" dirty="0" err="1"/>
              <a:t>дополнительных</a:t>
            </a:r>
            <a:r>
              <a:rPr lang="en-US" sz="2700" b="1" dirty="0"/>
              <a:t> </a:t>
            </a:r>
            <a:r>
              <a:rPr lang="en-US" sz="2700" b="1" dirty="0" err="1"/>
              <a:t>общеобразовательных</a:t>
            </a:r>
            <a:r>
              <a:rPr lang="en-US" sz="2700" b="1" dirty="0"/>
              <a:t> </a:t>
            </a:r>
            <a:r>
              <a:rPr lang="en-US" sz="2700" b="1" dirty="0" err="1"/>
              <a:t>общеразвивающих</a:t>
            </a:r>
            <a:r>
              <a:rPr lang="en-US" sz="2700" b="1" dirty="0"/>
              <a:t> </a:t>
            </a:r>
            <a:r>
              <a:rPr lang="en-US" sz="2700" b="1" dirty="0" err="1"/>
              <a:t>программ</a:t>
            </a:r>
            <a:r>
              <a:rPr lang="en-US" sz="2700" b="1" dirty="0"/>
              <a:t> «</a:t>
            </a:r>
            <a:r>
              <a:rPr lang="en-US" sz="2700" b="1" dirty="0" err="1"/>
              <a:t>Дошкольный</a:t>
            </a:r>
            <a:r>
              <a:rPr lang="en-US" sz="2700" b="1" dirty="0"/>
              <a:t> </a:t>
            </a:r>
            <a:r>
              <a:rPr lang="en-US" sz="2700" b="1" dirty="0" err="1"/>
              <a:t>образовательный</a:t>
            </a:r>
            <a:r>
              <a:rPr lang="en-US" sz="2700" b="1" dirty="0"/>
              <a:t> </a:t>
            </a:r>
            <a:r>
              <a:rPr lang="en-US" sz="2700" b="1" dirty="0" err="1"/>
              <a:t>комплекс</a:t>
            </a:r>
            <a:r>
              <a:rPr lang="en-US" sz="2700" b="1" dirty="0"/>
              <a:t> "</a:t>
            </a:r>
            <a:r>
              <a:rPr lang="en-US" sz="2700" b="1" dirty="0" err="1"/>
              <a:t>АБВГДейка</a:t>
            </a:r>
            <a:r>
              <a:rPr lang="en-US" sz="2700" b="1" dirty="0"/>
              <a:t>"</a:t>
            </a:r>
            <a:br>
              <a:rPr lang="en-US" sz="2700" b="1" dirty="0"/>
            </a:br>
            <a:r>
              <a:rPr lang="en-US" sz="2700" b="1" dirty="0"/>
              <a:t>(1 </a:t>
            </a:r>
            <a:r>
              <a:rPr lang="en-US" sz="2700" b="1" dirty="0" err="1"/>
              <a:t>год</a:t>
            </a:r>
            <a:r>
              <a:rPr lang="en-US" sz="2700" b="1" dirty="0"/>
              <a:t>, </a:t>
            </a:r>
            <a:r>
              <a:rPr lang="en-US" sz="2700" b="1" dirty="0" err="1"/>
              <a:t>дети</a:t>
            </a:r>
            <a:r>
              <a:rPr lang="ru-RU" sz="2700" b="1" dirty="0"/>
              <a:t> 6-7 лет</a:t>
            </a:r>
            <a:r>
              <a:rPr lang="en-US" sz="2700" b="1" dirty="0"/>
              <a:t>) </a:t>
            </a:r>
            <a:br>
              <a:rPr lang="en-US" sz="1400" dirty="0"/>
            </a:br>
            <a:endParaRPr lang="en-US" sz="1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6194AF-05BD-75DE-BEEB-38E55E92B6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742950" indent="-457200">
              <a:buFont typeface="+mj-lt"/>
              <a:buAutoNum type="arabicPeriod"/>
            </a:pPr>
            <a:r>
              <a:rPr lang="en-US" sz="2400" b="1" dirty="0" err="1">
                <a:solidFill>
                  <a:srgbClr val="FF0000"/>
                </a:solidFill>
              </a:rPr>
              <a:t>обучение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грамоте</a:t>
            </a:r>
            <a:endParaRPr lang="en-US" sz="2400" b="1" dirty="0">
              <a:solidFill>
                <a:srgbClr val="FF0000"/>
              </a:solidFill>
            </a:endParaRPr>
          </a:p>
          <a:p>
            <a:pPr marL="742950" indent="-457200">
              <a:buFont typeface="+mj-lt"/>
              <a:buAutoNum type="arabicPeriod"/>
            </a:pPr>
            <a:r>
              <a:rPr lang="en-US" sz="2400" dirty="0" err="1"/>
              <a:t>развивающие</a:t>
            </a:r>
            <a:r>
              <a:rPr lang="en-US" sz="2400" dirty="0"/>
              <a:t> </a:t>
            </a:r>
            <a:r>
              <a:rPr lang="en-US" sz="2400" dirty="0" err="1"/>
              <a:t>игры</a:t>
            </a:r>
            <a:r>
              <a:rPr lang="en-US" sz="2400" dirty="0"/>
              <a:t> и  </a:t>
            </a:r>
            <a:r>
              <a:rPr lang="en-US" sz="2400" dirty="0" err="1"/>
              <a:t>история</a:t>
            </a:r>
            <a:r>
              <a:rPr lang="en-US" sz="2400" dirty="0"/>
              <a:t> </a:t>
            </a:r>
            <a:r>
              <a:rPr lang="en-US" sz="2400" dirty="0" err="1"/>
              <a:t>Санкт</a:t>
            </a:r>
            <a:r>
              <a:rPr lang="en-US" sz="2400" dirty="0"/>
              <a:t> –</a:t>
            </a:r>
            <a:r>
              <a:rPr lang="en-US" sz="2400" dirty="0" err="1"/>
              <a:t>Петербурга</a:t>
            </a:r>
            <a:endParaRPr lang="en-US" sz="2400" dirty="0"/>
          </a:p>
          <a:p>
            <a:pPr marL="742950" indent="-457200">
              <a:buFont typeface="+mj-lt"/>
              <a:buAutoNum type="arabicPeriod"/>
            </a:pPr>
            <a:r>
              <a:rPr lang="en-US" sz="2400" dirty="0" err="1"/>
              <a:t>развитие</a:t>
            </a:r>
            <a:r>
              <a:rPr lang="en-US" sz="2400" dirty="0"/>
              <a:t> </a:t>
            </a:r>
            <a:r>
              <a:rPr lang="en-US" sz="2400" dirty="0" err="1"/>
              <a:t>речи</a:t>
            </a:r>
            <a:endParaRPr lang="en-US" sz="2400" dirty="0"/>
          </a:p>
          <a:p>
            <a:pPr marL="742950" indent="-457200">
              <a:buFont typeface="+mj-lt"/>
              <a:buAutoNum type="arabicPeriod"/>
            </a:pPr>
            <a:r>
              <a:rPr lang="en-US" sz="2400" dirty="0" err="1"/>
              <a:t>изобразительная</a:t>
            </a:r>
            <a:r>
              <a:rPr lang="en-US" sz="2400" dirty="0"/>
              <a:t> </a:t>
            </a:r>
            <a:r>
              <a:rPr lang="en-US" sz="2400" dirty="0" err="1"/>
              <a:t>деятельность</a:t>
            </a:r>
            <a:endParaRPr lang="en-US" sz="2400" dirty="0"/>
          </a:p>
          <a:p>
            <a:pPr marL="742950" indent="-457200">
              <a:buFont typeface="+mj-lt"/>
              <a:buAutoNum type="arabicPeriod"/>
            </a:pPr>
            <a:r>
              <a:rPr lang="en-US" sz="2400" dirty="0" err="1"/>
              <a:t>игры</a:t>
            </a:r>
            <a:r>
              <a:rPr lang="en-US" sz="2400" dirty="0"/>
              <a:t> </a:t>
            </a:r>
            <a:r>
              <a:rPr lang="en-US" sz="2400" dirty="0" err="1"/>
              <a:t>на</a:t>
            </a:r>
            <a:r>
              <a:rPr lang="en-US" sz="2400" dirty="0"/>
              <a:t> </a:t>
            </a:r>
            <a:r>
              <a:rPr lang="en-US" sz="2400" dirty="0" err="1"/>
              <a:t>английском</a:t>
            </a:r>
            <a:r>
              <a:rPr lang="en-US" sz="2400" dirty="0"/>
              <a:t> </a:t>
            </a:r>
            <a:r>
              <a:rPr lang="en-US" sz="2400" dirty="0" err="1"/>
              <a:t>языке</a:t>
            </a:r>
            <a:endParaRPr lang="en-US" sz="2400" dirty="0"/>
          </a:p>
          <a:p>
            <a:pPr marL="742950" indent="-457200">
              <a:buFont typeface="+mj-lt"/>
              <a:buAutoNum type="arabicPeriod"/>
            </a:pPr>
            <a:r>
              <a:rPr lang="en-US" sz="2400" dirty="0" err="1"/>
              <a:t>ритмопластика</a:t>
            </a:r>
            <a:r>
              <a:rPr lang="en-US" sz="2400" dirty="0"/>
              <a:t> и </a:t>
            </a:r>
            <a:r>
              <a:rPr lang="en-US" sz="2400" dirty="0" err="1"/>
              <a:t>оздоровительная</a:t>
            </a:r>
            <a:r>
              <a:rPr lang="en-US" sz="2400" dirty="0"/>
              <a:t> </a:t>
            </a:r>
            <a:r>
              <a:rPr lang="en-US" sz="2400" dirty="0" err="1"/>
              <a:t>физкультура</a:t>
            </a:r>
            <a:endParaRPr lang="en-US" sz="2400" dirty="0"/>
          </a:p>
          <a:p>
            <a:pPr marL="742950" indent="-457200">
              <a:buFont typeface="+mj-lt"/>
              <a:buAutoNum type="arabicPeriod"/>
            </a:pPr>
            <a:r>
              <a:rPr lang="en-US" sz="2400" b="1" dirty="0" err="1"/>
              <a:t>арифметика</a:t>
            </a:r>
            <a:endParaRPr lang="en-US" sz="2400" b="1" dirty="0"/>
          </a:p>
          <a:p>
            <a:endParaRPr lang="en-US" sz="20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B69B44D-E30E-0EB5-B5C1-804F1484F9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3670" r="1700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9A3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80922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468A22-5257-63A4-AE65-74B33601E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Только «шифровка» звуков сложный уровень – печатание букв)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3E80F3D-1B36-5DF1-0787-9F9A701FE9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0115" y="2474521"/>
            <a:ext cx="5833921" cy="3444497"/>
          </a:xfrm>
        </p:spPr>
      </p:pic>
    </p:spTree>
    <p:extLst>
      <p:ext uri="{BB962C8B-B14F-4D97-AF65-F5344CB8AC3E}">
        <p14:creationId xmlns:p14="http://schemas.microsoft.com/office/powerpoint/2010/main" val="7978549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9B6D5C-3C25-1F9F-6C0F-C48CF6C2A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Запоминание образа буквы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C4FACA3-A4F6-75AC-394F-09AA9A5A60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3871" y="2355504"/>
            <a:ext cx="7547393" cy="366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0416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51DD9C-6CD0-CF7A-F242-AE9A6C021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Указать количество слогов только в определенных словах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EB802B5-9FC9-38E5-9802-1A8C2CDA89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142" y="2182761"/>
            <a:ext cx="10025565" cy="4447668"/>
          </a:xfrm>
        </p:spPr>
      </p:pic>
    </p:spTree>
    <p:extLst>
      <p:ext uri="{BB962C8B-B14F-4D97-AF65-F5344CB8AC3E}">
        <p14:creationId xmlns:p14="http://schemas.microsoft.com/office/powerpoint/2010/main" val="24269103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ru-RU" sz="2800"/>
              <a:t>В каком возрасте следует проводить специальные занятия по обучению детей чтению?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ru-RU" sz="2000" dirty="0"/>
              <a:t>«Когда, на котором году, при каких условиях ребенок начнет читать, предрешать невозможно, как невозможно предрешать, на каком месяце он заговорит», - писала Е.И. Тихеева.</a:t>
            </a:r>
          </a:p>
          <a:p>
            <a:r>
              <a:rPr lang="ru-RU" sz="2000" dirty="0"/>
              <a:t>Самообучение у </a:t>
            </a:r>
            <a:r>
              <a:rPr lang="ru-RU" sz="2000" dirty="0" err="1"/>
              <a:t>нормотипичных</a:t>
            </a:r>
            <a:r>
              <a:rPr lang="ru-RU" sz="2000" dirty="0"/>
              <a:t> детей происходит в возрасте от 3 до 5 лет.</a:t>
            </a:r>
          </a:p>
          <a:p>
            <a:r>
              <a:rPr lang="ru-RU" sz="2000" dirty="0"/>
              <a:t>В случае тяжелых нарушений речи письменная речь – это «посох», поэтому можно начать с 3 лет.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A95F57-2AD5-0A41-0E2C-E04BDE2C94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C5D4F1-649A-1A47-D0FF-65847C8146E3}"/>
              </a:ext>
            </a:extLst>
          </p:cNvPr>
          <p:cNvSpPr txBox="1"/>
          <p:nvPr/>
        </p:nvSpPr>
        <p:spPr>
          <a:xfrm>
            <a:off x="5294294" y="622381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/>
              <a:t>Елизавета Ивановна Тихеева</a:t>
            </a:r>
          </a:p>
        </p:txBody>
      </p:sp>
    </p:spTree>
    <p:extLst>
      <p:ext uri="{BB962C8B-B14F-4D97-AF65-F5344CB8AC3E}">
        <p14:creationId xmlns:p14="http://schemas.microsoft.com/office/powerpoint/2010/main" val="25199567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68A27B-203C-4AD2-6463-F3C54D2A7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187" y="60325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Дополнительные материалы по теме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5D6BDA1-8D9D-B2B5-4F09-E52C400E1A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1458" y="1533397"/>
            <a:ext cx="5565058" cy="556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40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94026E-5D5B-732B-420C-044CC01E9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859" y="119319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Категории детей по итогам наблюдений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0C760E97-B1E0-A5F5-05A3-EC1C8DEDE3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46555"/>
            <a:ext cx="5181600" cy="3630408"/>
          </a:xfrm>
        </p:spPr>
        <p:txBody>
          <a:bodyPr/>
          <a:lstStyle/>
          <a:p>
            <a:r>
              <a:rPr lang="ru-RU" dirty="0"/>
              <a:t>Высокий образовательный потенциал</a:t>
            </a:r>
          </a:p>
          <a:p>
            <a:r>
              <a:rPr lang="ru-RU" dirty="0"/>
              <a:t>Средний образовательный потенциал</a:t>
            </a:r>
          </a:p>
          <a:p>
            <a:r>
              <a:rPr lang="ru-RU" b="1" dirty="0">
                <a:solidFill>
                  <a:srgbClr val="FF0000"/>
                </a:solidFill>
              </a:rPr>
              <a:t>Низкий образовательный потенциал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5F9CAF81-3E55-B3BB-D23F-7F844A578E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73415" y="1561101"/>
            <a:ext cx="4880385" cy="488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47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965431" y="263950"/>
            <a:ext cx="6586491" cy="1286160"/>
          </a:xfrm>
        </p:spPr>
        <p:txBody>
          <a:bodyPr anchor="b">
            <a:normAutofit/>
          </a:bodyPr>
          <a:lstStyle/>
          <a:p>
            <a:r>
              <a:rPr lang="ru-RU" sz="4100" dirty="0"/>
              <a:t>Изучение готовности детей к обучению грамоте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965431" y="2231924"/>
            <a:ext cx="6586489" cy="4626076"/>
          </a:xfrm>
        </p:spPr>
        <p:txBody>
          <a:bodyPr>
            <a:normAutofit/>
          </a:bodyPr>
          <a:lstStyle/>
          <a:p>
            <a:r>
              <a:rPr lang="ru-RU" sz="1800" b="1" dirty="0"/>
              <a:t>А.Н. Корнев </a:t>
            </a:r>
            <a:r>
              <a:rPr lang="ru-RU" sz="1800" dirty="0"/>
              <a:t>разработал методику раннего выявления предрасположенности к дислексии (МРВД). </a:t>
            </a:r>
          </a:p>
          <a:p>
            <a:r>
              <a:rPr lang="ru-RU" sz="1800" dirty="0"/>
              <a:t>Используется данная методика в ходе массовых профилактических осмотров детей 6-8 лет. </a:t>
            </a:r>
          </a:p>
          <a:p>
            <a:r>
              <a:rPr lang="ru-RU" sz="1800" dirty="0"/>
              <a:t>Оборудование для проведения обследования не требуется. Время проведения – 5-8 минут.</a:t>
            </a:r>
          </a:p>
          <a:p>
            <a:r>
              <a:rPr lang="ru-RU" sz="1800" dirty="0"/>
              <a:t>Описание методики и правила оценки выполнения задания</a:t>
            </a:r>
          </a:p>
          <a:p>
            <a:pPr marL="0" indent="0">
              <a:buNone/>
            </a:pPr>
            <a:r>
              <a:rPr lang="ru-RU" sz="1800" dirty="0"/>
              <a:t>1.	«</a:t>
            </a:r>
            <a:r>
              <a:rPr lang="ru-RU" sz="1800" dirty="0" err="1"/>
              <a:t>Рядоговорение</a:t>
            </a:r>
            <a:r>
              <a:rPr lang="ru-RU" sz="1800" dirty="0"/>
              <a:t>»</a:t>
            </a:r>
          </a:p>
          <a:p>
            <a:pPr marL="0" indent="0">
              <a:buNone/>
            </a:pPr>
            <a:r>
              <a:rPr lang="ru-RU" sz="1800" dirty="0"/>
              <a:t>2.	«Ритмы»</a:t>
            </a:r>
          </a:p>
          <a:p>
            <a:pPr marL="0" indent="0">
              <a:buNone/>
            </a:pPr>
            <a:r>
              <a:rPr lang="ru-RU" sz="1800" dirty="0"/>
              <a:t>3.	Тест «Кулак-ребро-ладонь»</a:t>
            </a:r>
          </a:p>
          <a:p>
            <a:pPr marL="0" indent="0">
              <a:buNone/>
            </a:pPr>
            <a:r>
              <a:rPr lang="ru-RU" sz="1800" dirty="0"/>
              <a:t>4.	</a:t>
            </a:r>
            <a:r>
              <a:rPr lang="ru-RU" sz="1800" dirty="0" err="1"/>
              <a:t>Субтест</a:t>
            </a:r>
            <a:r>
              <a:rPr lang="ru-RU" sz="1800" dirty="0"/>
              <a:t> «Повторение цифр»</a:t>
            </a:r>
          </a:p>
          <a:p>
            <a:pPr marL="0" indent="0">
              <a:buNone/>
            </a:pPr>
            <a:r>
              <a:rPr lang="ru-RU" sz="1800" dirty="0"/>
              <a:t>5.	Ориентировка в «право - лево»</a:t>
            </a:r>
          </a:p>
          <a:p>
            <a:pPr marL="0" indent="0">
              <a:buNone/>
            </a:pPr>
            <a:r>
              <a:rPr lang="ru-RU" sz="1800" dirty="0"/>
              <a:t>6.	Составление рассказа по серии картинок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FEB6DC-6B3B-3636-45F3-46625ED70A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13" r="1916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3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780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4347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B2E23D-F475-6AAB-1DA3-27A034A78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5" y="75688"/>
            <a:ext cx="10515600" cy="1306443"/>
          </a:xfrm>
        </p:spPr>
        <p:txBody>
          <a:bodyPr>
            <a:normAutofit/>
          </a:bodyPr>
          <a:lstStyle/>
          <a:p>
            <a:r>
              <a:rPr lang="ru-RU" sz="4000" b="1" dirty="0"/>
              <a:t>Команда в образовательной организации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682A679D-CC61-5E74-F267-0AC1296A7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52774" cy="4830814"/>
          </a:xfrm>
        </p:spPr>
        <p:txBody>
          <a:bodyPr>
            <a:noAutofit/>
          </a:bodyPr>
          <a:lstStyle/>
          <a:p>
            <a:r>
              <a:rPr lang="ru-RU" sz="3600" dirty="0"/>
              <a:t>сотрудники</a:t>
            </a:r>
          </a:p>
          <a:p>
            <a:r>
              <a:rPr lang="ru-RU" sz="3600" dirty="0"/>
              <a:t>дети</a:t>
            </a:r>
          </a:p>
          <a:p>
            <a:r>
              <a:rPr lang="ru-RU" sz="3600" dirty="0"/>
              <a:t>родители (законные представители) </a:t>
            </a:r>
          </a:p>
          <a:p>
            <a:r>
              <a:rPr lang="ru-RU" sz="3600" dirty="0"/>
              <a:t>социальные партнеры образовательной организации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838F45-3192-16DC-FD63-B0DEC2B6D9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63"/>
          <a:stretch/>
        </p:blipFill>
        <p:spPr>
          <a:xfrm>
            <a:off x="5183500" y="1904282"/>
            <a:ext cx="6170299" cy="422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46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AC3A3F-0180-E82F-0334-17306185A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0" y="809898"/>
            <a:ext cx="10503935" cy="1554480"/>
          </a:xfrm>
        </p:spPr>
        <p:txBody>
          <a:bodyPr anchor="ctr">
            <a:normAutofit/>
          </a:bodyPr>
          <a:lstStyle/>
          <a:p>
            <a:r>
              <a:rPr lang="ru-RU" sz="4800" dirty="0"/>
              <a:t>Как оказать помощь детям «группы риска»?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9306A2C8-D2C7-DACE-5368-1EA9F62B8F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7971606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91981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465006" y="2708920"/>
            <a:ext cx="9419304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ГРАМОТА (</a:t>
            </a:r>
            <a:r>
              <a:rPr lang="ru-RU" i="1" dirty="0"/>
              <a:t>от греческого </a:t>
            </a:r>
            <a:r>
              <a:rPr lang="ru-RU" i="1" dirty="0" err="1"/>
              <a:t>grammata</a:t>
            </a:r>
            <a:r>
              <a:rPr lang="ru-RU" i="1" dirty="0"/>
              <a:t> - чтение и письмо</a:t>
            </a:r>
            <a:r>
              <a:rPr lang="ru-RU" b="1" dirty="0"/>
              <a:t>) -  умение </a:t>
            </a:r>
            <a:r>
              <a:rPr lang="ru-RU" b="1" dirty="0">
                <a:solidFill>
                  <a:srgbClr val="FF0000"/>
                </a:solidFill>
              </a:rPr>
              <a:t>читать</a:t>
            </a:r>
            <a:r>
              <a:rPr lang="ru-RU" b="1" dirty="0"/>
              <a:t> и писать.</a:t>
            </a:r>
          </a:p>
        </p:txBody>
      </p:sp>
    </p:spTree>
    <p:extLst>
      <p:ext uri="{BB962C8B-B14F-4D97-AF65-F5344CB8AC3E}">
        <p14:creationId xmlns:p14="http://schemas.microsoft.com/office/powerpoint/2010/main" val="33409251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1325</Words>
  <Application>Microsoft Office PowerPoint</Application>
  <PresentationFormat>Широкоэкранный</PresentationFormat>
  <Paragraphs>131</Paragraphs>
  <Slides>44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Wingdings</vt:lpstr>
      <vt:lpstr>Тема Office</vt:lpstr>
      <vt:lpstr>Индивидуальная работа с детьми 6-7 лет группы риска по возникновению нарушений письменной речи на занятиях по обучению грамоте</vt:lpstr>
      <vt:lpstr>Презентация PowerPoint</vt:lpstr>
      <vt:lpstr>Творческое объединение «АБВГДейка»</vt:lpstr>
      <vt:lpstr> Комплекс дополнительных общеобразовательных общеразвивающих программ «Дошкольный образовательный комплекс "АБВГДейка" (1 год, дети 6-7 лет)  </vt:lpstr>
      <vt:lpstr>Категории детей по итогам наблюдений</vt:lpstr>
      <vt:lpstr>Изучение готовности детей к обучению грамоте</vt:lpstr>
      <vt:lpstr>Команда в образовательной организации</vt:lpstr>
      <vt:lpstr>Как оказать помощь детям «группы риска»?</vt:lpstr>
      <vt:lpstr>Презентация PowerPoint</vt:lpstr>
      <vt:lpstr>Речевые умения по А.А. Леонтьеву (продуктивные, рецептивные)</vt:lpstr>
      <vt:lpstr>Презентация PowerPoint</vt:lpstr>
      <vt:lpstr>   </vt:lpstr>
      <vt:lpstr>Условия успешного овладения навыком чтения:</vt:lpstr>
      <vt:lpstr> Компоненты устной речи </vt:lpstr>
      <vt:lpstr> Фонематический слух и фонематическое восприятие</vt:lpstr>
      <vt:lpstr>Презентация PowerPoint</vt:lpstr>
      <vt:lpstr>В основе современного метода обучения грамоте лежит работа со звуком</vt:lpstr>
      <vt:lpstr>Презентация PowerPoint</vt:lpstr>
      <vt:lpstr>Памятка для родителей Что нужно помнить при обучении дошкольника грамоте </vt:lpstr>
      <vt:lpstr>Пример изографа  (по Л.Г. Милостивенко)</vt:lpstr>
      <vt:lpstr>Презентация PowerPoint</vt:lpstr>
      <vt:lpstr>Презентация PowerPoint</vt:lpstr>
      <vt:lpstr>Презентация PowerPoint</vt:lpstr>
      <vt:lpstr>Презентация PowerPoint</vt:lpstr>
      <vt:lpstr>Чем фонема отличается от звука?</vt:lpstr>
      <vt:lpstr>Чаёк: звуковой анализ</vt:lpstr>
      <vt:lpstr>Чаёк: звуковой анализ</vt:lpstr>
      <vt:lpstr>Из учебника по фонетике</vt:lpstr>
      <vt:lpstr>Учимся подбирать речевой материал</vt:lpstr>
      <vt:lpstr>Ошибки в пособиях</vt:lpstr>
      <vt:lpstr>Ошибки в пособиях</vt:lpstr>
      <vt:lpstr>Мастер-класс по формированию фонематических процессов</vt:lpstr>
      <vt:lpstr>Набор букв и знаков Ларчик</vt:lpstr>
      <vt:lpstr>Кораблик «Плюх-Плюх»</vt:lpstr>
      <vt:lpstr>Что важно сообщить родителям и детям?</vt:lpstr>
      <vt:lpstr>Презентация PowerPoint</vt:lpstr>
      <vt:lpstr>Определение первого звука в слове</vt:lpstr>
      <vt:lpstr>Пропевание гласных</vt:lpstr>
      <vt:lpstr>«Напевность»</vt:lpstr>
      <vt:lpstr>Только «шифровка» звуков сложный уровень – печатание букв)</vt:lpstr>
      <vt:lpstr>Запоминание образа буквы</vt:lpstr>
      <vt:lpstr>Указать количество слогов только в определенных словах</vt:lpstr>
      <vt:lpstr>В каком возрасте следует проводить специальные занятия по обучению детей чтению?</vt:lpstr>
      <vt:lpstr>Дополнительные материалы по теме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Любовь Вакуленко</dc:creator>
  <cp:lastModifiedBy>Любовь Вакуленко</cp:lastModifiedBy>
  <cp:revision>7</cp:revision>
  <dcterms:created xsi:type="dcterms:W3CDTF">2022-11-13T19:54:04Z</dcterms:created>
  <dcterms:modified xsi:type="dcterms:W3CDTF">2022-11-20T18:44:21Z</dcterms:modified>
</cp:coreProperties>
</file>