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92" r:id="rId25"/>
    <p:sldId id="293" r:id="rId26"/>
    <p:sldId id="283" r:id="rId27"/>
    <p:sldId id="29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esprozvannykh_av\Desktop\1 сентября\Экран\1сент застав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4"/>
    </mc:Choice>
    <mc:Fallback xmlns="">
      <p:transition spd="slow" advTm="549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88759" y="360948"/>
            <a:ext cx="4374682" cy="57106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Но профессия оптика и оптометриста  - это </a:t>
            </a:r>
            <a:r>
              <a:rPr lang="ru-RU" altLang="en-US" sz="2600" dirty="0">
                <a:latin typeface="Arial" pitchFamily="34" charset="0"/>
                <a:cs typeface="Arial" pitchFamily="34" charset="0"/>
                <a:sym typeface="+mn-ea"/>
              </a:rPr>
              <a:t>не только </a:t>
            </a: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серьезная учёба, </a:t>
            </a:r>
            <a:r>
              <a:rPr lang="ru-RU" altLang="en-US" sz="2600" dirty="0">
                <a:latin typeface="Arial" pitchFamily="34" charset="0"/>
                <a:cs typeface="Arial" pitchFamily="34" charset="0"/>
                <a:sym typeface="+mn-ea"/>
              </a:rPr>
              <a:t>труд, </a:t>
            </a: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скучные расчеты и чертежи.</a:t>
            </a:r>
            <a:endParaRPr lang="ru-RU" altLang="en-US" sz="2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altLang="en-US" sz="2600" dirty="0">
                <a:latin typeface="Arial" pitchFamily="34" charset="0"/>
                <a:cs typeface="Arial" pitchFamily="34" charset="0"/>
                <a:sym typeface="+mn-ea"/>
              </a:rPr>
              <a:t>На лабораторных </a:t>
            </a: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работах  мы занимаемся в том числе и творчеством:</a:t>
            </a:r>
          </a:p>
          <a:p>
            <a:pPr>
              <a:buNone/>
            </a:pP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    - изготавливаем и примеряем различные оправы </a:t>
            </a:r>
            <a:r>
              <a:rPr lang="ru-RU" altLang="en-US" sz="2600" dirty="0">
                <a:latin typeface="Arial" pitchFamily="34" charset="0"/>
                <a:cs typeface="Arial" pitchFamily="34" charset="0"/>
                <a:sym typeface="+mn-ea"/>
              </a:rPr>
              <a:t>и </a:t>
            </a: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очки;</a:t>
            </a:r>
            <a:b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</a:b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- создаем дизайн новых линз и оправ;</a:t>
            </a:r>
            <a:b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</a:br>
            <a:r>
              <a:rPr lang="ru-RU" altLang="en-US" sz="2600" dirty="0" smtClean="0">
                <a:latin typeface="Arial" pitchFamily="34" charset="0"/>
                <a:cs typeface="Arial" pitchFamily="34" charset="0"/>
                <a:sym typeface="+mn-ea"/>
              </a:rPr>
              <a:t>- учимся работе с клиентами.</a:t>
            </a:r>
            <a:endParaRPr lang="ru-RU" altLang="en-US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Замещающее содержимое 3" descr="b0qpPWhYsyc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4894" y="457200"/>
            <a:ext cx="2225516" cy="5614670"/>
          </a:xfrm>
          <a:prstGeom prst="rect">
            <a:avLst/>
          </a:prstGeom>
        </p:spPr>
      </p:pic>
      <p:pic>
        <p:nvPicPr>
          <p:cNvPr id="5" name="Изображение 4" descr="hPA4WyKOpC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0410" y="433138"/>
            <a:ext cx="1669733" cy="5638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2"/>
    </mc:Choice>
    <mc:Fallback xmlns="">
      <p:transition spd="slow" advTm="799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Светло-пенетратинге два поверхности"/>
          <p:cNvPicPr>
            <a:picLocks noChangeAspect="1"/>
          </p:cNvPicPr>
          <p:nvPr/>
        </p:nvPicPr>
        <p:blipFill rotWithShape="1">
          <a:blip r:embed="rId2" cstate="print"/>
          <a:srcRect t="22549" r="-2" b="15519"/>
          <a:stretch>
            <a:fillRect/>
          </a:stretch>
        </p:blipFill>
        <p:spPr>
          <a:xfrm>
            <a:off x="-2" y="10"/>
            <a:ext cx="9144002" cy="4461036"/>
          </a:xfrm>
          <a:prstGeom prst="rect">
            <a:avLst/>
          </a:prstGeom>
        </p:spPr>
      </p:pic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3028950" y="4463554"/>
            <a:ext cx="611505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4834054">
            <a:off x="1818264" y="3290926"/>
            <a:ext cx="3118759" cy="3479948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057526" y="4460827"/>
            <a:ext cx="6086475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82842" y="661737"/>
            <a:ext cx="6785811" cy="440355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Спасибо за внимание!</a:t>
            </a:r>
            <a:b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 встречи </a:t>
            </a:r>
            <a:r>
              <a:rPr lang="ru-RU" altLang="en-US" sz="4000" b="1" cap="all" noProof="0" dirty="0" smtClean="0">
                <a:latin typeface="Arial" pitchFamily="34" charset="0"/>
                <a:ea typeface="+mj-ea"/>
                <a:cs typeface="Arial" pitchFamily="34" charset="0"/>
              </a:rPr>
              <a:t>в колледже</a:t>
            </a:r>
            <a:r>
              <a:rPr kumimoji="0" lang="ru-RU" altLang="en-US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!</a:t>
            </a:r>
            <a:endParaRPr kumimoji="0" lang="ru-RU" altLang="en-US" sz="40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"/>
    </mc:Choice>
    <mc:Fallback xmlns="">
      <p:transition spd="slow" advTm="411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0D9F66-13A0-4138-BBA8-DC39C014DB76}"/>
              </a:ext>
            </a:extLst>
          </p:cNvPr>
          <p:cNvSpPr txBox="1"/>
          <p:nvPr/>
        </p:nvSpPr>
        <p:spPr>
          <a:xfrm>
            <a:off x="1571604" y="2571744"/>
            <a:ext cx="62151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Специальность «СЕСТРИНСКОЕ ДЕЛО»</a:t>
            </a:r>
            <a:endParaRPr lang="ru-RU" sz="54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B7E4A8D-D26B-4A55-83D8-8393465439C0}"/>
              </a:ext>
            </a:extLst>
          </p:cNvPr>
          <p:cNvSpPr txBox="1"/>
          <p:nvPr/>
        </p:nvSpPr>
        <p:spPr>
          <a:xfrm>
            <a:off x="0" y="270224"/>
            <a:ext cx="914289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Федеральное государственное бюджетное</a:t>
            </a:r>
            <a:b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профессиональное образовательное учреждение</a:t>
            </a:r>
            <a:b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САНКТ-ПЕТЕРБУРГСКИЙ МЕДИКО-ТЕХНИЧЕСКИЙ КОЛЛЕДЖ</a:t>
            </a:r>
            <a:b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ФЕДЕРАЛЬНОГО МЕДИКО-БИОЛОГИЧЕСКОГО АГЕНТСТВА</a:t>
            </a: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b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(ФГБПОУ СПб МТК ФМБА России)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BC1814-338E-46C6-A59E-B5EED6D485CB}"/>
              </a:ext>
            </a:extLst>
          </p:cNvPr>
          <p:cNvSpPr txBox="1"/>
          <p:nvPr/>
        </p:nvSpPr>
        <p:spPr>
          <a:xfrm>
            <a:off x="2276568" y="5786454"/>
            <a:ext cx="4590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Санкт-Петербург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12762076"/>
      </p:ext>
    </p:extLst>
  </p:cSld>
  <p:clrMapOvr>
    <a:masterClrMapping/>
  </p:clrMapOvr>
  <p:transition spd="slow" advTm="6018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Акушерство и гинекология (Славянова И.) - купить книгу с доставкой в  интернет-магазине «Читай-город». ISBN: 978-5-222-17613-9">
            <a:extLst>
              <a:ext uri="{FF2B5EF4-FFF2-40B4-BE49-F238E27FC236}">
                <a16:creationId xmlns:a16="http://schemas.microsoft.com/office/drawing/2014/main" xmlns="" id="{D0494BBB-BD11-460B-98EC-37D8C2B3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1295">
            <a:off x="1986841" y="2395800"/>
            <a:ext cx="1703960" cy="35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чему этот рисунок стал знаменитым? Леонардо да Винчи и секрет">
            <a:extLst>
              <a:ext uri="{FF2B5EF4-FFF2-40B4-BE49-F238E27FC236}">
                <a16:creationId xmlns:a16="http://schemas.microsoft.com/office/drawing/2014/main" xmlns="" id="{E58A6057-3C9F-49C8-A5E6-CA0806C3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975">
            <a:off x="261862" y="3801981"/>
            <a:ext cx="2814412" cy="37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естринское дело в терапии с курсом первичной медицинской помощи –  Медкнигасервис">
            <a:extLst>
              <a:ext uri="{FF2B5EF4-FFF2-40B4-BE49-F238E27FC236}">
                <a16:creationId xmlns:a16="http://schemas.microsoft.com/office/drawing/2014/main" xmlns="" id="{5A77610D-7E72-43B1-8211-86267E0E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34">
            <a:off x="5183758" y="917865"/>
            <a:ext cx="2071899" cy="392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нига: &amp;quot;Геронтология: учебник&amp;quot; - Филатова, Безденежная, Андреева. Купить  книгу, читать рецензии | ISBN 978-5-222-14803-7 | Лабиринт">
            <a:extLst>
              <a:ext uri="{FF2B5EF4-FFF2-40B4-BE49-F238E27FC236}">
                <a16:creationId xmlns:a16="http://schemas.microsoft.com/office/drawing/2014/main" xmlns="" id="{A70B2B10-1046-4B51-8323-6223D549A0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796">
            <a:off x="3435190" y="1278600"/>
            <a:ext cx="1682017" cy="34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Книга: &amp;quot;Основы сестринского дела. Учебное пособие&amp;quot; - Обуховец, Чернова.  Купить книгу, читать рецензии | ISBN 978-5-222-28968-9 | Лабиринт">
            <a:extLst>
              <a:ext uri="{FF2B5EF4-FFF2-40B4-BE49-F238E27FC236}">
                <a16:creationId xmlns:a16="http://schemas.microsoft.com/office/drawing/2014/main" xmlns="" id="{8B3CC0CF-C416-41B1-9F2A-BA3235B8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479">
            <a:off x="5913372" y="3463703"/>
            <a:ext cx="1874138" cy="38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Основы сестринского дела. Курс лекций, сестринские технологии. Учебник">
            <a:extLst>
              <a:ext uri="{FF2B5EF4-FFF2-40B4-BE49-F238E27FC236}">
                <a16:creationId xmlns:a16="http://schemas.microsoft.com/office/drawing/2014/main" xmlns="" id="{4D45A2FE-06F3-4F0C-BF2A-D9454151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967">
            <a:off x="7215903" y="1491737"/>
            <a:ext cx="1791439" cy="367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Книга: &amp;quot;Сестринское дело в хирургии. Учебное пособие&amp;quot; - Барыкина,  Зарянская. Купить книгу, читать рецензии | ISBN 978-5-222-26671-7 | Лабиринт">
            <a:extLst>
              <a:ext uri="{FF2B5EF4-FFF2-40B4-BE49-F238E27FC236}">
                <a16:creationId xmlns:a16="http://schemas.microsoft.com/office/drawing/2014/main" xmlns="" id="{05050853-3228-4A79-A79D-E8E34E0CB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0684">
            <a:off x="3476524" y="4676142"/>
            <a:ext cx="2234145" cy="249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Основы патологии : учебник (Ремизов, И. В.)">
            <a:extLst>
              <a:ext uri="{FF2B5EF4-FFF2-40B4-BE49-F238E27FC236}">
                <a16:creationId xmlns:a16="http://schemas.microsoft.com/office/drawing/2014/main" xmlns="" id="{C6009CDD-A21D-4EC3-8213-E7BC4509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939">
            <a:off x="-132707" y="1722061"/>
            <a:ext cx="1627590" cy="3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09E626-1120-416D-BBFB-DECFBF26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ЧЕМУ ВАС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ОБУЧАТ?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893417"/>
      </p:ext>
    </p:extLst>
  </p:cSld>
  <p:clrMapOvr>
    <a:masterClrMapping/>
  </p:clrMapOvr>
  <p:transition spd="med" advTm="4619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685E02-5711-EC80-36C0-0A2C5BCBB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12"/>
            <a:ext cx="3700457" cy="2649032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BAE2A9B6-1191-4728-8879-3908BDF62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190" r="-1017" b="29591"/>
          <a:stretch/>
        </p:blipFill>
        <p:spPr bwMode="auto">
          <a:xfrm>
            <a:off x="3000364" y="2631599"/>
            <a:ext cx="3422544" cy="41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A5EF05-3D6B-0018-5917-8B258547E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08" y="1"/>
            <a:ext cx="2635367" cy="26372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07310B-1FD6-2A39-E6EE-CAFC9B96A6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7" t="19813" r="155" b="20002"/>
          <a:stretch/>
        </p:blipFill>
        <p:spPr>
          <a:xfrm>
            <a:off x="6286512" y="2628451"/>
            <a:ext cx="2771763" cy="4127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1221EEA-146F-E4A0-FAC7-52B13BC58A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" t="20371" r="205" b="20741"/>
          <a:stretch/>
        </p:blipFill>
        <p:spPr>
          <a:xfrm>
            <a:off x="142844" y="4286256"/>
            <a:ext cx="1785950" cy="24696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7F422B4-ECA1-AB2F-E882-8E8A0BCD5B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21296" r="1028" b="20555"/>
          <a:stretch/>
        </p:blipFill>
        <p:spPr>
          <a:xfrm>
            <a:off x="4929190" y="285728"/>
            <a:ext cx="1503244" cy="23220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FC00A6-7AA4-45F8-B0D7-89843A75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6" y="325718"/>
            <a:ext cx="7053542" cy="140053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ВАС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ЖДЕТ?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35686"/>
      </p:ext>
    </p:extLst>
  </p:cSld>
  <p:clrMapOvr>
    <a:masterClrMapping/>
  </p:clrMapOvr>
  <p:transition spd="med" advTm="4578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DB72C9-FA4C-4D1E-9D88-88F9BA6E5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B564C4B-899D-454E-9653-CDF9E846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957">
            <a:off x="90024" y="-244633"/>
            <a:ext cx="2360116" cy="4195762"/>
          </a:xfr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FB48DE2-7B30-4603-82BB-07B9B083E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2" t="11260" b="16909"/>
          <a:stretch/>
        </p:blipFill>
        <p:spPr bwMode="auto">
          <a:xfrm rot="760581">
            <a:off x="6256272" y="3070324"/>
            <a:ext cx="2286377" cy="398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FDE904-F28D-7CB6-07FC-290562CF82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27135" r="617" b="26911"/>
          <a:stretch/>
        </p:blipFill>
        <p:spPr>
          <a:xfrm>
            <a:off x="122318" y="3429001"/>
            <a:ext cx="2295525" cy="3151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C8EB1B-EDA0-BCFA-3813-B462F07F8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83">
            <a:off x="2383213" y="-499859"/>
            <a:ext cx="2376488" cy="4224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A374D49-5737-889A-7182-79DD9D441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324">
            <a:off x="3032532" y="3757656"/>
            <a:ext cx="2712760" cy="27127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6FB77E-C623-E544-98C9-6DB6B965BA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507">
            <a:off x="4819722" y="368436"/>
            <a:ext cx="1871514" cy="33271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BCEAB68-C363-2691-CB71-C1DB23191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39" y="0"/>
            <a:ext cx="1693069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49">
        <p:circle/>
      </p:transition>
    </mc:Choice>
    <mc:Fallback xmlns="">
      <p:transition spd="slow" advTm="424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F48644-091A-4666-B917-AC0B3E14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ИМЕННО МЕДСЕСТРА?</a:t>
            </a:r>
          </a:p>
        </p:txBody>
      </p:sp>
      <p:pic>
        <p:nvPicPr>
          <p:cNvPr id="2050" name="Picture 2" descr="Медсестра помогает пациенту | Бесплатно векторы">
            <a:extLst>
              <a:ext uri="{FF2B5EF4-FFF2-40B4-BE49-F238E27FC236}">
                <a16:creationId xmlns:a16="http://schemas.microsoft.com/office/drawing/2014/main" xmlns="" id="{B9CE22F7-671A-446C-A4EC-E416CA049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r="10283"/>
          <a:stretch/>
        </p:blipFill>
        <p:spPr bwMode="auto">
          <a:xfrm>
            <a:off x="0" y="4451684"/>
            <a:ext cx="1804737" cy="240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дсестра помогает пациенту с ходьбой по больничному коридору — Медицина,  Полная длина - Stock Photo | #179056258">
            <a:extLst>
              <a:ext uri="{FF2B5EF4-FFF2-40B4-BE49-F238E27FC236}">
                <a16:creationId xmlns:a16="http://schemas.microsoft.com/office/drawing/2014/main" xmlns="" id="{7D69B070-BEF9-467A-93E1-B96345C7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03" y="3621056"/>
            <a:ext cx="1617227" cy="323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51F06E-4949-4381-9C9A-1D9FAB819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None/>
            </a:pPr>
            <a:r>
              <a:rPr lang="ru-RU" sz="2800" b="0" i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В 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мире не существует неважных профессий, </a:t>
            </a:r>
            <a:r>
              <a:rPr lang="ru-RU" sz="2800" b="0" i="0" dirty="0" smtClean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ведь каждое 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действие приносит какой-либо результат. Но для меня одной из наиболее значимых является именно медицинское ремесло. </a:t>
            </a: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едсестра – это тот человек, который помогает окружающим. Порой именно от нее зависит жизнь окружающих.</a:t>
            </a:r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88162"/>
      </p:ext>
    </p:extLst>
  </p:cSld>
  <p:clrMapOvr>
    <a:masterClrMapping/>
  </p:clrMapOvr>
  <p:transition spd="slow" advTm="6063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ограмма развития ДМКД нацелена на стабилизацию и улучшение  производственных показателей | ПАТ «ДМК»">
            <a:extLst>
              <a:ext uri="{FF2B5EF4-FFF2-40B4-BE49-F238E27FC236}">
                <a16:creationId xmlns:a16="http://schemas.microsoft.com/office/drawing/2014/main" xmlns="" id="{58D245D2-842C-4142-A8B9-BF3E5C43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57" y="3856676"/>
            <a:ext cx="4069080" cy="31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780EA2-9F5D-4A0A-BA2E-66E44866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ВАЖНОСТЬ МЕДСЕСТРЫ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E2D970-B9B3-40B1-AE97-4630D9529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Наиболее конкурентоспособной на рынке труда была и есть специальность «Сестринское дело».</a:t>
            </a:r>
          </a:p>
          <a:p>
            <a:r>
              <a:rPr lang="ru-RU" sz="2800" b="0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Медсестры составляют самую значительную долю работников здравоохранения, на них приходится 90% контактов между пациентами и медицинскими работниками.</a:t>
            </a:r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24735"/>
      </p:ext>
    </p:extLst>
  </p:cSld>
  <p:clrMapOvr>
    <a:masterClrMapping/>
  </p:clrMapOvr>
  <p:transition spd="slow" advTm="6020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🚑 Медсестра на дом в Симферополе - услуги медсестры на дому">
            <a:extLst>
              <a:ext uri="{FF2B5EF4-FFF2-40B4-BE49-F238E27FC236}">
                <a16:creationId xmlns:a16="http://schemas.microsoft.com/office/drawing/2014/main" xmlns="" id="{D4657AF3-53C1-4095-BCEB-10077C6A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EA8D3F-DEB0-4449-B6E1-A3857209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285728"/>
            <a:ext cx="4610982" cy="1398694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- ЭТО </a:t>
            </a:r>
            <a:r>
              <a:rPr lang="ru-RU" sz="54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БУДУЩЕЕ МЕДИЦИНЫ</a:t>
            </a:r>
          </a:p>
        </p:txBody>
      </p:sp>
    </p:spTree>
    <p:extLst>
      <p:ext uri="{BB962C8B-B14F-4D97-AF65-F5344CB8AC3E}">
        <p14:creationId xmlns:p14="http://schemas.microsoft.com/office/powerpoint/2010/main" val="2980836777"/>
      </p:ext>
    </p:extLst>
  </p:cSld>
  <p:clrMapOvr>
    <a:masterClrMapping/>
  </p:clrMapOvr>
  <p:transition spd="slow" advTm="3906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2CCFED-E97F-CF0D-A96A-47C1CB9B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34" y="488272"/>
            <a:ext cx="7390660" cy="111858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Специальность «Лечебное дело»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Специальность «Лечебное дело» - Северо-Кавказский медицинский колледж">
            <a:extLst>
              <a:ext uri="{FF2B5EF4-FFF2-40B4-BE49-F238E27FC236}">
                <a16:creationId xmlns:a16="http://schemas.microsoft.com/office/drawing/2014/main" xmlns="" id="{76FFB1CE-0275-1DEC-1D6A-358F673293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" y="1833564"/>
            <a:ext cx="3355751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ЧПОУ МК &quot;Авиценна&quot; - Специальность: «Лечебное дело»">
            <a:extLst>
              <a:ext uri="{FF2B5EF4-FFF2-40B4-BE49-F238E27FC236}">
                <a16:creationId xmlns:a16="http://schemas.microsoft.com/office/drawing/2014/main" xmlns="" id="{9F102120-B393-63CF-FFE9-A718986E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2071678"/>
            <a:ext cx="3486548" cy="29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EF89D1-217F-61A1-1650-A09BB665A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3714752"/>
            <a:ext cx="2222442" cy="296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"/>
    </mc:Choice>
    <mc:Fallback xmlns="">
      <p:transition spd="slow" advTm="401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Светло-пенетратинге два поверхности"/>
          <p:cNvPicPr>
            <a:picLocks noChangeAspect="1"/>
          </p:cNvPicPr>
          <p:nvPr/>
        </p:nvPicPr>
        <p:blipFill rotWithShape="1">
          <a:blip r:embed="rId2" cstate="print"/>
          <a:srcRect t="22549" r="-2" b="15519"/>
          <a:stretch>
            <a:fillRect/>
          </a:stretch>
        </p:blipFill>
        <p:spPr>
          <a:xfrm>
            <a:off x="-2" y="10"/>
            <a:ext cx="9144002" cy="4461036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1" y="4460827"/>
            <a:ext cx="9144002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3028950" y="4463554"/>
            <a:ext cx="611505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4834054">
            <a:off x="1818264" y="3290926"/>
            <a:ext cx="3118759" cy="3479948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057526" y="4460827"/>
            <a:ext cx="6086475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7856" y="4611271"/>
            <a:ext cx="7077445" cy="1171556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Специальность «Медицинская оптика»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"/>
    </mc:Choice>
    <mc:Fallback xmlns="">
      <p:transition spd="slow" advTm="421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F70237-1A4E-EEDC-7CCA-F722D01C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0" y="0"/>
            <a:ext cx="3364992" cy="1048023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ookman Old Style" pitchFamily="18" charset="0"/>
              </a:rPr>
              <a:t>Фельдшер -</a:t>
            </a:r>
            <a:endParaRPr lang="ru-RU" sz="3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AD5F3E1-F513-3272-8B53-3F9C961A4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6944" y="1142985"/>
            <a:ext cx="4550808" cy="524893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  <a:latin typeface="Bahnschrift SemiLight" panose="020B0502040204020203" pitchFamily="34" charset="0"/>
              </a:rPr>
              <a:t>это </a:t>
            </a:r>
            <a:r>
              <a:rPr lang="ru-RU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специалист со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средним медицинским образованием. Как</a:t>
            </a:r>
            <a:r>
              <a:rPr lang="ru-RU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 любят говорить человек с мозгами врача и руками медсестры. Он может выступать в роли врача-терапевта, акушера или реаниматолога. 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В нашем колледже,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отучившись 1 курс </a:t>
            </a:r>
            <a:r>
              <a:rPr lang="ru-RU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по специальности «Лечебное Дело» Вы получите специальность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«Младшая медсестра по уходу за больными»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А если у Вас хватит сил закончить все 4 курса, то вы получите специальность </a:t>
            </a:r>
            <a:r>
              <a:rPr lang="ru-RU" sz="2000" b="1" dirty="0">
                <a:solidFill>
                  <a:schemeClr val="bg1"/>
                </a:solidFill>
                <a:latin typeface="Bahnschrift SemiLight" panose="020B0502040204020203" pitchFamily="34" charset="0"/>
              </a:rPr>
              <a:t>«Фельдшер», «Фельдшер СМП» и т.п.</a:t>
            </a:r>
          </a:p>
          <a:p>
            <a:endParaRPr lang="ru-RU" dirty="0"/>
          </a:p>
        </p:txBody>
      </p:sp>
      <p:pic>
        <p:nvPicPr>
          <p:cNvPr id="1026" name="Picture 2" descr="Моя работа - фельдшер «скорой». Трудно привыкнуть к тому, что люди не видят  в медиках человека • Слуцк • Газета «Інфа-Кур'ер»">
            <a:extLst>
              <a:ext uri="{FF2B5EF4-FFF2-40B4-BE49-F238E27FC236}">
                <a16:creationId xmlns:a16="http://schemas.microsoft.com/office/drawing/2014/main" xmlns="" id="{1D3B69DC-BAEF-90FF-81CA-800F0655F1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950" y="132390"/>
            <a:ext cx="3612356" cy="32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ельдшер скорой рассказал о нападениях на врачей | e1.ru - новости  Екатеринбурга">
            <a:extLst>
              <a:ext uri="{FF2B5EF4-FFF2-40B4-BE49-F238E27FC236}">
                <a16:creationId xmlns:a16="http://schemas.microsoft.com/office/drawing/2014/main" xmlns="" id="{58CFA610-9BA7-227E-29A6-753A515B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181" y="3050409"/>
            <a:ext cx="3762341" cy="33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2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0"/>
    </mc:Choice>
    <mc:Fallback xmlns="">
      <p:transition spd="slow" advTm="828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77B6A9-7F5C-80B8-386D-6127FBAE8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08497"/>
            <a:ext cx="3877626" cy="119167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Предметы, которые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мы изучаем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7324C7-4911-3ADD-0051-0E62E41290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913" y="1582423"/>
            <a:ext cx="3562907" cy="3562907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A54068D-37F6-E56E-608E-B9EBD8E9F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432" y="5353236"/>
            <a:ext cx="1258409" cy="1358283"/>
          </a:xfrm>
        </p:spPr>
        <p:txBody>
          <a:bodyPr>
            <a:noAutofit/>
          </a:bodyPr>
          <a:lstStyle/>
          <a:p>
            <a:pPr marL="285750" indent="-285750" algn="l">
              <a:buClr>
                <a:schemeClr val="accent3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endParaRPr lang="ru-RU" sz="1600" dirty="0">
              <a:latin typeface="Bahnschrift SemiLight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3A48C54-FE2C-31B5-98BE-505AD6683F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67" y="156794"/>
            <a:ext cx="2004135" cy="35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C47FEED-423D-7576-1423-BEAC36E69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" t="46587" r="-1973"/>
          <a:stretch/>
        </p:blipFill>
        <p:spPr>
          <a:xfrm>
            <a:off x="5366460" y="3868423"/>
            <a:ext cx="2837484" cy="26943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20079DF-5ED6-E5D8-AD3F-32E1A0583A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50" b="6115"/>
          <a:stretch/>
        </p:blipFill>
        <p:spPr>
          <a:xfrm>
            <a:off x="6785202" y="156794"/>
            <a:ext cx="2172367" cy="35629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09CABC-3F1B-3D7D-E0AB-A811E7139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910" y="3595456"/>
            <a:ext cx="2622285" cy="3718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079FDE-899E-025E-D824-F5E6187D7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040000">
            <a:off x="92182" y="4323540"/>
            <a:ext cx="2070198" cy="37042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3BF55FE-9FFA-1EE8-6930-0D1B26179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726" y="4291049"/>
            <a:ext cx="3164099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"/>
    </mc:Choice>
    <mc:Fallback xmlns="">
      <p:transition spd="slow" advTm="624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C0A66A-FA3B-31C5-7CD5-554FCA4D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84" y="432032"/>
            <a:ext cx="7927848" cy="118872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Практика в больнице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000EDBC-294E-68C7-5C76-054B35637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284" y="1744302"/>
            <a:ext cx="4092278" cy="3270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8077E8-EE15-BB63-52F0-5C6810B66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896" y="1717193"/>
            <a:ext cx="4143822" cy="3263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E5402D-1A1F-A798-8A5F-5CB9ACA89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4071942"/>
            <a:ext cx="4211946" cy="30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"/>
    </mc:Choice>
    <mc:Fallback xmlns="">
      <p:transition spd="slow" advTm="452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88A2DF-D256-B944-AEEF-A5595E93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2" y="239697"/>
            <a:ext cx="7876712" cy="129614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Подведем итоги вышесказанного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0" name="Picture 2" descr="Профессия врач: список профессии врачей и их зарплата, плюсы и минусы  профессии">
            <a:extLst>
              <a:ext uri="{FF2B5EF4-FFF2-40B4-BE49-F238E27FC236}">
                <a16:creationId xmlns:a16="http://schemas.microsoft.com/office/drawing/2014/main" xmlns="" id="{295CB8D3-0613-4585-CDC5-FEDA0144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71612"/>
            <a:ext cx="3202620" cy="227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D8D1CD-F4A9-7AEE-4DCE-4E38C24A4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1571612"/>
            <a:ext cx="2618570" cy="2324293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0518B21-8314-D472-CAA2-BA88AEF2F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1736" y="3786190"/>
            <a:ext cx="4236089" cy="261400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588A2DF-D256-B944-AEEF-A5595E93C762}"/>
              </a:ext>
            </a:extLst>
          </p:cNvPr>
          <p:cNvSpPr txBox="1">
            <a:spLocks/>
          </p:cNvSpPr>
          <p:nvPr/>
        </p:nvSpPr>
        <p:spPr>
          <a:xfrm>
            <a:off x="785786" y="5357826"/>
            <a:ext cx="7876712" cy="129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Плюсы и минусы профессии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5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"/>
    </mc:Choice>
    <mc:Fallback xmlns="">
      <p:transition spd="slow" advTm="448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5437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более короткий по сравнению с врачом период обучения;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востребованность специалистов;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разнообразие сфер деятельности;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возможность совмещать работу в медучреждениях с подработкой в частных организациях (салоны красоты, бассейны и т.д.);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высокая социальная значимость профессии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люсы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0"/>
    </mc:Choice>
    <mc:Fallback xmlns="">
      <p:transition spd="slow" advTm="824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Минусы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B588A2DF-D256-B944-AEEF-A5595E93C762}"/>
              </a:ext>
            </a:extLst>
          </p:cNvPr>
          <p:cNvSpPr txBox="1">
            <a:spLocks/>
          </p:cNvSpPr>
          <p:nvPr/>
        </p:nvSpPr>
        <p:spPr>
          <a:xfrm>
            <a:off x="372862" y="239697"/>
            <a:ext cx="7876712" cy="129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широкий круг обязанностей;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физические нагрузки и большая ответственность;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ненормированный рабочий день;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6"/>
    </mc:Choice>
    <mc:Fallback xmlns="">
      <p:transition spd="slow" advTm="597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A750AB-B96F-6F94-B0D9-2134EA11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285728"/>
            <a:ext cx="8209625" cy="905522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Bookman Old Style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4CBACCE-CD24-4971-81C0-BD96DE9F0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714" b="403"/>
          <a:stretch>
            <a:fillRect/>
          </a:stretch>
        </p:blipFill>
        <p:spPr>
          <a:xfrm>
            <a:off x="357158" y="1142984"/>
            <a:ext cx="4214842" cy="3357586"/>
          </a:xfrm>
          <a:prstGeom prst="rect">
            <a:avLst/>
          </a:prstGeom>
        </p:spPr>
      </p:pic>
      <p:pic>
        <p:nvPicPr>
          <p:cNvPr id="2050" name="Picture 2" descr="D:\ФОТО 2020-2021\Музей военно-медицинский 24.03.22\IMG_20220324_153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1220" y="-26360646"/>
            <a:ext cx="4361251" cy="3270938"/>
          </a:xfrm>
          <a:prstGeom prst="rect">
            <a:avLst/>
          </a:prstGeom>
          <a:noFill/>
        </p:spPr>
      </p:pic>
      <p:pic>
        <p:nvPicPr>
          <p:cNvPr id="2052" name="Picture 4" descr="D:\ФОТО 2020-2021\ФОТО июнь - экск в донорский ц, инга, тренинг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071810"/>
            <a:ext cx="4772618" cy="3600000"/>
          </a:xfrm>
          <a:prstGeom prst="rect">
            <a:avLst/>
          </a:prstGeom>
          <a:noFill/>
        </p:spPr>
      </p:pic>
      <p:pic>
        <p:nvPicPr>
          <p:cNvPr id="2051" name="Picture 3" descr="D:\ФОТО 2020-2021\Музей военно-медицинский 24.03.22\IMG_20220324_153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214422"/>
            <a:ext cx="3333773" cy="250032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4786322"/>
            <a:ext cx="38370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Посещение</a:t>
            </a:r>
            <a:r>
              <a:rPr kumimoji="0" lang="ru-RU" sz="54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музеев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49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0"/>
    </mc:Choice>
    <mc:Fallback xmlns="">
      <p:transition spd="slow" advTm="584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О 2021-2022\ФОТО, ВИДЕО РАЗНЫЕ\Лидер (3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3898875" cy="3256283"/>
          </a:xfrm>
          <a:prstGeom prst="rect">
            <a:avLst/>
          </a:prstGeom>
          <a:noFill/>
        </p:spPr>
      </p:pic>
      <p:pic>
        <p:nvPicPr>
          <p:cNvPr id="1028" name="Picture 4" descr="D:\ФОТО 2021-2022\ФОТО, ВИДЕО РАЗНЫЕ\новый год1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071810"/>
            <a:ext cx="5465008" cy="3643338"/>
          </a:xfrm>
          <a:prstGeom prst="rect">
            <a:avLst/>
          </a:prstGeom>
          <a:noFill/>
        </p:spPr>
      </p:pic>
      <p:pic>
        <p:nvPicPr>
          <p:cNvPr id="1029" name="Picture 5" descr="D:\ФОТО 2021-2022\5 мая смотр-конкурс ФОТО\DSC_8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3131318" cy="208754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0" y="357166"/>
            <a:ext cx="3500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Мероприятия и праздники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2"/>
    </mc:Choice>
    <mc:Fallback xmlns="">
      <p:transition spd="slow" advTm="611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besprozvannykh_av\Desktop\1 сентября\Экран\1сент застав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"/>
    </mc:Choice>
    <mc:Fallback xmlns="">
      <p:transition spd="slow" advTm="39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0890" y="168442"/>
            <a:ext cx="7680960" cy="1452452"/>
          </a:xfrm>
        </p:spPr>
        <p:txBody>
          <a:bodyPr>
            <a:normAutofit/>
          </a:bodyPr>
          <a:lstStyle/>
          <a:p>
            <a:r>
              <a:rPr lang="ru-RU" sz="5400" dirty="0">
                <a:latin typeface="Arial" pitchFamily="34" charset="0"/>
                <a:cs typeface="Arial" pitchFamily="34" charset="0"/>
              </a:rPr>
              <a:t>Добро </a:t>
            </a:r>
            <a:r>
              <a:rPr lang="ru-RU" sz="5400" dirty="0" smtClean="0">
                <a:latin typeface="Arial" pitchFamily="34" charset="0"/>
                <a:cs typeface="Arial" pitchFamily="34" charset="0"/>
              </a:rPr>
              <a:t>пожаловать!</a:t>
            </a:r>
            <a:endParaRPr lang="ru-RU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8492" y="2112010"/>
            <a:ext cx="8141168" cy="410831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   Дорогие абитуриенты! От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всей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души приветствуем в нашем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колледже.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Пусть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этот год станет для вас первым шагом в новый и востребованный мир оптики. </a:t>
            </a:r>
            <a:endParaRPr lang="ru-RU" sz="3200" dirty="0" smtClean="0">
              <a:latin typeface="Arial" pitchFamily="34" charset="0"/>
              <a:ea typeface="+mn-lt"/>
              <a:cs typeface="Arial" pitchFamily="34" charset="0"/>
            </a:endParaRP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   Ваши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желание и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старание сделают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из вас в 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течение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следующих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лет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настоящих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профессионалов</a:t>
            </a:r>
            <a:r>
              <a:rPr lang="ru-RU" dirty="0">
                <a:latin typeface="Arial" pitchFamily="34" charset="0"/>
                <a:ea typeface="+mn-lt"/>
                <a:cs typeface="Arial" pitchFamily="34" charset="0"/>
              </a:rPr>
              <a:t>!</a:t>
            </a:r>
            <a:endParaRPr lang="ru-RU" sz="3200" dirty="0">
              <a:latin typeface="Arial" pitchFamily="34" charset="0"/>
              <a:ea typeface="+mn-lt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571480"/>
            <a:ext cx="7054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Добро 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пожаловать!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0"/>
    </mc:Choice>
    <mc:Fallback xmlns="">
      <p:transition spd="slow" advTm="808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женщи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 cstate="print"/>
          <a:srcRect l="15787" r="-2" b="-2"/>
          <a:stretch>
            <a:fillRect/>
          </a:stretch>
        </p:blipFill>
        <p:spPr>
          <a:xfrm>
            <a:off x="0" y="0"/>
            <a:ext cx="6086460" cy="64083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0760" y="1357298"/>
            <a:ext cx="2828624" cy="4071966"/>
          </a:xfrm>
        </p:spPr>
        <p:txBody>
          <a:bodyPr vert="horz" lIns="0" tIns="0" rIns="0" bIns="0" rtlCol="0">
            <a:noAutofit/>
          </a:bodyPr>
          <a:lstStyle/>
          <a:p>
            <a:pPr>
              <a:buNone/>
            </a:pPr>
            <a:r>
              <a:rPr lang="ru-RU" sz="2400" dirty="0" smtClean="0">
                <a:ea typeface="+mn-lt"/>
                <a:cs typeface="+mn-lt"/>
              </a:rPr>
              <a:t>     </a:t>
            </a:r>
            <a:r>
              <a:rPr lang="ru-RU" sz="2400" b="1" dirty="0" smtClean="0">
                <a:ea typeface="+mn-lt"/>
                <a:cs typeface="+mn-lt"/>
              </a:rPr>
              <a:t>Первый </a:t>
            </a:r>
            <a:r>
              <a:rPr lang="ru-RU" sz="2400" b="1" dirty="0">
                <a:ea typeface="+mn-lt"/>
                <a:cs typeface="+mn-lt"/>
              </a:rPr>
              <a:t>год </a:t>
            </a:r>
            <a:r>
              <a:rPr lang="ru-RU" sz="2400" dirty="0">
                <a:ea typeface="+mn-lt"/>
                <a:cs typeface="+mn-lt"/>
              </a:rPr>
              <a:t>— </a:t>
            </a:r>
            <a:r>
              <a:rPr lang="ru-RU" sz="2400" dirty="0" smtClean="0">
                <a:ea typeface="+mn-lt"/>
                <a:cs typeface="+mn-lt"/>
              </a:rPr>
              <a:t/>
            </a:r>
            <a:br>
              <a:rPr lang="ru-RU" sz="2400" dirty="0" smtClean="0">
                <a:ea typeface="+mn-lt"/>
                <a:cs typeface="+mn-lt"/>
              </a:rPr>
            </a:br>
            <a:r>
              <a:rPr lang="ru-RU" sz="2400" dirty="0" smtClean="0">
                <a:ea typeface="+mn-lt"/>
                <a:cs typeface="+mn-lt"/>
              </a:rPr>
              <a:t>это знакомство </a:t>
            </a:r>
            <a:r>
              <a:rPr lang="ru-RU" sz="2400" dirty="0">
                <a:ea typeface="+mn-lt"/>
                <a:cs typeface="+mn-lt"/>
              </a:rPr>
              <a:t>с инструментарием и освоением </a:t>
            </a:r>
            <a:r>
              <a:rPr lang="ru-RU" sz="2400" dirty="0" smtClean="0">
                <a:ea typeface="+mn-lt"/>
                <a:cs typeface="+mn-lt"/>
              </a:rPr>
              <a:t>продаж.</a:t>
            </a:r>
            <a:br>
              <a:rPr lang="ru-RU" sz="2400" dirty="0" smtClean="0">
                <a:ea typeface="+mn-lt"/>
                <a:cs typeface="+mn-lt"/>
              </a:rPr>
            </a:br>
            <a:endParaRPr lang="ru-RU" sz="2400" dirty="0" smtClean="0">
              <a:ea typeface="+mn-lt"/>
              <a:cs typeface="+mn-lt"/>
            </a:endParaRPr>
          </a:p>
          <a:p>
            <a:pPr>
              <a:buNone/>
            </a:pPr>
            <a:r>
              <a:rPr lang="ru-RU" sz="2400" dirty="0" smtClean="0">
                <a:ea typeface="+mn-lt"/>
                <a:cs typeface="+mn-lt"/>
              </a:rPr>
              <a:t>      Здесь вы научитесь искать  подходы </a:t>
            </a:r>
            <a:r>
              <a:rPr lang="ru-RU" sz="2400" dirty="0">
                <a:ea typeface="+mn-lt"/>
                <a:cs typeface="+mn-lt"/>
              </a:rPr>
              <a:t>к </a:t>
            </a:r>
            <a:r>
              <a:rPr lang="ru-RU" sz="2400" dirty="0" smtClean="0">
                <a:ea typeface="+mn-lt"/>
                <a:cs typeface="+mn-lt"/>
              </a:rPr>
              <a:t>любым клиентам!</a:t>
            </a:r>
            <a:endParaRPr lang="ru-RU" sz="2400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2"/>
            <a:ext cx="9143999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8314"/>
            <a:ext cx="6086475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158191" cy="127157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b="1" spc="0" dirty="0">
                <a:latin typeface="Arial" pitchFamily="34" charset="0"/>
                <a:ea typeface="+mj-lt"/>
                <a:cs typeface="Arial" pitchFamily="34" charset="0"/>
              </a:rPr>
              <a:t>Каждый год в колледже, можно разделить на </a:t>
            </a:r>
            <a:r>
              <a:rPr lang="ru-RU" sz="3200" b="1" spc="0" dirty="0" smtClean="0">
                <a:latin typeface="Arial" pitchFamily="34" charset="0"/>
                <a:ea typeface="+mj-lt"/>
                <a:cs typeface="Arial" pitchFamily="34" charset="0"/>
              </a:rPr>
              <a:t>главы</a:t>
            </a:r>
            <a:endParaRPr lang="ru-RU" sz="3200" b="1" spc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0"/>
    </mc:Choice>
    <mc:Fallback xmlns="">
      <p:transition spd="slow" advTm="596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человек, мужчина, работает&#10;&#10;Автоматически созданное описание"/>
          <p:cNvPicPr>
            <a:picLocks noChangeAspect="1"/>
          </p:cNvPicPr>
          <p:nvPr/>
        </p:nvPicPr>
        <p:blipFill rotWithShape="1">
          <a:blip r:embed="rId2" cstate="print"/>
          <a:srcRect r="2489" b="-1"/>
          <a:stretch>
            <a:fillRect/>
          </a:stretch>
        </p:blipFill>
        <p:spPr>
          <a:xfrm>
            <a:off x="15" y="432"/>
            <a:ext cx="6086460" cy="640831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9509" y="428604"/>
            <a:ext cx="2680034" cy="3953933"/>
          </a:xfrm>
        </p:spPr>
        <p:txBody>
          <a:bodyPr vert="horz" lIns="0" tIns="0" rIns="0" bIns="0" rtlCol="0">
            <a:noAutofit/>
          </a:bodyPr>
          <a:lstStyle/>
          <a:p>
            <a:pPr>
              <a:buNone/>
            </a:pPr>
            <a:r>
              <a:rPr lang="ru-RU" sz="2400" dirty="0" smtClean="0">
                <a:ea typeface="+mn-lt"/>
                <a:cs typeface="+mn-lt"/>
              </a:rPr>
              <a:t>Во время </a:t>
            </a:r>
            <a:r>
              <a:rPr lang="ru-RU" sz="2400" b="1" dirty="0" smtClean="0">
                <a:ea typeface="+mn-lt"/>
                <a:cs typeface="+mn-lt"/>
              </a:rPr>
              <a:t>второго года </a:t>
            </a:r>
            <a:r>
              <a:rPr lang="ru-RU" sz="2400" dirty="0" smtClean="0">
                <a:ea typeface="+mn-lt"/>
                <a:cs typeface="+mn-lt"/>
              </a:rPr>
              <a:t>обучения вы </a:t>
            </a:r>
            <a:r>
              <a:rPr lang="ru-RU" sz="2400" dirty="0">
                <a:ea typeface="+mn-lt"/>
                <a:cs typeface="+mn-lt"/>
              </a:rPr>
              <a:t>погрузитесь в самое сердце оптики и станете настоящими ремесленниками. </a:t>
            </a:r>
            <a:endParaRPr lang="ru-RU" sz="2400" dirty="0" smtClean="0">
              <a:ea typeface="+mn-lt"/>
              <a:cs typeface="+mn-lt"/>
            </a:endParaRPr>
          </a:p>
          <a:p>
            <a:pPr>
              <a:buNone/>
            </a:pPr>
            <a:r>
              <a:rPr lang="ru-RU" sz="2400" dirty="0" smtClean="0">
                <a:ea typeface="+mn-lt"/>
                <a:cs typeface="+mn-lt"/>
              </a:rPr>
              <a:t>Научитесь </a:t>
            </a:r>
            <a:r>
              <a:rPr lang="ru-RU" sz="2400" dirty="0">
                <a:ea typeface="+mn-lt"/>
                <a:cs typeface="+mn-lt"/>
              </a:rPr>
              <a:t>создавать линзы и подружитесь с </a:t>
            </a:r>
            <a:r>
              <a:rPr lang="ru-RU" sz="2400" dirty="0" smtClean="0">
                <a:ea typeface="+mn-lt"/>
                <a:cs typeface="+mn-lt"/>
              </a:rPr>
              <a:t>карандашом - ведь </a:t>
            </a:r>
            <a:r>
              <a:rPr lang="ru-RU" sz="2400" dirty="0">
                <a:ea typeface="+mn-lt"/>
                <a:cs typeface="+mn-lt"/>
              </a:rPr>
              <a:t>вам предстоит нарисовать не один десяток чертежей.</a:t>
            </a:r>
            <a:endParaRPr lang="ru-RU" sz="2400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1" y="6408742"/>
            <a:ext cx="9143999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8314"/>
            <a:ext cx="6086475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923" y="455697"/>
            <a:ext cx="4956548" cy="3959892"/>
          </a:xfrm>
        </p:spPr>
        <p:txBody>
          <a:bodyPr vert="horz" lIns="0" tIns="0" rIns="0" bIns="0" rtlCol="0">
            <a:noAutofit/>
          </a:bodyPr>
          <a:lstStyle/>
          <a:p>
            <a:pPr>
              <a:buNone/>
            </a:pPr>
            <a:r>
              <a:rPr lang="ru-RU" sz="3200" b="1" dirty="0">
                <a:latin typeface="Arial" pitchFamily="34" charset="0"/>
                <a:ea typeface="+mn-lt"/>
                <a:cs typeface="Arial" pitchFamily="34" charset="0"/>
              </a:rPr>
              <a:t>Третий год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– это изучение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заболеваний глаза и всех приборов, связанных с проверкой зрения.</a:t>
            </a:r>
            <a:br>
              <a:rPr lang="ru-RU" sz="3200" dirty="0">
                <a:latin typeface="Arial" pitchFamily="34" charset="0"/>
                <a:ea typeface="+mn-lt"/>
                <a:cs typeface="Arial" pitchFamily="34" charset="0"/>
              </a:rPr>
            </a:br>
            <a:endParaRPr lang="ru-RU" sz="3200" dirty="0" smtClean="0">
              <a:latin typeface="Arial" pitchFamily="34" charset="0"/>
              <a:ea typeface="+mn-lt"/>
              <a:cs typeface="Arial" pitchFamily="34" charset="0"/>
            </a:endParaRPr>
          </a:p>
          <a:p>
            <a:pPr>
              <a:buNone/>
            </a:pP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И </a:t>
            </a:r>
            <a:r>
              <a:rPr lang="ru-RU" sz="3200" b="1" dirty="0" smtClean="0">
                <a:latin typeface="Arial" pitchFamily="34" charset="0"/>
                <a:ea typeface="+mn-lt"/>
                <a:cs typeface="Arial" pitchFamily="34" charset="0"/>
              </a:rPr>
              <a:t>четвертый</a:t>
            </a:r>
            <a:r>
              <a:rPr lang="ru-RU" b="1" dirty="0" smtClean="0">
                <a:latin typeface="Arial" pitchFamily="34" charset="0"/>
                <a:ea typeface="+mn-lt"/>
                <a:cs typeface="Arial" pitchFamily="34" charset="0"/>
              </a:rPr>
              <a:t> - </a:t>
            </a:r>
            <a:r>
              <a:rPr lang="ru-RU" sz="3200" dirty="0" smtClean="0">
                <a:latin typeface="Arial" pitchFamily="34" charset="0"/>
                <a:ea typeface="+mn-lt"/>
                <a:cs typeface="Arial" pitchFamily="34" charset="0"/>
              </a:rPr>
              <a:t>опциональный </a:t>
            </a:r>
            <a:r>
              <a:rPr lang="ru-RU" sz="3200" dirty="0">
                <a:latin typeface="Arial" pitchFamily="34" charset="0"/>
                <a:ea typeface="+mn-lt"/>
                <a:cs typeface="Arial" pitchFamily="34" charset="0"/>
              </a:rPr>
              <a:t>год, который закрепляет все изученное и подготавливает вас как </a:t>
            </a:r>
            <a:r>
              <a:rPr lang="ru-RU" sz="3200" dirty="0" err="1">
                <a:latin typeface="Arial" pitchFamily="34" charset="0"/>
                <a:ea typeface="+mn-lt"/>
                <a:cs typeface="Arial" pitchFamily="34" charset="0"/>
              </a:rPr>
              <a:t>оптометристов</a:t>
            </a:r>
            <a:r>
              <a:rPr lang="ru-RU" sz="3200" dirty="0">
                <a:ea typeface="+mn-lt"/>
                <a:cs typeface="+mn-lt"/>
              </a:rPr>
              <a:t>.</a:t>
            </a:r>
            <a:endParaRPr lang="ru-RU" sz="3200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6116"/>
            <a:ext cx="9143999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086475" y="6406116"/>
            <a:ext cx="3057524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&#10;&#10;Автоматически созданное описание"/>
          <p:cNvPicPr>
            <a:picLocks noChangeAspect="1"/>
          </p:cNvPicPr>
          <p:nvPr/>
        </p:nvPicPr>
        <p:blipFill rotWithShape="1">
          <a:blip r:embed="rId2" cstate="print"/>
          <a:srcRect r="1" b="1597"/>
          <a:stretch>
            <a:fillRect/>
          </a:stretch>
        </p:blipFill>
        <p:spPr>
          <a:xfrm>
            <a:off x="6086475" y="-12515"/>
            <a:ext cx="3057525" cy="6418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6"/>
    </mc:Choice>
    <mc:Fallback xmlns="">
      <p:transition spd="slow" advTm="617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629" y="254107"/>
            <a:ext cx="7680960" cy="1234440"/>
          </a:xfrm>
        </p:spPr>
        <p:txBody>
          <a:bodyPr>
            <a:normAutofit/>
          </a:bodyPr>
          <a:lstStyle/>
          <a:p>
            <a:r>
              <a:rPr lang="ru-RU" altLang="en-US" sz="4800" b="1" spc="0" dirty="0" smtClean="0">
                <a:latin typeface="Arial" pitchFamily="34" charset="0"/>
                <a:cs typeface="Arial" pitchFamily="34" charset="0"/>
              </a:rPr>
              <a:t>Лабораторные </a:t>
            </a:r>
            <a:r>
              <a:rPr lang="ru-RU" altLang="en-US" sz="4800" b="1" spc="0" dirty="0">
                <a:latin typeface="Arial" pitchFamily="34" charset="0"/>
                <a:cs typeface="Arial" pitchFamily="34" charset="0"/>
              </a:rPr>
              <a:t>работы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60948" y="1643050"/>
            <a:ext cx="4302493" cy="442086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altLang="en-US" sz="32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altLang="en-US" sz="3200" dirty="0" smtClean="0">
                <a:latin typeface="Arial" pitchFamily="34" charset="0"/>
                <a:cs typeface="Arial" pitchFamily="34" charset="0"/>
              </a:rPr>
              <a:t>лабораторных </a:t>
            </a:r>
            <a:r>
              <a:rPr lang="ru-RU" altLang="en-US" sz="3200" dirty="0">
                <a:latin typeface="Arial" pitchFamily="34" charset="0"/>
                <a:cs typeface="Arial" pitchFamily="34" charset="0"/>
              </a:rPr>
              <a:t>работах мы применяем </a:t>
            </a:r>
            <a:r>
              <a:rPr lang="ru-RU" altLang="en-US" sz="3200" dirty="0" smtClean="0">
                <a:latin typeface="Arial" pitchFamily="34" charset="0"/>
                <a:cs typeface="Arial" pitchFamily="34" charset="0"/>
              </a:rPr>
              <a:t>все знания, </a:t>
            </a:r>
            <a:r>
              <a:rPr lang="ru-RU" altLang="en-US" sz="3200" dirty="0">
                <a:latin typeface="Arial" pitchFamily="34" charset="0"/>
                <a:cs typeface="Arial" pitchFamily="34" charset="0"/>
              </a:rPr>
              <a:t>полученные на </a:t>
            </a:r>
            <a:r>
              <a:rPr lang="ru-RU" altLang="en-US" sz="3200" dirty="0" smtClean="0">
                <a:latin typeface="Arial" pitchFamily="34" charset="0"/>
                <a:cs typeface="Arial" pitchFamily="34" charset="0"/>
              </a:rPr>
              <a:t>парах, </a:t>
            </a:r>
            <a:r>
              <a:rPr lang="ru-RU" altLang="en-US" sz="32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altLang="en-US" sz="3200" dirty="0" smtClean="0">
                <a:latin typeface="Arial" pitchFamily="34" charset="0"/>
                <a:cs typeface="Arial" pitchFamily="34" charset="0"/>
              </a:rPr>
              <a:t>практике, </a:t>
            </a:r>
          </a:p>
          <a:p>
            <a:pPr>
              <a:buNone/>
            </a:pPr>
            <a:r>
              <a:rPr lang="ru-RU" altLang="en-US" sz="32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altLang="en-US" sz="3200" dirty="0">
                <a:latin typeface="Arial" pitchFamily="34" charset="0"/>
                <a:cs typeface="Arial" pitchFamily="34" charset="0"/>
              </a:rPr>
              <a:t>используем современное оборудование. </a:t>
            </a:r>
          </a:p>
        </p:txBody>
      </p:sp>
      <p:pic>
        <p:nvPicPr>
          <p:cNvPr id="4" name="Замещающее содержимое 3" descr="7wEIwRNfebXsN6KFX4UcsoyuSSjrU_Fw3t4oSRWimc6KHjegpm2RmzbmpnawAz15sUltS-UWWoefMBcjDu4dTT8-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4920" y="2273935"/>
            <a:ext cx="3634740" cy="363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"/>
    </mc:Choice>
    <mc:Fallback xmlns="">
      <p:transition spd="slow" advTm="582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421107"/>
            <a:ext cx="4514852" cy="5678905"/>
          </a:xfrm>
        </p:spPr>
        <p:txBody>
          <a:bodyPr vert="horz" lIns="0" tIns="0" rIns="0" bIns="0" rtlCol="0" anchor="t">
            <a:noAutofit/>
          </a:bodyPr>
          <a:lstStyle/>
          <a:p>
            <a:pPr>
              <a:buNone/>
            </a:pPr>
            <a:r>
              <a:rPr lang="ru-RU" sz="2200" b="1" dirty="0" smtClean="0">
                <a:latin typeface="Arial" pitchFamily="34" charset="0"/>
                <a:ea typeface="+mn-lt"/>
                <a:cs typeface="Arial" pitchFamily="34" charset="0"/>
              </a:rPr>
              <a:t>Итак, что </a:t>
            </a:r>
            <a:r>
              <a:rPr lang="ru-RU" sz="2200" b="1" dirty="0">
                <a:latin typeface="Arial" pitchFamily="34" charset="0"/>
                <a:ea typeface="+mn-lt"/>
                <a:cs typeface="Arial" pitchFamily="34" charset="0"/>
              </a:rPr>
              <a:t>такое </a:t>
            </a:r>
            <a:endParaRPr lang="ru-RU" sz="2200" b="1" dirty="0" smtClean="0">
              <a:latin typeface="Arial" pitchFamily="34" charset="0"/>
              <a:ea typeface="+mn-lt"/>
              <a:cs typeface="Arial" pitchFamily="34" charset="0"/>
            </a:endParaRPr>
          </a:p>
          <a:p>
            <a:pPr>
              <a:buNone/>
            </a:pPr>
            <a:r>
              <a:rPr lang="ru-RU" sz="2200" b="1" dirty="0" smtClean="0">
                <a:latin typeface="Arial" pitchFamily="34" charset="0"/>
                <a:ea typeface="+mn-lt"/>
                <a:cs typeface="Arial" pitchFamily="34" charset="0"/>
              </a:rPr>
              <a:t>                     профессия </a:t>
            </a:r>
            <a:r>
              <a:rPr lang="ru-RU" sz="2200" b="1" dirty="0">
                <a:latin typeface="Arial" pitchFamily="34" charset="0"/>
                <a:ea typeface="+mn-lt"/>
                <a:cs typeface="Arial" pitchFamily="34" charset="0"/>
              </a:rPr>
              <a:t>оптика?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/>
            </a:r>
            <a:br>
              <a:rPr lang="ru-RU" sz="2200" dirty="0">
                <a:latin typeface="Arial" pitchFamily="34" charset="0"/>
                <a:ea typeface="+mn-lt"/>
                <a:cs typeface="Arial" pitchFamily="34" charset="0"/>
              </a:rPr>
            </a:b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На сегодняшний день 3 миллиарда человек нуждается в профессиональной коррекции зрения. </a:t>
            </a:r>
            <a:endParaRPr lang="ru-RU" sz="2200" dirty="0" smtClean="0">
              <a:latin typeface="Arial" pitchFamily="34" charset="0"/>
              <a:ea typeface="+mn-lt"/>
              <a:cs typeface="Arial" pitchFamily="34" charset="0"/>
            </a:endParaRP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По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прогнозам к 2045 </a:t>
            </a: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году количество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людей с отклонениями зрения увеличится </a:t>
            </a: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до</a:t>
            </a:r>
            <a:b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5 миллиардов.</a:t>
            </a:r>
            <a:br>
              <a:rPr lang="ru-RU" sz="2200" dirty="0">
                <a:latin typeface="Arial" pitchFamily="34" charset="0"/>
                <a:ea typeface="+mn-lt"/>
                <a:cs typeface="Arial" pitchFamily="34" charset="0"/>
              </a:rPr>
            </a:b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Лишь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одна пандемия </a:t>
            </a:r>
            <a:r>
              <a:rPr lang="ru-RU" sz="2200" dirty="0" err="1">
                <a:latin typeface="Arial" pitchFamily="34" charset="0"/>
                <a:ea typeface="+mn-lt"/>
                <a:cs typeface="Arial" pitchFamily="34" charset="0"/>
              </a:rPr>
              <a:t>коронавируса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 увеличила </a:t>
            </a: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это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число на </a:t>
            </a: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15%</a:t>
            </a:r>
          </a:p>
          <a:p>
            <a:pPr>
              <a:buNone/>
            </a:pP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Благодаря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этому оптика является быстро </a:t>
            </a:r>
            <a:r>
              <a:rPr lang="ru-RU" sz="2200" dirty="0" smtClean="0">
                <a:latin typeface="Arial" pitchFamily="34" charset="0"/>
                <a:ea typeface="+mn-lt"/>
                <a:cs typeface="Arial" pitchFamily="34" charset="0"/>
              </a:rPr>
              <a:t>развивающейся </a:t>
            </a:r>
            <a:r>
              <a:rPr lang="ru-RU" sz="2200" dirty="0">
                <a:latin typeface="Arial" pitchFamily="34" charset="0"/>
                <a:ea typeface="+mn-lt"/>
                <a:cs typeface="Arial" pitchFamily="34" charset="0"/>
              </a:rPr>
              <a:t>сферой производства и торговли.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3480" y="947354"/>
            <a:ext cx="3817621" cy="4492066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2" y="6400800"/>
            <a:ext cx="9143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028950" y="6400799"/>
            <a:ext cx="6115047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2"/>
    </mc:Choice>
    <mc:Fallback xmlns="">
      <p:transition spd="slow" advTm="835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402" y="950495"/>
            <a:ext cx="5137022" cy="4572000"/>
          </a:xfrm>
        </p:spPr>
        <p:txBody>
          <a:bodyPr vert="horz" lIns="0" tIns="0" rIns="0" bIns="0" rtlCol="0">
            <a:noAutofit/>
          </a:bodyPr>
          <a:lstStyle/>
          <a:p>
            <a:pPr>
              <a:buNone/>
            </a:pPr>
            <a:r>
              <a:rPr lang="ru-RU" sz="3200" dirty="0" smtClean="0">
                <a:ea typeface="+mn-lt"/>
                <a:cs typeface="+mn-lt"/>
              </a:rPr>
              <a:t>Таким образом, сделаем вывод</a:t>
            </a:r>
            <a:r>
              <a:rPr lang="ru-RU" sz="3200" dirty="0">
                <a:ea typeface="+mn-lt"/>
                <a:cs typeface="+mn-lt"/>
              </a:rPr>
              <a:t>: </a:t>
            </a:r>
            <a:endParaRPr lang="ru-RU" sz="3200" dirty="0" smtClean="0">
              <a:ea typeface="+mn-lt"/>
              <a:cs typeface="+mn-lt"/>
            </a:endParaRPr>
          </a:p>
          <a:p>
            <a:pPr>
              <a:buNone/>
            </a:pPr>
            <a:r>
              <a:rPr lang="ru-RU" sz="3200" dirty="0" smtClean="0">
                <a:ea typeface="+mn-lt"/>
                <a:cs typeface="+mn-lt"/>
              </a:rPr>
              <a:t>Профессия оптика - </a:t>
            </a:r>
            <a:r>
              <a:rPr lang="ru-RU" sz="3200" dirty="0">
                <a:ea typeface="+mn-lt"/>
                <a:cs typeface="+mn-lt"/>
              </a:rPr>
              <a:t>это очень </a:t>
            </a:r>
            <a:r>
              <a:rPr lang="ru-RU" sz="3200" dirty="0" smtClean="0">
                <a:ea typeface="+mn-lt"/>
                <a:cs typeface="+mn-lt"/>
              </a:rPr>
              <a:t>выгодно!</a:t>
            </a:r>
          </a:p>
          <a:p>
            <a:pPr>
              <a:buNone/>
            </a:pPr>
            <a:r>
              <a:rPr lang="ru-RU" sz="3200" dirty="0" smtClean="0">
                <a:ea typeface="+mn-lt"/>
                <a:cs typeface="+mn-lt"/>
              </a:rPr>
              <a:t> </a:t>
            </a:r>
            <a:r>
              <a:rPr lang="ru-RU" sz="3200" dirty="0">
                <a:ea typeface="+mn-lt"/>
                <a:cs typeface="+mn-lt"/>
              </a:rPr>
              <a:t>Ведь самый лучший </a:t>
            </a:r>
            <a:r>
              <a:rPr lang="ru-RU" sz="3200" dirty="0" smtClean="0">
                <a:ea typeface="+mn-lt"/>
                <a:cs typeface="+mn-lt"/>
              </a:rPr>
              <a:t>вклад, </a:t>
            </a:r>
            <a:r>
              <a:rPr lang="ru-RU" sz="3200" dirty="0">
                <a:ea typeface="+mn-lt"/>
                <a:cs typeface="+mn-lt"/>
              </a:rPr>
              <a:t>который мы можем сделать в нашей жизни, это вклад в наше </a:t>
            </a:r>
            <a:r>
              <a:rPr lang="ru-RU" sz="3200" dirty="0" smtClean="0">
                <a:ea typeface="+mn-lt"/>
                <a:cs typeface="+mn-lt"/>
              </a:rPr>
              <a:t>здоровье!</a:t>
            </a:r>
            <a:endParaRPr lang="ru-RU" sz="3200" dirty="0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6406116"/>
            <a:ext cx="9143999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086475" y="6406116"/>
            <a:ext cx="3057524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стена, женщи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 cstate="print"/>
          <a:srcRect l="28802" r="28803" b="1"/>
          <a:stretch>
            <a:fillRect/>
          </a:stretch>
        </p:blipFill>
        <p:spPr>
          <a:xfrm>
            <a:off x="6086475" y="-12515"/>
            <a:ext cx="3057525" cy="6418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5"/>
    </mc:Choice>
    <mc:Fallback xmlns="">
      <p:transition spd="slow" advTm="605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480</Words>
  <Application>Microsoft Office PowerPoint</Application>
  <PresentationFormat>Экран (4:3)</PresentationFormat>
  <Paragraphs>60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Специальность «Медицинская оптика»</vt:lpstr>
      <vt:lpstr>Добро пожаловать!</vt:lpstr>
      <vt:lpstr>Каждый год в колледже, можно разделить на главы</vt:lpstr>
      <vt:lpstr>Презентация PowerPoint</vt:lpstr>
      <vt:lpstr>Презентация PowerPoint</vt:lpstr>
      <vt:lpstr>Лабораторные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ЧЕМУ ВАС ОБУЧАТ?</vt:lpstr>
      <vt:lpstr>ЧТО ВАС ЖДЕТ?</vt:lpstr>
      <vt:lpstr>Презентация PowerPoint</vt:lpstr>
      <vt:lpstr>ПОЧЕМУ ИМЕННО МЕДСЕСТРА?</vt:lpstr>
      <vt:lpstr>ВАЖНОСТЬ МЕДСЕСТРЫ</vt:lpstr>
      <vt:lpstr>МЫ - ЭТО БУДУЩЕЕ МЕДИЦИНЫ</vt:lpstr>
      <vt:lpstr>Специальность «Лечебное дело»</vt:lpstr>
      <vt:lpstr>Фельдшер -</vt:lpstr>
      <vt:lpstr>Предметы, которые мы изучаем</vt:lpstr>
      <vt:lpstr>Практика в больнице</vt:lpstr>
      <vt:lpstr>Подведем итоги вышесказанного</vt:lpstr>
      <vt:lpstr>Плюсы</vt:lpstr>
      <vt:lpstr>Минусы</vt:lpstr>
      <vt:lpstr>Внеурочная деятельность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Беспрозванных А.В.</dc:creator>
  <cp:lastModifiedBy>user</cp:lastModifiedBy>
  <cp:revision>132</cp:revision>
  <dcterms:created xsi:type="dcterms:W3CDTF">2022-08-29T13:29:18Z</dcterms:created>
  <dcterms:modified xsi:type="dcterms:W3CDTF">2022-10-21T11:54:37Z</dcterms:modified>
</cp:coreProperties>
</file>