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6" r:id="rId3"/>
    <p:sldId id="267" r:id="rId4"/>
    <p:sldId id="269" r:id="rId5"/>
    <p:sldId id="283" r:id="rId6"/>
    <p:sldId id="257" r:id="rId7"/>
    <p:sldId id="285" r:id="rId8"/>
    <p:sldId id="286" r:id="rId9"/>
    <p:sldId id="284" r:id="rId10"/>
    <p:sldId id="270" r:id="rId11"/>
    <p:sldId id="261" r:id="rId12"/>
    <p:sldId id="271" r:id="rId13"/>
    <p:sldId id="280" r:id="rId14"/>
    <p:sldId id="278" r:id="rId15"/>
    <p:sldId id="275" r:id="rId16"/>
    <p:sldId id="276" r:id="rId17"/>
    <p:sldId id="262" r:id="rId18"/>
    <p:sldId id="279" r:id="rId19"/>
    <p:sldId id="281" r:id="rId20"/>
    <p:sldId id="282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86364" autoAdjust="0"/>
  </p:normalViewPr>
  <p:slideViewPr>
    <p:cSldViewPr>
      <p:cViewPr varScale="1">
        <p:scale>
          <a:sx n="115" d="100"/>
          <a:sy n="115" d="100"/>
        </p:scale>
        <p:origin x="166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9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2">
                <a:lumMod val="40000"/>
                <a:lumOff val="60000"/>
              </a:schemeClr>
            </a:gs>
            <a:gs pos="4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94" y="-243408"/>
            <a:ext cx="2350849" cy="285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50160" y="5445223"/>
            <a:ext cx="385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Силиванова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Лариса Васильевна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учитель-дефектолог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409307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СПб ГБУ «Центр содействия семейному воспитанию № 6»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7096" y="6301188"/>
            <a:ext cx="112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2429013"/>
            <a:ext cx="861552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«МИР, В КОТОРОМ МЫ ЖИВЕМ»</a:t>
            </a:r>
          </a:p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подготовленные с использованием технологий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mimio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Дополнительная общеобразовательная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общеразвивающая программа,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адаптированная для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обучающихся с ограниченными возможностями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здоровья в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возрасте 7-16 лет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48596" y="3789040"/>
            <a:ext cx="646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F497D">
                    <a:lumMod val="75000"/>
                  </a:srgbClr>
                </a:solidFill>
              </a:rPr>
              <a:t>     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808" y="5445224"/>
            <a:ext cx="3650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Мусатова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Е.В.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Зам. директора по УВР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Мичри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Е.Б.</a:t>
            </a:r>
          </a:p>
        </p:txBody>
      </p:sp>
    </p:spTree>
    <p:extLst>
      <p:ext uri="{BB962C8B-B14F-4D97-AF65-F5344CB8AC3E}">
        <p14:creationId xmlns:p14="http://schemas.microsoft.com/office/powerpoint/2010/main" val="50260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/>
          </p:cNvSpPr>
          <p:nvPr>
            <p:ph type="body" idx="4294967295"/>
          </p:nvPr>
        </p:nvSpPr>
        <p:spPr>
          <a:xfrm>
            <a:off x="179512" y="62408"/>
            <a:ext cx="8784976" cy="6462936"/>
          </a:xfrm>
        </p:spPr>
        <p:txBody>
          <a:bodyPr>
            <a:noAutofit/>
          </a:bodyPr>
          <a:lstStyle/>
          <a:p>
            <a:pPr marL="365125" indent="-255588" eaLnBrk="1" hangingPunct="1">
              <a:defRPr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marL="109537" indent="0" algn="ctr">
              <a:buNone/>
              <a:defRPr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ТЕХНОЛОГИИ, </a:t>
            </a:r>
            <a:b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ИСПОЛЬЗУЕМЫЕ В РАБОТЕ С ПРОЕКТАМИ</a:t>
            </a:r>
          </a:p>
          <a:p>
            <a:pPr marL="109537" indent="0" algn="ctr">
              <a:buNone/>
              <a:defRPr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9537" indent="0" algn="ctr">
              <a:buNone/>
              <a:defRPr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9537" indent="0" algn="ctr">
              <a:buNone/>
              <a:defRPr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1" hangingPunct="1"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здоровьесберегающие </a:t>
            </a:r>
          </a:p>
          <a:p>
            <a:pPr marL="365125" indent="-255588" eaLnBrk="1" hangingPunct="1"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игровые </a:t>
            </a:r>
          </a:p>
          <a:p>
            <a:pPr marL="365125" indent="-255588" eaLnBrk="1" hangingPunct="1"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личностно-ориентированные </a:t>
            </a:r>
          </a:p>
          <a:p>
            <a:pPr marL="365125" indent="-255588" eaLnBrk="1" hangingPunct="1"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проектной деятельности</a:t>
            </a:r>
          </a:p>
          <a:p>
            <a:pPr marL="365125" indent="-255588" eaLnBrk="1" hangingPunct="1">
              <a:defRPr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9537" lvl="0" indent="0">
              <a:buNone/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9537" lvl="0" indent="0">
              <a:buNone/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с использованием ИКТ технологий повышают качество знаний, но при условии четкого выполнения временных требований СанПина с целью предупреждения переутомления.</a:t>
            </a:r>
          </a:p>
          <a:p>
            <a:pPr marL="109537" indent="0" eaLnBrk="1" hangingPunct="1">
              <a:buNone/>
              <a:defRPr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6" descr="C:\Users\Лариса\Pictures\2016-10-19\IMG_80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9" t="6777" r="3504" b="17498"/>
          <a:stretch/>
        </p:blipFill>
        <p:spPr bwMode="auto">
          <a:xfrm>
            <a:off x="4139952" y="1484784"/>
            <a:ext cx="4935116" cy="33843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22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568952" cy="6192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ТЕМЫ ПРОЕКТОВ</a:t>
            </a:r>
          </a:p>
          <a:p>
            <a:pPr marL="0" indent="0" algn="ctr">
              <a:buNone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Безопасное поведение</a:t>
            </a: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с литературными произведениями</a:t>
            </a: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чувства языка</a:t>
            </a: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Закрепление навыков чтения и письма</a:t>
            </a: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Профилактика дисграфии и дислексии</a:t>
            </a: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Автоматизация поставленных звуков речи</a:t>
            </a: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Сенсорные представления</a:t>
            </a: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понимания эмоциональных состояний</a:t>
            </a: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с доступными пониманию историческими событиями</a:t>
            </a: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Математические представления</a:t>
            </a: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Санкт-Петербург</a:t>
            </a:r>
          </a:p>
          <a:p>
            <a:endParaRPr lang="ru-RU" sz="2200" dirty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996915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11720" cy="83718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 ПОВЕДЕНИЯ В ОПАСНЫХ СИТУАЦИЯХ</a:t>
            </a:r>
          </a:p>
        </p:txBody>
      </p: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97675"/>
            <a:ext cx="2174453" cy="16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595686" cy="194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49" y="2360091"/>
            <a:ext cx="2232248" cy="175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34" y="4235232"/>
            <a:ext cx="2901812" cy="217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38" y="5354575"/>
            <a:ext cx="1982221" cy="143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123450" y="4150856"/>
            <a:ext cx="2635884" cy="229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06649"/>
            <a:ext cx="4550110" cy="249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79758"/>
            <a:ext cx="3198310" cy="262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053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8838">
            <a:off x="370462" y="1165862"/>
            <a:ext cx="3494828" cy="26211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8610" y="351020"/>
            <a:ext cx="35726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 ПОВЕДЕНИЯ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25722" b="-14423"/>
          <a:stretch/>
        </p:blipFill>
        <p:spPr bwMode="auto">
          <a:xfrm rot="20821773">
            <a:off x="644224" y="3751843"/>
            <a:ext cx="4462113" cy="31881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4347556" cy="31829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74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215061"/>
            <a:ext cx="70467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С ДОСТУПНЫМИ ПОНИМАНИЮ </a:t>
            </a:r>
          </a:p>
          <a:p>
            <a:pPr algn="ctr"/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ИСТОРИЧЕСКИМИ СОБЫТИЯМИ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597" y="4987934"/>
            <a:ext cx="2495243" cy="17935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47" y="2251587"/>
            <a:ext cx="4033584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2" y="1590451"/>
            <a:ext cx="3061195" cy="233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341091"/>
            <a:ext cx="5976665" cy="231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52" y="-703210"/>
            <a:ext cx="5067982" cy="465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52" y="4254212"/>
            <a:ext cx="3156197" cy="236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229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65405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8" y="1701801"/>
            <a:ext cx="2719402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31963"/>
            <a:ext cx="2720975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83" y="1760538"/>
            <a:ext cx="26431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4" y="4326607"/>
            <a:ext cx="26177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21" y="4344739"/>
            <a:ext cx="273843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19" y="4417764"/>
            <a:ext cx="26431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828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500404" y="-503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8" y="1196975"/>
            <a:ext cx="2792412" cy="2095528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1804987"/>
            <a:ext cx="2884487" cy="2163771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48" y="1196974"/>
            <a:ext cx="2975471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" y="3789363"/>
            <a:ext cx="2854325" cy="213995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9334" y="3789363"/>
            <a:ext cx="2890837" cy="2166938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4508500"/>
            <a:ext cx="2941637" cy="220821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640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5" y="977595"/>
            <a:ext cx="2459524" cy="183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9" y="2845222"/>
            <a:ext cx="2459524" cy="184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24" y="5047161"/>
            <a:ext cx="2160240" cy="162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3" y="4302844"/>
            <a:ext cx="3776981" cy="189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13" y="980728"/>
            <a:ext cx="3039412" cy="23098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74" y="1667230"/>
            <a:ext cx="2759249" cy="197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2912151"/>
            <a:ext cx="3027315" cy="22889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15" y="4302844"/>
            <a:ext cx="3174310" cy="23822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2684" y="319921"/>
            <a:ext cx="42146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ЧУВСТВА ЯЗЫКА</a:t>
            </a:r>
          </a:p>
        </p:txBody>
      </p:sp>
    </p:spTree>
    <p:extLst>
      <p:ext uri="{BB962C8B-B14F-4D97-AF65-F5344CB8AC3E}">
        <p14:creationId xmlns:p14="http://schemas.microsoft.com/office/powerpoint/2010/main" val="978751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237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ПОНИМАНИЯ </a:t>
            </a:r>
            <a:b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ЭМОЦИОНАЛЬНЫХ СОСТОЯНИЙ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12" y="1210787"/>
            <a:ext cx="3409153" cy="26449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62" y="3855773"/>
            <a:ext cx="5697573" cy="28265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9329">
            <a:off x="170951" y="1589838"/>
            <a:ext cx="2659724" cy="18868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72" b="28058"/>
          <a:stretch/>
        </p:blipFill>
        <p:spPr bwMode="auto">
          <a:xfrm rot="20940405">
            <a:off x="169616" y="4039469"/>
            <a:ext cx="2480413" cy="24591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166" y="4221088"/>
            <a:ext cx="3082946" cy="23917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26" y="1685120"/>
            <a:ext cx="3057486" cy="232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655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37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КУБИКИ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4499">
            <a:off x="417210" y="524652"/>
            <a:ext cx="3866450" cy="28923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64" y="260648"/>
            <a:ext cx="3471820" cy="2597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70" y="5441264"/>
            <a:ext cx="1944216" cy="1458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372">
            <a:off x="5463414" y="3130006"/>
            <a:ext cx="3459519" cy="25946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E:\Мои рисунки\Работа\эмоции\фото работа эмоции 5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2281" r="3368" b="3327"/>
          <a:stretch/>
        </p:blipFill>
        <p:spPr bwMode="auto">
          <a:xfrm>
            <a:off x="251520" y="4892908"/>
            <a:ext cx="2323719" cy="17590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7896">
            <a:off x="2184522" y="2711809"/>
            <a:ext cx="3251376" cy="2438533"/>
          </a:xfrm>
          <a:prstGeom prst="rect">
            <a:avLst/>
          </a:prstGeom>
          <a:noFill/>
          <a:ln w="57150">
            <a:solidFill>
              <a:srgbClr val="00666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" r="34703"/>
          <a:stretch/>
        </p:blipFill>
        <p:spPr bwMode="auto">
          <a:xfrm>
            <a:off x="2771800" y="5208419"/>
            <a:ext cx="1440160" cy="15768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79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13" y="520700"/>
            <a:ext cx="8332787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Программная среда 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mimio studio 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предоставляет большие возможности для создания интерактивных обучающих продуктов для детей разного возраста, с разным уровнем развития.</a:t>
            </a:r>
          </a:p>
        </p:txBody>
      </p:sp>
      <p:grpSp>
        <p:nvGrpSpPr>
          <p:cNvPr id="3075" name="Organization Chart 16"/>
          <p:cNvGrpSpPr>
            <a:grpSpLocks/>
          </p:cNvGrpSpPr>
          <p:nvPr/>
        </p:nvGrpSpPr>
        <p:grpSpPr bwMode="auto">
          <a:xfrm>
            <a:off x="566738" y="2627946"/>
            <a:ext cx="8050212" cy="1927225"/>
            <a:chOff x="1134" y="1269"/>
            <a:chExt cx="1872" cy="720"/>
          </a:xfrm>
        </p:grpSpPr>
        <p:cxnSp>
          <p:nvCxnSpPr>
            <p:cNvPr id="3083" name="_s21526"/>
            <p:cNvCxnSpPr>
              <a:cxnSpLocks noChangeShapeType="1"/>
              <a:stCxn id="3087" idx="0"/>
              <a:endCxn id="3085" idx="2"/>
            </p:cNvCxnSpPr>
            <p:nvPr/>
          </p:nvCxnSpPr>
          <p:spPr bwMode="auto">
            <a:xfrm rot="16200000" flipV="1">
              <a:off x="2251" y="1378"/>
              <a:ext cx="144" cy="50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66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4" name="_s21525"/>
            <p:cNvCxnSpPr>
              <a:cxnSpLocks noChangeShapeType="1"/>
              <a:stCxn id="3086" idx="0"/>
              <a:endCxn id="3085" idx="2"/>
            </p:cNvCxnSpPr>
            <p:nvPr/>
          </p:nvCxnSpPr>
          <p:spPr bwMode="auto">
            <a:xfrm rot="5400000" flipH="1" flipV="1">
              <a:off x="1747" y="1376"/>
              <a:ext cx="144" cy="50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66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85" name="_s21521" descr="Розовая тисненая бумага"/>
            <p:cNvSpPr>
              <a:spLocks noChangeArrowheads="1"/>
            </p:cNvSpPr>
            <p:nvPr/>
          </p:nvSpPr>
          <p:spPr bwMode="auto">
            <a:xfrm>
              <a:off x="1640" y="1269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2000" b="1" dirty="0">
                  <a:solidFill>
                    <a:srgbClr val="660066"/>
                  </a:solidFill>
                  <a:latin typeface="Comic Sans MS" pitchFamily="66" charset="0"/>
                </a:rPr>
                <a:t>Проекты</a:t>
              </a:r>
            </a:p>
            <a:p>
              <a:pPr algn="ctr"/>
              <a:r>
                <a:rPr lang="ru-RU" sz="2000" b="1" dirty="0">
                  <a:solidFill>
                    <a:srgbClr val="660066"/>
                  </a:solidFill>
                  <a:latin typeface="Comic Sans MS" pitchFamily="66" charset="0"/>
                </a:rPr>
                <a:t>МИМИО</a:t>
              </a:r>
            </a:p>
          </p:txBody>
        </p:sp>
        <p:sp>
          <p:nvSpPr>
            <p:cNvPr id="3086" name="_s21522" descr="Розовая тисненая бумага"/>
            <p:cNvSpPr>
              <a:spLocks noChangeArrowheads="1"/>
            </p:cNvSpPr>
            <p:nvPr/>
          </p:nvSpPr>
          <p:spPr bwMode="auto">
            <a:xfrm>
              <a:off x="1134" y="1701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2000" b="1">
                  <a:solidFill>
                    <a:srgbClr val="660066"/>
                  </a:solidFill>
                  <a:latin typeface="Comic Sans MS" pitchFamily="66" charset="0"/>
                </a:rPr>
                <a:t>Дошкольники </a:t>
              </a:r>
            </a:p>
            <a:p>
              <a:pPr algn="ctr"/>
              <a:r>
                <a:rPr lang="ru-RU" sz="2000" b="1">
                  <a:solidFill>
                    <a:srgbClr val="660066"/>
                  </a:solidFill>
                  <a:latin typeface="Comic Sans MS" pitchFamily="66" charset="0"/>
                </a:rPr>
                <a:t>5-7лет</a:t>
              </a:r>
            </a:p>
          </p:txBody>
        </p:sp>
        <p:sp>
          <p:nvSpPr>
            <p:cNvPr id="3087" name="_s21523" descr="Розовая тисненая бумага"/>
            <p:cNvSpPr>
              <a:spLocks noChangeArrowheads="1"/>
            </p:cNvSpPr>
            <p:nvPr/>
          </p:nvSpPr>
          <p:spPr bwMode="auto">
            <a:xfrm>
              <a:off x="2142" y="1701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ru-RU" sz="2400" b="1">
                <a:solidFill>
                  <a:srgbClr val="660066"/>
                </a:solidFill>
                <a:latin typeface="Comic Sans MS" pitchFamily="66" charset="0"/>
              </a:endParaRPr>
            </a:p>
            <a:p>
              <a:pPr algn="ctr"/>
              <a:endParaRPr lang="ru-RU" sz="2000" b="1">
                <a:solidFill>
                  <a:srgbClr val="660066"/>
                </a:solidFill>
                <a:latin typeface="Comic Sans MS" pitchFamily="66" charset="0"/>
              </a:endParaRPr>
            </a:p>
            <a:p>
              <a:pPr algn="ctr"/>
              <a:r>
                <a:rPr lang="ru-RU" sz="2000" b="1">
                  <a:solidFill>
                    <a:srgbClr val="660066"/>
                  </a:solidFill>
                  <a:latin typeface="Comic Sans MS" pitchFamily="66" charset="0"/>
                </a:rPr>
                <a:t>Школьники </a:t>
              </a:r>
            </a:p>
            <a:p>
              <a:pPr algn="ctr"/>
              <a:endParaRPr lang="ru-RU" sz="3900" b="1">
                <a:solidFill>
                  <a:srgbClr val="660066"/>
                </a:solidFill>
              </a:endParaRPr>
            </a:p>
          </p:txBody>
        </p:sp>
      </p:grpSp>
      <p:sp>
        <p:nvSpPr>
          <p:cNvPr id="3077" name="_s21522" descr="Розовая тисненая бумага"/>
          <p:cNvSpPr>
            <a:spLocks noChangeArrowheads="1"/>
          </p:cNvSpPr>
          <p:nvPr/>
        </p:nvSpPr>
        <p:spPr bwMode="auto">
          <a:xfrm>
            <a:off x="519113" y="5626100"/>
            <a:ext cx="3716337" cy="77152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2000" b="1">
                <a:solidFill>
                  <a:srgbClr val="660066"/>
                </a:solidFill>
                <a:latin typeface="Comic Sans MS" pitchFamily="66" charset="0"/>
              </a:rPr>
              <a:t>Дети с ОВЗ</a:t>
            </a:r>
          </a:p>
        </p:txBody>
      </p:sp>
      <p:sp>
        <p:nvSpPr>
          <p:cNvPr id="3078" name="_s21522" descr="Розовая тисненая бумага"/>
          <p:cNvSpPr>
            <a:spLocks noChangeArrowheads="1"/>
          </p:cNvSpPr>
          <p:nvPr/>
        </p:nvSpPr>
        <p:spPr bwMode="auto">
          <a:xfrm>
            <a:off x="4883150" y="5626100"/>
            <a:ext cx="3714750" cy="77152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ru-RU" sz="2000" b="1">
                <a:solidFill>
                  <a:srgbClr val="660066"/>
                </a:solidFill>
                <a:latin typeface="Comic Sans MS" pitchFamily="66" charset="0"/>
              </a:rPr>
              <a:t>Дети с интеллектуальными </a:t>
            </a:r>
          </a:p>
          <a:p>
            <a:pPr algn="ctr"/>
            <a:r>
              <a:rPr lang="ru-RU" sz="2000" b="1">
                <a:solidFill>
                  <a:srgbClr val="660066"/>
                </a:solidFill>
                <a:latin typeface="Comic Sans MS" pitchFamily="66" charset="0"/>
              </a:rPr>
              <a:t>нарушениями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4244975" y="3623623"/>
            <a:ext cx="345944" cy="2294831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4565041" y="3641216"/>
            <a:ext cx="301756" cy="2420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464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6" y="980728"/>
            <a:ext cx="4150686" cy="29851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87688"/>
            <a:ext cx="3803914" cy="28529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50104"/>
            <a:ext cx="3553268" cy="26649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9" y="116632"/>
            <a:ext cx="8829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 КРЕАТИВНОГО ВЗГЛЯДА </a:t>
            </a:r>
          </a:p>
          <a:p>
            <a:pPr algn="ctr"/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СОВРЕМЕННЫЕ АРХИТЕКТУРНЫЕ СООРУЖЕНИЯ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21915"/>
            <a:ext cx="3525688" cy="252507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9487"/>
            <a:ext cx="2732241" cy="20511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41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8784" y="5597951"/>
            <a:ext cx="7993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</a:p>
        </p:txBody>
      </p:sp>
      <p:pic>
        <p:nvPicPr>
          <p:cNvPr id="12" name="Рисунок 11" descr="I:\DCIM\100OLYMP\P1010047.JPG"/>
          <p:cNvPicPr/>
          <p:nvPr/>
        </p:nvPicPr>
        <p:blipFill>
          <a:blip r:embed="rId2" cstate="print"/>
          <a:srcRect t="2525" b="7506"/>
          <a:stretch>
            <a:fillRect/>
          </a:stretch>
        </p:blipFill>
        <p:spPr bwMode="auto">
          <a:xfrm rot="10800000" flipH="1" flipV="1">
            <a:off x="7308304" y="174452"/>
            <a:ext cx="1687697" cy="2246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oftRound"/>
            <a:contourClr>
              <a:srgbClr val="FFFFFF"/>
            </a:contourClr>
          </a:sp3d>
        </p:spPr>
      </p:pic>
      <p:pic>
        <p:nvPicPr>
          <p:cNvPr id="22532" name="Picture 2" descr="C:\Users\Лариса\Pictures\2015 интерактивная доска\IMG_66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32" b="28769"/>
          <a:stretch>
            <a:fillRect/>
          </a:stretch>
        </p:blipFill>
        <p:spPr bwMode="auto">
          <a:xfrm>
            <a:off x="2153104" y="2636912"/>
            <a:ext cx="4904547" cy="253388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332656"/>
            <a:ext cx="432752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контакты:</a:t>
            </a:r>
          </a:p>
          <a:p>
            <a:pPr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198216, Санкт-Петербург, </a:t>
            </a:r>
          </a:p>
          <a:p>
            <a:pPr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улица Счастливая, д. 6, литер А;</a:t>
            </a:r>
          </a:p>
          <a:p>
            <a:pPr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тел./факс 417 52 34; 417 52 31 </a:t>
            </a:r>
          </a:p>
          <a:p>
            <a:pPr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 dd1@kirov.spb.ru;  http://www.kirov.spb.ru/dd/1</a:t>
            </a:r>
          </a:p>
        </p:txBody>
      </p:sp>
    </p:spTree>
    <p:extLst>
      <p:ext uri="{BB962C8B-B14F-4D97-AF65-F5344CB8AC3E}">
        <p14:creationId xmlns:p14="http://schemas.microsoft.com/office/powerpoint/2010/main" val="26182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19256" cy="5073427"/>
          </a:xfrm>
        </p:spPr>
        <p:txBody>
          <a:bodyPr>
            <a:noAutofit/>
          </a:bodyPr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Проекты, подготовленные с использованием интерактивных технологий  mimio, являются составной частью инновационных форм обучения, соответствуют требованиям ФГОС и современным детским интересам.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интерактивных технологий позволяет:</a:t>
            </a:r>
          </a:p>
          <a:p>
            <a:pPr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свободно  взаимодействовать с новым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материалом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легко менять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информацию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действовать с 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объектами 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игровой форме организовывать проверку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знаний 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целом,  использование интерактивных технологий делает процесс обучения более интересным и осуществляется в условиях постоянных активных действий  детей.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7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290" y="-171400"/>
            <a:ext cx="8362950" cy="57213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dirty="0"/>
              <a:t>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5" y="404664"/>
            <a:ext cx="849658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«МИР, В КОТОРОМ МЫ ЖИВЕМ»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проекты, </a:t>
            </a:r>
          </a:p>
          <a:p>
            <a:pPr lvl="0" algn="ctr"/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подготовленные с использованием технологий 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mimio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</a:t>
            </a:r>
          </a:p>
          <a:p>
            <a:pPr lvl="0" algn="ctr"/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дополнительная общеобразовательная общеразвивающая программа, адаптированная для обучающихся с ограниченными возможностями здоровья в возрасте 7-16 лет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287" y="2636912"/>
            <a:ext cx="849658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разработана 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учётом психических, физических, интеллектуальных особенностей детей с ограниченными возможностями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здоровья 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учетом обновления системы образования в соответствии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с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требованиями современного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общества 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ориентирована на: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расширение представлений об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окружающем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культуры пользования ИКТ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технологиями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воспитания культуры поведения во время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занятий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582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91264" cy="5793507"/>
          </a:xfrm>
        </p:spPr>
        <p:txBody>
          <a:bodyPr>
            <a:noAutofit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СОДЕРЖАНИЕ ПРОГРАММЫ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2200" b="1" dirty="0">
              <a:solidFill>
                <a:schemeClr val="tx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buFont typeface="+mj-lt"/>
              <a:buAutoNum type="romanUcPeriod"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Общие положения</a:t>
            </a:r>
          </a:p>
          <a:p>
            <a:pPr lvl="0" algn="just">
              <a:buFont typeface="+mj-lt"/>
              <a:buAutoNum type="romanUcPeriod"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Пояснительная записка</a:t>
            </a:r>
          </a:p>
          <a:p>
            <a:pPr lvl="1" algn="just"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Направленность</a:t>
            </a:r>
          </a:p>
          <a:p>
            <a:pPr lvl="1" algn="just"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Актуальность</a:t>
            </a:r>
          </a:p>
          <a:p>
            <a:pPr lvl="1" algn="just"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Отличительные особенности</a:t>
            </a:r>
          </a:p>
          <a:p>
            <a:pPr lvl="1" algn="just"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Адресат</a:t>
            </a:r>
          </a:p>
          <a:p>
            <a:pPr lvl="1" algn="just"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Цель и задачи</a:t>
            </a:r>
          </a:p>
          <a:p>
            <a:pPr lvl="1" algn="just"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Содержание программы</a:t>
            </a:r>
          </a:p>
          <a:p>
            <a:pPr lvl="1" algn="just"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Условия реализации программы</a:t>
            </a:r>
          </a:p>
          <a:p>
            <a:pPr lvl="1" algn="just">
              <a:buFont typeface="+mj-lt"/>
              <a:buAutoNum type="arabicPeriod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Планируемые результаты освоения программы</a:t>
            </a:r>
          </a:p>
          <a:p>
            <a:pPr lvl="0">
              <a:buFont typeface="+mj-lt"/>
              <a:buAutoNum type="romanUcPeriod"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Учебный план</a:t>
            </a:r>
          </a:p>
          <a:p>
            <a:pPr lvl="0">
              <a:buFont typeface="+mj-lt"/>
              <a:buAutoNum type="romanUcPeriod"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Календарный учебный график</a:t>
            </a:r>
          </a:p>
          <a:p>
            <a:pPr lvl="0">
              <a:buFont typeface="+mj-lt"/>
              <a:buAutoNum type="romanUcPeriod"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Оценочные и методические материалы</a:t>
            </a:r>
          </a:p>
          <a:p>
            <a:pPr lvl="0">
              <a:buFont typeface="+mj-lt"/>
              <a:buAutoNum type="romanUcPeriod"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Использованная литература</a:t>
            </a:r>
          </a:p>
          <a:p>
            <a:endParaRPr lang="ru-RU" sz="2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6881" y="836712"/>
            <a:ext cx="84969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ОБЕСПЕЧИВАЕТ</a:t>
            </a:r>
          </a:p>
          <a:p>
            <a:pPr algn="ctr"/>
            <a:endParaRPr lang="ru-RU" sz="2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Позитивную социализацию воспитанников с ограниченными возможностями здоровья (детей–сирот и детей, оставшихся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без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попечения родителей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Личностное развитие на основе сотрудничества со взрослыми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и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сверстниками в инновационных формах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Реализацию задач коррекционно-развивающего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Реализацию задач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психолого-педагогического процесса,       направленного на всестороннее развитие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ребёнка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Предупреждение школьной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дезадаптации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Оказание помощи в освоении школьной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Расширения представлений об окружающем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мире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71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712968" cy="6336704"/>
          </a:xfrm>
        </p:spPr>
        <p:txBody>
          <a:bodyPr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ПРОГРАММЫ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ИКТ технологий: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повышают качество обучения 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активизируют познавательную деятельность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ребенка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продвигают ребенка в общем развитии </a:t>
            </a: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позволяют детям более успешно адаптироваться к изменяющемуся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миру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ускоряют передачу знаний и накопленного социального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опыта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создают психологическую, эмоциональную комфортность на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занятии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помогают преодолеть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трудности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вносят в жизнь ребенка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радость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позволяют вести обучение в зоне ближайшего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создают благоприятные условия взаимодействия обучающихся 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повышается мотивация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проходят на высоком эстетическом уровне (музыка, анимация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обеспечивают наглядность, привлекают большое количество дидактического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материала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обеспечивают высокую степень дифференцированности обучения (разноуровневые задания, индивидуальный подход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повышают объем выполняемой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95458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784976" cy="586551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ПЕДАГОГИЧЕСКАЯ ЦЕЛЕСООБРАЗНОСТЬ:</a:t>
            </a:r>
          </a:p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</a:pPr>
            <a:endParaRPr lang="ru-RU" sz="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Bef>
                <a:spcPts val="0"/>
              </a:spcBef>
              <a:spcAft>
                <a:spcPts val="800"/>
              </a:spcAft>
              <a:buFont typeface="Symbol"/>
              <a:buChar char="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интерактивные формы работы предоставляют современный способ познания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действительности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Bef>
                <a:spcPts val="0"/>
              </a:spcBef>
              <a:spcAft>
                <a:spcPts val="800"/>
              </a:spcAft>
              <a:buFont typeface="Symbol"/>
              <a:buChar char="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интерактивные формы работы  помогают коррекции имеющихся нарушений в современных, привлекательных для детей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формах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Bef>
                <a:spcPts val="0"/>
              </a:spcBef>
              <a:spcAft>
                <a:spcPts val="800"/>
              </a:spcAft>
              <a:buFont typeface="Symbol"/>
              <a:buChar char="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выполняя задания на интерактивной доске, интерактивной парте или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на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интерактивной панели «Солнышко» ребёнок активно действует</a:t>
            </a:r>
          </a:p>
          <a:p>
            <a:pPr lvl="0">
              <a:spcBef>
                <a:spcPts val="0"/>
              </a:spcBef>
              <a:spcAft>
                <a:spcPts val="800"/>
              </a:spcAft>
              <a:buFont typeface="Symbol"/>
              <a:buChar char="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происходит развитие познавательной деятельности учащихся путем систематического и целенаправленного обучения действиям с интерактивными средствами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обучения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совершенствуются школьные знания, приобретаются новые знания, умения и навыки</a:t>
            </a: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активно происходит развитие памяти, внимания, наблюдательности, мышления, воображения</a:t>
            </a: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формируется умение ориентироваться в задании, контролировать свои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действия 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воспитывается культура пользования  интерактивными средствами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обучения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06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2596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ОТЛИЧИТЕЛЬНАЯ ОСОБЕННОСТЬ ПРОГРАММЫ </a:t>
            </a:r>
          </a:p>
          <a:p>
            <a:pPr marL="0" lvl="0" indent="0" algn="ctr">
              <a:buNone/>
            </a:pPr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заключается в том, что:</a:t>
            </a:r>
          </a:p>
          <a:p>
            <a:pPr marL="0" lvl="0" indent="0" algn="ctr">
              <a:buNone/>
            </a:pP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многообразие используемых материалов и техник позволяет включать в этот вид деятельности всех детей без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исключения 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дарит им положительные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эмоции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приобщает к современной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культуре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удовлетворяет интерес к интерактивным средствам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204983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645</Words>
  <Application>Microsoft Office PowerPoint</Application>
  <PresentationFormat>Экран (4:3)</PresentationFormat>
  <Paragraphs>145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Comic Sans MS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КУЛЬТУРА ПОВЕДЕНИЯ В ОПАСНЫХ СИТУАЦИЯХ</vt:lpstr>
      <vt:lpstr>Презентация PowerPoint</vt:lpstr>
      <vt:lpstr>Презентация PowerPoint</vt:lpstr>
      <vt:lpstr>ДИДАКТИЧЕСКИЕ ИГРЫ</vt:lpstr>
      <vt:lpstr>ДИДАКТИЧЕСКИЕ ИГРЫ</vt:lpstr>
      <vt:lpstr>Презентация PowerPoint</vt:lpstr>
      <vt:lpstr>ФОРМИРОВАНИЕ ПОНИМАНИЯ  ЭМОЦИОНАЛЬНЫХ СОСТОЯНИЙ</vt:lpstr>
      <vt:lpstr>КУБИКИ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Иконникова С.В</cp:lastModifiedBy>
  <cp:revision>50</cp:revision>
  <dcterms:created xsi:type="dcterms:W3CDTF">2022-04-28T11:14:01Z</dcterms:created>
  <dcterms:modified xsi:type="dcterms:W3CDTF">2022-11-30T11:38:37Z</dcterms:modified>
</cp:coreProperties>
</file>