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-3240" y="5051520"/>
            <a:ext cx="3574440" cy="180576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-1440" y="5051520"/>
            <a:ext cx="9144720" cy="180576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647800"/>
            <a:ext cx="3571200" cy="42094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1440" y="-1440"/>
            <a:ext cx="9144720" cy="6858720"/>
          </a:xfrm>
          <a:custGeom>
            <a:avLst/>
            <a:gdLst/>
            <a:ahLst/>
            <a:cxn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822240" y="66960"/>
            <a:ext cx="75207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3240" y="5051520"/>
            <a:ext cx="3574440" cy="180576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-1440" y="5051520"/>
            <a:ext cx="9144720" cy="180576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-603360"/>
            <a:ext cx="7771680" cy="17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0000"/>
                </a:solidFill>
                <a:latin typeface="Franklin Gothic Medium"/>
              </a:rPr>
              <a:t>              ГБОУ  школа-интернат №10</a:t>
            </a:r>
            <a:r>
              <a:t/>
            </a:r>
            <a:br/>
            <a:r>
              <a:rPr lang="ru-RU" sz="2800" b="0" strike="noStrike" cap="all" spc="-1">
                <a:solidFill>
                  <a:srgbClr val="000000"/>
                </a:solidFill>
                <a:latin typeface="Franklin Gothic Medium"/>
              </a:rPr>
              <a:t> Колпинского района Санкт-Петербурга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 rot="19140000">
            <a:off x="1212120" y="2469960"/>
            <a:ext cx="6509520" cy="3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400" b="0" strike="noStrike" cap="all" spc="395">
                <a:solidFill>
                  <a:srgbClr val="000000"/>
                </a:solidFill>
                <a:latin typeface="Franklin Gothic Book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7513920" y="34200"/>
            <a:ext cx="1595160" cy="1576080"/>
          </a:xfrm>
          <a:prstGeom prst="rect">
            <a:avLst/>
          </a:prstGeom>
          <a:ln w="190440">
            <a:solidFill>
              <a:srgbClr val="C8C6BD"/>
            </a:solidFill>
            <a:rou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5" name="CustomShape 3"/>
          <p:cNvSpPr/>
          <p:nvPr/>
        </p:nvSpPr>
        <p:spPr>
          <a:xfrm>
            <a:off x="215280" y="2016000"/>
            <a:ext cx="856872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002060"/>
                </a:solidFill>
                <a:latin typeface="Franklin Gothic Book"/>
                <a:ea typeface="DejaVu Sans"/>
              </a:rPr>
              <a:t>Экологическое воспитание учащихся школы-интерната в рамках </a:t>
            </a:r>
            <a:r>
              <a:rPr lang="ru-RU" sz="4800" b="1" strike="noStrike" spc="-1" smtClean="0">
                <a:solidFill>
                  <a:srgbClr val="002060"/>
                </a:solidFill>
                <a:latin typeface="Franklin Gothic Book"/>
                <a:ea typeface="DejaVu Sans"/>
              </a:rPr>
              <a:t>дополнительного образования.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160" y="333360"/>
            <a:ext cx="75207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CA4B05"/>
                </a:solidFill>
                <a:latin typeface="Franklin Gothic Medium"/>
              </a:rPr>
              <a:t>Экологическая олимпиада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22240" y="1100160"/>
            <a:ext cx="752076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С 2020  года  принимаем участие :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- во Всероссийском уроке  «Эколята – молодые защитники природы».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- Всероссийской  олимпиаде "Эколята - молодые защитники природы»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4711680" y="3141000"/>
            <a:ext cx="4251960" cy="318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" name="Picture 6"/>
          <p:cNvPicPr/>
          <p:nvPr/>
        </p:nvPicPr>
        <p:blipFill>
          <a:blip r:embed="rId3"/>
          <a:stretch/>
        </p:blipFill>
        <p:spPr>
          <a:xfrm>
            <a:off x="467640" y="3144240"/>
            <a:ext cx="4247640" cy="318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" name="Picture 8"/>
          <p:cNvPicPr/>
          <p:nvPr/>
        </p:nvPicPr>
        <p:blipFill>
          <a:blip r:embed="rId4"/>
          <a:stretch/>
        </p:blipFill>
        <p:spPr>
          <a:xfrm>
            <a:off x="6300360" y="0"/>
            <a:ext cx="2817720" cy="159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22240" y="3650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3"/>
          <p:cNvPicPr/>
          <p:nvPr/>
        </p:nvPicPr>
        <p:blipFill>
          <a:blip r:embed="rId2"/>
          <a:stretch/>
        </p:blipFill>
        <p:spPr>
          <a:xfrm>
            <a:off x="3009960" y="12600"/>
            <a:ext cx="2286720" cy="357912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3"/>
          <a:stretch/>
        </p:blipFill>
        <p:spPr>
          <a:xfrm>
            <a:off x="3944880" y="3579840"/>
            <a:ext cx="5198400" cy="327744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4"/>
          <a:stretch/>
        </p:blipFill>
        <p:spPr>
          <a:xfrm>
            <a:off x="5262840" y="332640"/>
            <a:ext cx="3743280" cy="280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0" name="Picture 2"/>
          <p:cNvPicPr/>
          <p:nvPr/>
        </p:nvPicPr>
        <p:blipFill>
          <a:blip r:embed="rId5"/>
          <a:stretch/>
        </p:blipFill>
        <p:spPr>
          <a:xfrm flipH="1">
            <a:off x="720" y="2520"/>
            <a:ext cx="3165120" cy="42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" name="Picture 2"/>
          <p:cNvPicPr/>
          <p:nvPr/>
        </p:nvPicPr>
        <p:blipFill>
          <a:blip r:embed="rId6"/>
          <a:stretch/>
        </p:blipFill>
        <p:spPr>
          <a:xfrm>
            <a:off x="0" y="3579840"/>
            <a:ext cx="5006160" cy="327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22240" y="3650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23760" y="19080"/>
            <a:ext cx="2818800" cy="406332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3059280" y="17640"/>
            <a:ext cx="2917080" cy="4034880"/>
          </a:xfrm>
          <a:prstGeom prst="rect">
            <a:avLst/>
          </a:prstGeom>
          <a:ln>
            <a:noFill/>
          </a:ln>
        </p:spPr>
      </p:pic>
      <p:pic>
        <p:nvPicPr>
          <p:cNvPr id="155" name="Picture 5"/>
          <p:cNvPicPr/>
          <p:nvPr/>
        </p:nvPicPr>
        <p:blipFill>
          <a:blip r:embed="rId4"/>
          <a:stretch/>
        </p:blipFill>
        <p:spPr>
          <a:xfrm>
            <a:off x="23760" y="3924360"/>
            <a:ext cx="4420440" cy="2913840"/>
          </a:xfrm>
          <a:prstGeom prst="rect">
            <a:avLst/>
          </a:prstGeom>
          <a:ln>
            <a:noFill/>
          </a:ln>
        </p:spPr>
      </p:pic>
      <p:pic>
        <p:nvPicPr>
          <p:cNvPr id="156" name="Picture 6"/>
          <p:cNvPicPr/>
          <p:nvPr/>
        </p:nvPicPr>
        <p:blipFill>
          <a:blip r:embed="rId5"/>
          <a:stretch/>
        </p:blipFill>
        <p:spPr>
          <a:xfrm>
            <a:off x="6330960" y="-39600"/>
            <a:ext cx="2214000" cy="3936240"/>
          </a:xfrm>
          <a:prstGeom prst="rect">
            <a:avLst/>
          </a:prstGeom>
          <a:ln>
            <a:noFill/>
          </a:ln>
        </p:spPr>
      </p:pic>
      <p:pic>
        <p:nvPicPr>
          <p:cNvPr id="157" name="Picture 7"/>
          <p:cNvPicPr/>
          <p:nvPr/>
        </p:nvPicPr>
        <p:blipFill>
          <a:blip r:embed="rId6"/>
          <a:stretch/>
        </p:blipFill>
        <p:spPr>
          <a:xfrm>
            <a:off x="4716360" y="3941640"/>
            <a:ext cx="4141080" cy="276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22240" y="3650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CA4B05"/>
                </a:solidFill>
                <a:latin typeface="Franklin Gothic Medium"/>
              </a:rPr>
              <a:t>Социальное партнерство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0" y="1019160"/>
            <a:ext cx="633672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2000"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В 2020-2021 учебном году,  в рамках социального взаимодействия  было организовано сотрудничество нашего ОУ с </a:t>
            </a:r>
            <a:r>
              <a:rPr lang="ru-RU" sz="2000" b="1" i="1" strike="noStrike" spc="-1">
                <a:solidFill>
                  <a:srgbClr val="CA4B05"/>
                </a:solidFill>
                <a:latin typeface="Times New Roman"/>
              </a:rPr>
              <a:t>Центром  Детского Юношеского Технического творчества  г.Колпино Санкт-Петербурга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. Девять учащихся 2 класса в течение учебного года посещали  занятия дополнительного образования «Экологическая лаборатория». 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В результате сотрудничества наши ребята   представляли центр на городском конкурсе  «Каждой пичужке – своя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                              кормушка». Участвовали в постановке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                              экологической  сказки, проводили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                              лабораторные   исследования  почвы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                                              и мн. др.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6084000" y="181440"/>
            <a:ext cx="3035880" cy="418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" name="Picture 3"/>
          <p:cNvPicPr/>
          <p:nvPr/>
        </p:nvPicPr>
        <p:blipFill>
          <a:blip r:embed="rId3"/>
          <a:stretch/>
        </p:blipFill>
        <p:spPr>
          <a:xfrm>
            <a:off x="108000" y="3043080"/>
            <a:ext cx="2340720" cy="37551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2449440" y="4221000"/>
            <a:ext cx="6514560" cy="115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Совместно с </a:t>
            </a:r>
            <a:r>
              <a:rPr lang="ru-RU" sz="1700" b="1" i="1" strike="noStrike" spc="-1">
                <a:solidFill>
                  <a:srgbClr val="CA4B05"/>
                </a:solidFill>
                <a:latin typeface="Times New Roman"/>
                <a:ea typeface="DejaVu Sans"/>
              </a:rPr>
              <a:t>ДК «Нева» пос.Понтонный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регулярно проводим   игровые программы: «В гостях у Осени», «У леса на опушке», «В гостях у Незнайки» и др. 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163" name="Picture 4"/>
          <p:cNvPicPr/>
          <p:nvPr/>
        </p:nvPicPr>
        <p:blipFill>
          <a:blip r:embed="rId4"/>
          <a:stretch/>
        </p:blipFill>
        <p:spPr>
          <a:xfrm>
            <a:off x="5533200" y="4843800"/>
            <a:ext cx="3610080" cy="20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00720" y="7128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CA4B05"/>
                </a:solidFill>
                <a:latin typeface="Franklin Gothic Medium"/>
              </a:rPr>
              <a:t>Экскурсии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403440" y="496800"/>
            <a:ext cx="560484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В течение года , ходим  на экскурсии к берегу р.Невы,   воинскому  захоронению в Корчмино,  организуем выездные экскурсии на Невский пятачок, в Усть-Ижору в  музей Александра Невского, в г.Колпино, Ленинградский зоопарк.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На протяжении многих лет наша школа тесно сотрудничает с Фанерным комбинатом «СВЕЗА», учащиеся приглашаются на проф. экскурсии,  проводим совместные акции: «Птичкин дом». 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4217760" y="3929400"/>
            <a:ext cx="4949640" cy="278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" name="Picture 3"/>
          <p:cNvPicPr/>
          <p:nvPr/>
        </p:nvPicPr>
        <p:blipFill>
          <a:blip r:embed="rId3"/>
          <a:stretch/>
        </p:blipFill>
        <p:spPr>
          <a:xfrm>
            <a:off x="46080" y="4077000"/>
            <a:ext cx="3515040" cy="263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" name="Picture 6"/>
          <p:cNvPicPr/>
          <p:nvPr/>
        </p:nvPicPr>
        <p:blipFill>
          <a:blip r:embed="rId4"/>
          <a:stretch/>
        </p:blipFill>
        <p:spPr>
          <a:xfrm>
            <a:off x="203040" y="71280"/>
            <a:ext cx="3199680" cy="419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115920"/>
            <a:ext cx="3131280" cy="548640"/>
          </a:xfrm>
          <a:prstGeom prst="rect">
            <a:avLst/>
          </a:prstGeom>
          <a:solidFill>
            <a:srgbClr val="5ACEF9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0000"/>
                </a:solidFill>
                <a:latin typeface="Franklin Gothic Medium"/>
              </a:rPr>
              <a:t>Мы участвуем…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08000" y="692280"/>
            <a:ext cx="892728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19"/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 Городской конкурс «Картина из мусорной корзины» – победители, призеры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19"/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 Победители в районном  литературном конкурсе «Люби.Твори.Живи» (Сказка «Алеша Здорович»)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2019 Участие  во Всероссийском конкурсе «Мы за чистые города России».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20"/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Районный конкурс социальных видеороликов «Мы за ЗОЖ»  («Как укрепить здоровье?»)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2020 Городской конкурс «Картина из мусорной корзины» – победители, призеры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В 2020 учебном году приняли участие во Всероссийском конкурсе  «Смотри – это Россия», где наши ребята рассказали  в творческом видеорепортаже  о особенностях Питерской зимы, показали зимние забавы  жителей северной столицы. 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2020 Участие в районном литературном конкурсе «Люби.Твори.Живи» (Эссе «Я выбираю ЗОЖ»)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2021 Участие в региональном литературном конкурсе «Живое слово»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i="1" strike="noStrike" spc="-1">
                <a:solidFill>
                  <a:srgbClr val="000000"/>
                </a:solidFill>
                <a:latin typeface="Times New Roman"/>
              </a:rPr>
              <a:t>(сказка «Тайна Грязеграда»)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0" y="4437000"/>
            <a:ext cx="3276000" cy="54864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0000"/>
                </a:solidFill>
                <a:latin typeface="Franklin Gothic Medium"/>
                <a:ea typeface="DejaVu Sans"/>
              </a:rPr>
              <a:t>МАСТЕР - КЛАССЫ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0" y="4986360"/>
            <a:ext cx="889236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20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Федорова Е.В.  Мастер - класс  «Ижорские встречи»  «Новогодний сувенир»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          Яшина Г.В. Мастер-класс «Ижорские встречи» «Поделки из природного материала»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20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 Яшина Г.В. Районный мастер  - класс  «Весенняя композиция»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lain" startAt="2020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 Скляр Ж.Е. Районный мастер – класс  «Синий кит. Оригами»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2021 Диярова Е.Б. мастер – класс «Ижорские встречи»  «Интерьерная игрушка из вторсырья»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0" y="2880"/>
            <a:ext cx="9143280" cy="685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660033"/>
                </a:solidFill>
                <a:latin typeface="Franklin Gothic Book"/>
                <a:ea typeface="DejaVu Sans"/>
              </a:rPr>
              <a:t>СПАСИБО, 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660033"/>
                </a:solidFill>
                <a:latin typeface="Franklin Gothic Book"/>
                <a:ea typeface="DejaVu Sans"/>
              </a:rPr>
              <a:t>ЗА ВНИМАНИЕ!!!!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35000" y="7920"/>
            <a:ext cx="75193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2060"/>
                </a:solidFill>
                <a:latin typeface="Franklin Gothic Medium"/>
              </a:rPr>
              <a:t>Тематические    недели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33200" y="620640"/>
            <a:ext cx="6603480" cy="33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000" lnSpcReduction="20000"/>
          </a:bodyPr>
          <a:lstStyle/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000000"/>
                </a:solidFill>
                <a:latin typeface="Franklin Gothic Book"/>
              </a:rPr>
              <a:t>Неделя  здорового образа жизни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000000"/>
                </a:solidFill>
                <a:latin typeface="Franklin Gothic Book"/>
              </a:rPr>
              <a:t>Неделя   чистоты 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(</a:t>
            </a: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с 2021 </a:t>
            </a:r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г.  - месячник, посвященный   Всемирному   Дню чистоты)  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000000"/>
                </a:solidFill>
                <a:latin typeface="Franklin Gothic Book"/>
              </a:rPr>
              <a:t>Неделя энергосбережения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000000"/>
                </a:solidFill>
                <a:latin typeface="Franklin Gothic Book"/>
              </a:rPr>
              <a:t>Неделя безопасности 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1">
                <a:solidFill>
                  <a:srgbClr val="000000"/>
                </a:solidFill>
                <a:latin typeface="Franklin Gothic Book"/>
              </a:rPr>
              <a:t>Неделя  доброты 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(добровольческие акции, встречи  с жителями пансионата «Источник»)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79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</a:rPr>
              <a:t>В рамках  тематических недель, проходят  тематические классные часы,   акции, конкурсы, воспитательские  занятия, выставки, экскурсии). Данные мероприятия позволяют сделать занятия увлекательными, познавательными и яркими.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6737040" y="0"/>
            <a:ext cx="2355120" cy="31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" name="Picture 3"/>
          <p:cNvPicPr/>
          <p:nvPr/>
        </p:nvPicPr>
        <p:blipFill>
          <a:blip r:embed="rId3"/>
          <a:stretch/>
        </p:blipFill>
        <p:spPr>
          <a:xfrm>
            <a:off x="-25920" y="3861000"/>
            <a:ext cx="3919320" cy="220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4"/>
          <p:cNvPicPr/>
          <p:nvPr/>
        </p:nvPicPr>
        <p:blipFill>
          <a:blip r:embed="rId4"/>
          <a:stretch/>
        </p:blipFill>
        <p:spPr>
          <a:xfrm>
            <a:off x="6842520" y="3645000"/>
            <a:ext cx="2143800" cy="285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5"/>
          <p:cNvPicPr/>
          <p:nvPr/>
        </p:nvPicPr>
        <p:blipFill>
          <a:blip r:embed="rId5"/>
          <a:stretch/>
        </p:blipFill>
        <p:spPr>
          <a:xfrm>
            <a:off x="3552840" y="4442400"/>
            <a:ext cx="3220200" cy="241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08000" y="260280"/>
            <a:ext cx="885600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863204"/>
                </a:solidFill>
                <a:latin typeface="Franklin Gothic Medium"/>
              </a:rPr>
              <a:t>Неделя  здорового образа жизни </a:t>
            </a:r>
            <a:r>
              <a:t/>
            </a:r>
            <a:br/>
            <a:endParaRPr lang="ru-RU" sz="28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-142920" y="549360"/>
            <a:ext cx="709056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1" i="1" strike="noStrike" spc="-1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 рамках недели  ЗОЖ в школе проходят  разные мероприятия: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</a:rPr>
              <a:t>игры, конкурсы , дни здоровья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, посвященные  экологии и  здоровому образу жизни. Динамические веселые переменки,  спортивные эстафеты,  внеклассные мероприятия: «Город Здоровья», «Путешествие по страницам Красной книги животных Санкт-Петербурга и Ленинградской области»…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</a:rPr>
              <a:t>  Выставки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рисунков «Мы за чистый город».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800" b="1" i="1" strike="noStrike" spc="-1">
                <a:solidFill>
                  <a:srgbClr val="FF0000"/>
                </a:solidFill>
                <a:latin typeface="Times New Roman"/>
              </a:rPr>
              <a:t>Интерактивные игры: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«Как спасти планету?», «Мой чистый город».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0" i="1" strike="noStrike" spc="-1">
                <a:solidFill>
                  <a:srgbClr val="FF0000"/>
                </a:solidFill>
                <a:latin typeface="Times New Roman"/>
              </a:rPr>
              <a:t>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6300360" y="3069000"/>
            <a:ext cx="2633400" cy="35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3254400" y="4937400"/>
            <a:ext cx="2775960" cy="208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Picture 3"/>
          <p:cNvPicPr/>
          <p:nvPr/>
        </p:nvPicPr>
        <p:blipFill>
          <a:blip r:embed="rId4"/>
          <a:stretch/>
        </p:blipFill>
        <p:spPr>
          <a:xfrm>
            <a:off x="12240" y="5177160"/>
            <a:ext cx="3275280" cy="18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Picture 4"/>
          <p:cNvPicPr/>
          <p:nvPr/>
        </p:nvPicPr>
        <p:blipFill>
          <a:blip r:embed="rId5"/>
          <a:stretch/>
        </p:blipFill>
        <p:spPr>
          <a:xfrm>
            <a:off x="0" y="3531600"/>
            <a:ext cx="3203280" cy="18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4"/>
          <p:cNvPicPr/>
          <p:nvPr/>
        </p:nvPicPr>
        <p:blipFill>
          <a:blip r:embed="rId6"/>
          <a:srcRect t="-4875" b="4875"/>
          <a:stretch/>
        </p:blipFill>
        <p:spPr>
          <a:xfrm>
            <a:off x="3287160" y="3424680"/>
            <a:ext cx="2687400" cy="20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"/>
          <p:cNvPicPr/>
          <p:nvPr/>
        </p:nvPicPr>
        <p:blipFill>
          <a:blip r:embed="rId7"/>
          <a:srcRect l="9022" r="-13962"/>
          <a:stretch/>
        </p:blipFill>
        <p:spPr>
          <a:xfrm>
            <a:off x="6372000" y="332640"/>
            <a:ext cx="3347640" cy="179388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8280" y="302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B050"/>
                </a:solidFill>
                <a:latin typeface="Franklin Gothic Medium"/>
              </a:rPr>
              <a:t>Неделя чистоты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549360"/>
            <a:ext cx="593352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Субботник «Чистый двор»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Акция «Зеленая школа»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Акция «Чистый берег реки Нева»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   Классные часы и воспитательские беседы: «На страже чистоты», «Правило маленького принца», «Кто если не я?», «Правила раздельного сбора мусора»…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    В сентябре 2021 года, проходил месячник, посвященный Всемирному Дню чистоты.  В рамках месячника, прошли акции по сбору батареек,  макулатуры и другие.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02" name="Picture 3"/>
          <p:cNvPicPr/>
          <p:nvPr/>
        </p:nvPicPr>
        <p:blipFill>
          <a:blip r:embed="rId2"/>
          <a:stretch/>
        </p:blipFill>
        <p:spPr>
          <a:xfrm>
            <a:off x="5940000" y="188640"/>
            <a:ext cx="3057120" cy="407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Picture 2"/>
          <p:cNvPicPr/>
          <p:nvPr/>
        </p:nvPicPr>
        <p:blipFill>
          <a:blip r:embed="rId3"/>
          <a:stretch/>
        </p:blipFill>
        <p:spPr>
          <a:xfrm>
            <a:off x="0" y="3906720"/>
            <a:ext cx="3938040" cy="2950560"/>
          </a:xfrm>
          <a:prstGeom prst="rect">
            <a:avLst/>
          </a:prstGeom>
          <a:ln>
            <a:noFill/>
          </a:ln>
        </p:spPr>
      </p:pic>
      <p:pic>
        <p:nvPicPr>
          <p:cNvPr id="104" name="Picture 4"/>
          <p:cNvPicPr/>
          <p:nvPr/>
        </p:nvPicPr>
        <p:blipFill>
          <a:blip r:embed="rId4"/>
          <a:stretch/>
        </p:blipFill>
        <p:spPr>
          <a:xfrm>
            <a:off x="3938760" y="3896640"/>
            <a:ext cx="2212560" cy="295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7"/>
          <p:cNvPicPr/>
          <p:nvPr/>
        </p:nvPicPr>
        <p:blipFill>
          <a:blip r:embed="rId5"/>
          <a:srcRect b="13321"/>
          <a:stretch/>
        </p:blipFill>
        <p:spPr>
          <a:xfrm>
            <a:off x="6096960" y="4392360"/>
            <a:ext cx="3046320" cy="197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003480" y="333360"/>
            <a:ext cx="600336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cap="all" spc="-1">
                <a:solidFill>
                  <a:srgbClr val="00B050"/>
                </a:solidFill>
                <a:latin typeface="Franklin Gothic Medium"/>
              </a:rPr>
              <a:t>Экологические акции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056040" y="765000"/>
            <a:ext cx="259164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Бумажный бум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Накорми птичку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Синичкин дом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Сад памяти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Аллея выпускника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Бережем энергию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1600" b="1" strike="noStrike" spc="-1">
                <a:solidFill>
                  <a:srgbClr val="000000"/>
                </a:solidFill>
                <a:latin typeface="Franklin Gothic Book"/>
              </a:rPr>
              <a:t>Утилизируй правильно опасные отходы (батарейки, лампочки)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5754960" y="4074480"/>
            <a:ext cx="3400920" cy="255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3"/>
          <p:cNvPicPr/>
          <p:nvPr/>
        </p:nvPicPr>
        <p:blipFill>
          <a:blip r:embed="rId3"/>
          <a:stretch/>
        </p:blipFill>
        <p:spPr>
          <a:xfrm>
            <a:off x="179640" y="110520"/>
            <a:ext cx="2841120" cy="37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5"/>
          <p:cNvPicPr/>
          <p:nvPr/>
        </p:nvPicPr>
        <p:blipFill>
          <a:blip r:embed="rId4"/>
          <a:stretch/>
        </p:blipFill>
        <p:spPr>
          <a:xfrm>
            <a:off x="60480" y="3880800"/>
            <a:ext cx="2960280" cy="296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6"/>
          <p:cNvPicPr/>
          <p:nvPr/>
        </p:nvPicPr>
        <p:blipFill>
          <a:blip r:embed="rId5"/>
          <a:stretch/>
        </p:blipFill>
        <p:spPr>
          <a:xfrm rot="5400000">
            <a:off x="5868720" y="1267920"/>
            <a:ext cx="3145320" cy="314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7"/>
          <p:cNvPicPr/>
          <p:nvPr/>
        </p:nvPicPr>
        <p:blipFill>
          <a:blip r:embed="rId6"/>
          <a:stretch/>
        </p:blipFill>
        <p:spPr>
          <a:xfrm rot="5400000">
            <a:off x="2973240" y="4074480"/>
            <a:ext cx="2759760" cy="275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10"/>
          <p:cNvPicPr/>
          <p:nvPr/>
        </p:nvPicPr>
        <p:blipFill>
          <a:blip r:embed="rId7"/>
          <a:stretch/>
        </p:blipFill>
        <p:spPr>
          <a:xfrm>
            <a:off x="5982120" y="-39600"/>
            <a:ext cx="2917080" cy="164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68320" y="87480"/>
            <a:ext cx="751932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FFC000"/>
                </a:solidFill>
                <a:latin typeface="Franklin Gothic Medium"/>
              </a:rPr>
              <a:t>Режимные моменты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03320" y="541440"/>
            <a:ext cx="662724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just"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Мы активные сторонники здорового образа жизни.</a:t>
            </a:r>
            <a:endParaRPr lang="ru-RU" sz="1800" b="0" strike="noStrike" spc="-1"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Ежедневная утренняя гимнастика.</a:t>
            </a:r>
            <a:endParaRPr lang="ru-RU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Дневная и вечерняя прогулка. </a:t>
            </a:r>
            <a:endParaRPr lang="ru-RU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Прогулки в парке, игры на свежем воздухе, игры на  детских площадках, спортивные  эстафеты. </a:t>
            </a:r>
            <a:endParaRPr lang="ru-RU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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Динамические переменки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Во время прогулок мы изучаем окружающую природу, знакомимся  с достопримечательностями  нашего района. В ходе игр, динамических переменок - распеваем  потешки, пестушки, заклички на тему природы и окружающей среды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6879240" y="1602360"/>
            <a:ext cx="2238120" cy="37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Picture 3"/>
          <p:cNvPicPr/>
          <p:nvPr/>
        </p:nvPicPr>
        <p:blipFill>
          <a:blip r:embed="rId3"/>
          <a:stretch/>
        </p:blipFill>
        <p:spPr>
          <a:xfrm>
            <a:off x="87120" y="3997440"/>
            <a:ext cx="1560600" cy="277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" name="Picture 4"/>
          <p:cNvPicPr/>
          <p:nvPr/>
        </p:nvPicPr>
        <p:blipFill>
          <a:blip r:embed="rId4"/>
          <a:stretch/>
        </p:blipFill>
        <p:spPr>
          <a:xfrm>
            <a:off x="6490440" y="87480"/>
            <a:ext cx="2626920" cy="14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Picture 5"/>
          <p:cNvPicPr/>
          <p:nvPr/>
        </p:nvPicPr>
        <p:blipFill>
          <a:blip r:embed="rId5"/>
          <a:stretch/>
        </p:blipFill>
        <p:spPr>
          <a:xfrm>
            <a:off x="1648440" y="3997440"/>
            <a:ext cx="3511080" cy="263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Picture 6"/>
          <p:cNvPicPr/>
          <p:nvPr/>
        </p:nvPicPr>
        <p:blipFill>
          <a:blip r:embed="rId6"/>
          <a:stretch/>
        </p:blipFill>
        <p:spPr>
          <a:xfrm>
            <a:off x="5412600" y="4069440"/>
            <a:ext cx="2932560" cy="26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65560" y="609480"/>
            <a:ext cx="46173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679A3"/>
                </a:solidFill>
                <a:latin typeface="Franklin Gothic Medium"/>
              </a:rPr>
              <a:t>Творческая мастерская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003480" y="1158840"/>
            <a:ext cx="611748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На занятиях  дополнительного образования «Разноцветная фантазия», «Мастера и мастерицы», «Умелые ручки», «Эколята»  наши ребята с большим интересом творят поделки из природного материала. Многие творческие работы отмечены на Всероссийских, городских конкурсах декоративно – прикладного творчества.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3" name="Picture 4"/>
          <p:cNvPicPr/>
          <p:nvPr/>
        </p:nvPicPr>
        <p:blipFill>
          <a:blip r:embed="rId2"/>
          <a:stretch/>
        </p:blipFill>
        <p:spPr>
          <a:xfrm>
            <a:off x="185760" y="4581000"/>
            <a:ext cx="3193200" cy="239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Picture 5"/>
          <p:cNvPicPr/>
          <p:nvPr/>
        </p:nvPicPr>
        <p:blipFill>
          <a:blip r:embed="rId3"/>
          <a:stretch/>
        </p:blipFill>
        <p:spPr>
          <a:xfrm>
            <a:off x="-6480" y="207000"/>
            <a:ext cx="3385440" cy="19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Picture 6"/>
          <p:cNvPicPr/>
          <p:nvPr/>
        </p:nvPicPr>
        <p:blipFill>
          <a:blip r:embed="rId4"/>
          <a:stretch/>
        </p:blipFill>
        <p:spPr>
          <a:xfrm>
            <a:off x="107640" y="2208600"/>
            <a:ext cx="3157200" cy="236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Picture 9"/>
          <p:cNvPicPr/>
          <p:nvPr/>
        </p:nvPicPr>
        <p:blipFill>
          <a:blip r:embed="rId5"/>
          <a:stretch/>
        </p:blipFill>
        <p:spPr>
          <a:xfrm rot="964800">
            <a:off x="4945680" y="3641400"/>
            <a:ext cx="3337200" cy="187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2"/>
          <p:cNvPicPr/>
          <p:nvPr/>
        </p:nvPicPr>
        <p:blipFill>
          <a:blip r:embed="rId6"/>
          <a:stretch/>
        </p:blipFill>
        <p:spPr>
          <a:xfrm>
            <a:off x="7199640" y="4037760"/>
            <a:ext cx="2114640" cy="281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3"/>
          <p:cNvPicPr/>
          <p:nvPr/>
        </p:nvPicPr>
        <p:blipFill>
          <a:blip r:embed="rId7"/>
          <a:stretch/>
        </p:blipFill>
        <p:spPr>
          <a:xfrm>
            <a:off x="3265560" y="3926160"/>
            <a:ext cx="2145960" cy="2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22240" y="3650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FF0000"/>
                </a:solidFill>
                <a:latin typeface="Franklin Gothic Medium"/>
              </a:rPr>
              <a:t>Выставки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61880" y="1125360"/>
            <a:ext cx="7520760" cy="35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«Друзья наши меньшие»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«Картина из мусорной корзины»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«Бумажные истории»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«Дары осени»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 «Мастерская Деда Мороза»…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6040800" y="2963160"/>
            <a:ext cx="2951640" cy="221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Picture 3"/>
          <p:cNvPicPr/>
          <p:nvPr/>
        </p:nvPicPr>
        <p:blipFill>
          <a:blip r:embed="rId3"/>
          <a:stretch/>
        </p:blipFill>
        <p:spPr>
          <a:xfrm>
            <a:off x="12600" y="3621240"/>
            <a:ext cx="3071520" cy="230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Picture 3"/>
          <p:cNvPicPr/>
          <p:nvPr/>
        </p:nvPicPr>
        <p:blipFill>
          <a:blip r:embed="rId4"/>
          <a:stretch/>
        </p:blipFill>
        <p:spPr>
          <a:xfrm>
            <a:off x="6156360" y="189000"/>
            <a:ext cx="2720160" cy="2718720"/>
          </a:xfrm>
          <a:prstGeom prst="rect">
            <a:avLst/>
          </a:prstGeom>
          <a:ln>
            <a:noFill/>
          </a:ln>
        </p:spPr>
      </p:pic>
      <p:pic>
        <p:nvPicPr>
          <p:cNvPr id="134" name="Picture 7"/>
          <p:cNvPicPr/>
          <p:nvPr/>
        </p:nvPicPr>
        <p:blipFill>
          <a:blip r:embed="rId5"/>
          <a:stretch/>
        </p:blipFill>
        <p:spPr>
          <a:xfrm>
            <a:off x="2699640" y="4564800"/>
            <a:ext cx="3883320" cy="21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22240" y="365040"/>
            <a:ext cx="7520760" cy="5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CA4B05"/>
                </a:solidFill>
                <a:latin typeface="Franklin Gothic Medium"/>
              </a:rPr>
              <a:t>Конкурсы чтецов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24000" y="1146240"/>
            <a:ext cx="4396680" cy="12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</a:rPr>
              <a:t>      Стало традицией в октябре месяце  проводить  конкурс стихов: «Разукрасим мир стихами». </a:t>
            </a: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 rot="965400">
            <a:off x="4989600" y="-63360"/>
            <a:ext cx="3401640" cy="453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Picture 3"/>
          <p:cNvPicPr/>
          <p:nvPr/>
        </p:nvPicPr>
        <p:blipFill>
          <a:blip r:embed="rId3"/>
          <a:stretch/>
        </p:blipFill>
        <p:spPr>
          <a:xfrm>
            <a:off x="179280" y="2205000"/>
            <a:ext cx="4622040" cy="2598120"/>
          </a:xfrm>
          <a:prstGeom prst="rect">
            <a:avLst/>
          </a:prstGeom>
          <a:ln>
            <a:noFill/>
          </a:ln>
        </p:spPr>
      </p:pic>
      <p:pic>
        <p:nvPicPr>
          <p:cNvPr id="139" name="Picture 4"/>
          <p:cNvPicPr/>
          <p:nvPr/>
        </p:nvPicPr>
        <p:blipFill>
          <a:blip r:embed="rId4"/>
          <a:stretch/>
        </p:blipFill>
        <p:spPr>
          <a:xfrm rot="21411600">
            <a:off x="1491120" y="4081320"/>
            <a:ext cx="4622040" cy="278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Picture 6"/>
          <p:cNvPicPr/>
          <p:nvPr/>
        </p:nvPicPr>
        <p:blipFill>
          <a:blip r:embed="rId5"/>
          <a:stretch/>
        </p:blipFill>
        <p:spPr>
          <a:xfrm rot="686400">
            <a:off x="6176160" y="2799720"/>
            <a:ext cx="2949120" cy="393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3338</TotalTime>
  <Words>853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</dc:title>
  <dc:creator>direktor-pc</dc:creator>
  <cp:lastModifiedBy>metoduser</cp:lastModifiedBy>
  <cp:revision>50</cp:revision>
  <dcterms:created xsi:type="dcterms:W3CDTF">2021-11-06T18:09:52Z</dcterms:created>
  <dcterms:modified xsi:type="dcterms:W3CDTF">2022-11-18T11:08:08Z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