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4"/>
  </p:sldMasterIdLst>
  <p:notesMasterIdLst>
    <p:notesMasterId r:id="rId14"/>
  </p:notesMasterIdLst>
  <p:handoutMasterIdLst>
    <p:handoutMasterId r:id="rId15"/>
  </p:handoutMasterIdLst>
  <p:sldIdLst>
    <p:sldId id="350" r:id="rId5"/>
    <p:sldId id="366" r:id="rId6"/>
    <p:sldId id="367" r:id="rId7"/>
    <p:sldId id="374" r:id="rId8"/>
    <p:sldId id="371" r:id="rId9"/>
    <p:sldId id="373" r:id="rId10"/>
    <p:sldId id="364" r:id="rId11"/>
    <p:sldId id="357" r:id="rId12"/>
    <p:sldId id="343" r:id="rId13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Автор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95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58A693-50B3-437E-AD52-B88D40E35526}" v="3" dt="2020-10-14T20:04:43.3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76" autoAdjust="0"/>
    <p:restoredTop sz="95226" autoAdjust="0"/>
  </p:normalViewPr>
  <p:slideViewPr>
    <p:cSldViewPr snapToGrid="0">
      <p:cViewPr varScale="1">
        <p:scale>
          <a:sx n="111" d="100"/>
          <a:sy n="111" d="100"/>
        </p:scale>
        <p:origin x="-274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99" d="100"/>
          <a:sy n="99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=""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E6D13E5-4CEC-3A4A-8E5D-AFCEE7512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1DE3701-6BD3-4C26-8B98-D8271490F5AE}" type="datetime1">
              <a:rPr lang="ru-RU" noProof="0" smtClean="0"/>
              <a:t>22.02.2024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9C7E07-3C67-C64C-8DA0-0404F6303970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563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ru-RU" noProof="0" smtClean="0"/>
              <a:t>2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112327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794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ru-RU" noProof="0" smtClean="0"/>
              <a:t>4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485283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ru-RU" noProof="0" smtClean="0"/>
              <a:t>5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49309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371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ru-RU" noProof="0" smtClean="0"/>
              <a:t>7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02023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ru-RU" noProof="0" smtClean="0"/>
              <a:t>8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31018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A89C7E07-3C67-C64C-8DA0-0404F630397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8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звание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Полилиния 9">
              <a:extLst>
                <a:ext uri="{FF2B5EF4-FFF2-40B4-BE49-F238E27FC236}">
                  <a16:creationId xmlns=""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 10">
              <a:extLst>
                <a:ext uri="{FF2B5EF4-FFF2-40B4-BE49-F238E27FC236}">
                  <a16:creationId xmlns=""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11">
              <a:extLst>
                <a:ext uri="{FF2B5EF4-FFF2-40B4-BE49-F238E27FC236}">
                  <a16:creationId xmlns=""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18" name="Текст 29">
            <a:extLst>
              <a:ext uri="{FF2B5EF4-FFF2-40B4-BE49-F238E27FC236}">
                <a16:creationId xmlns=""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толбц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>
            <a:extLst>
              <a:ext uri="{FF2B5EF4-FFF2-40B4-BE49-F238E27FC236}">
                <a16:creationId xmlns=""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Полилиния 19">
              <a:extLst>
                <a:ext uri="{FF2B5EF4-FFF2-40B4-BE49-F238E27FC236}">
                  <a16:creationId xmlns=""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" name="Полилиния 20">
              <a:extLst>
                <a:ext uri="{FF2B5EF4-FFF2-40B4-BE49-F238E27FC236}">
                  <a16:creationId xmlns=""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21">
              <a:extLst>
                <a:ext uri="{FF2B5EF4-FFF2-40B4-BE49-F238E27FC236}">
                  <a16:creationId xmlns=""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32" name="Заголовок 1">
            <a:extLst>
              <a:ext uri="{FF2B5EF4-FFF2-40B4-BE49-F238E27FC236}">
                <a16:creationId xmlns=""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=""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Текст 2">
            <a:extLst>
              <a:ext uri="{FF2B5EF4-FFF2-40B4-BE49-F238E27FC236}">
                <a16:creationId xmlns=""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25" name="Текст 2">
            <a:extLst>
              <a:ext uri="{FF2B5EF4-FFF2-40B4-BE49-F238E27FC236}">
                <a16:creationId xmlns=""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27" name="Объект 3">
            <a:extLst>
              <a:ext uri="{FF2B5EF4-FFF2-40B4-BE49-F238E27FC236}">
                <a16:creationId xmlns=""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28" name="Объект 3">
            <a:extLst>
              <a:ext uri="{FF2B5EF4-FFF2-40B4-BE49-F238E27FC236}">
                <a16:creationId xmlns=""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2060DA6-6E6F-47BF-9680-1B030F525DD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ru-RU" noProof="0" dirty="0"/>
              <a:t>Ежегодный обзор</a:t>
            </a:r>
            <a:endParaRPr lang="ru-RU" b="0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F8F140D-2B48-4E31-9E97-08B68ABBAC1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=""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столбц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>
            <a:extLst>
              <a:ext uri="{FF2B5EF4-FFF2-40B4-BE49-F238E27FC236}">
                <a16:creationId xmlns=""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Полилиния 37">
              <a:extLst>
                <a:ext uri="{FF2B5EF4-FFF2-40B4-BE49-F238E27FC236}">
                  <a16:creationId xmlns=""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9" name="Полилиния 38">
              <a:extLst>
                <a:ext uri="{FF2B5EF4-FFF2-40B4-BE49-F238E27FC236}">
                  <a16:creationId xmlns=""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0" name="Полилиния 39">
              <a:extLst>
                <a:ext uri="{FF2B5EF4-FFF2-40B4-BE49-F238E27FC236}">
                  <a16:creationId xmlns=""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32" name="Заголовок 1">
            <a:extLst>
              <a:ext uri="{FF2B5EF4-FFF2-40B4-BE49-F238E27FC236}">
                <a16:creationId xmlns=""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=""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Текст 2">
            <a:extLst>
              <a:ext uri="{FF2B5EF4-FFF2-40B4-BE49-F238E27FC236}">
                <a16:creationId xmlns=""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ru-RU" noProof="0" dirty="0"/>
              <a:t>Щелкните, чтобы изменить </a:t>
            </a:r>
          </a:p>
        </p:txBody>
      </p:sp>
      <p:sp>
        <p:nvSpPr>
          <p:cNvPr id="27" name="Объект 3">
            <a:extLst>
              <a:ext uri="{FF2B5EF4-FFF2-40B4-BE49-F238E27FC236}">
                <a16:creationId xmlns=""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20" name="Текст 2">
            <a:extLst>
              <a:ext uri="{FF2B5EF4-FFF2-40B4-BE49-F238E27FC236}">
                <a16:creationId xmlns=""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ru-RU" noProof="0" dirty="0"/>
              <a:t>Щелкните, чтобы изменить </a:t>
            </a:r>
          </a:p>
        </p:txBody>
      </p:sp>
      <p:sp>
        <p:nvSpPr>
          <p:cNvPr id="21" name="Объект 3">
            <a:extLst>
              <a:ext uri="{FF2B5EF4-FFF2-40B4-BE49-F238E27FC236}">
                <a16:creationId xmlns=""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22" name="Текст 2">
            <a:extLst>
              <a:ext uri="{FF2B5EF4-FFF2-40B4-BE49-F238E27FC236}">
                <a16:creationId xmlns=""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ru-RU" noProof="0" dirty="0"/>
              <a:t>Щелкните, чтобы изменить </a:t>
            </a:r>
          </a:p>
        </p:txBody>
      </p:sp>
      <p:sp>
        <p:nvSpPr>
          <p:cNvPr id="24" name="Объект 3">
            <a:extLst>
              <a:ext uri="{FF2B5EF4-FFF2-40B4-BE49-F238E27FC236}">
                <a16:creationId xmlns=""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=""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A79B87D-E8CF-49AE-9326-2FEED2392F0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ru-RU" noProof="0" dirty="0"/>
              <a:t>Ежегодный обзор</a:t>
            </a:r>
            <a:endParaRPr lang="ru-RU" b="0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7BA139CE-3E4D-4224-B157-2D29EC10FE4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=""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дка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Заголовок 1">
            <a:extLst>
              <a:ext uri="{FF2B5EF4-FFF2-40B4-BE49-F238E27FC236}">
                <a16:creationId xmlns=""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=""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ru-RU" noProof="0" dirty="0"/>
              <a:t>Щелкните, чтобы изменить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Полилиния 15">
              <a:extLst>
                <a:ext uri="{FF2B5EF4-FFF2-40B4-BE49-F238E27FC236}">
                  <a16:creationId xmlns=""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16">
              <a:extLst>
                <a:ext uri="{FF2B5EF4-FFF2-40B4-BE49-F238E27FC236}">
                  <a16:creationId xmlns=""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Полилиния 17">
              <a:extLst>
                <a:ext uri="{FF2B5EF4-FFF2-40B4-BE49-F238E27FC236}">
                  <a16:creationId xmlns=""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ru-RU" noProof="0" dirty="0"/>
              <a:t>Щелкните, чтобы изменить</a:t>
            </a:r>
          </a:p>
        </p:txBody>
      </p:sp>
      <p:sp>
        <p:nvSpPr>
          <p:cNvPr id="21" name="Текст 2">
            <a:extLst>
              <a:ext uri="{FF2B5EF4-FFF2-40B4-BE49-F238E27FC236}">
                <a16:creationId xmlns=""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ru-RU" noProof="0" dirty="0"/>
              <a:t>Щелкните, чтобы изменить</a:t>
            </a:r>
          </a:p>
        </p:txBody>
      </p:sp>
      <p:sp>
        <p:nvSpPr>
          <p:cNvPr id="22" name="Текст 3">
            <a:extLst>
              <a:ext uri="{FF2B5EF4-FFF2-40B4-BE49-F238E27FC236}">
                <a16:creationId xmlns=""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ru-RU" noProof="0" dirty="0"/>
              <a:t>Щелкните, чтобы изменить</a:t>
            </a:r>
          </a:p>
        </p:txBody>
      </p:sp>
      <p:sp>
        <p:nvSpPr>
          <p:cNvPr id="23" name="Текст 2">
            <a:extLst>
              <a:ext uri="{FF2B5EF4-FFF2-40B4-BE49-F238E27FC236}">
                <a16:creationId xmlns=""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ru-RU" noProof="0" dirty="0"/>
              <a:t>Щелкните, чтобы изменить</a:t>
            </a:r>
          </a:p>
        </p:txBody>
      </p:sp>
      <p:sp>
        <p:nvSpPr>
          <p:cNvPr id="24" name="Текст 3">
            <a:extLst>
              <a:ext uri="{FF2B5EF4-FFF2-40B4-BE49-F238E27FC236}">
                <a16:creationId xmlns=""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ru-RU" noProof="0" dirty="0"/>
              <a:t>Щелкните, чтобы изменить</a:t>
            </a:r>
          </a:p>
        </p:txBody>
      </p:sp>
      <p:sp>
        <p:nvSpPr>
          <p:cNvPr id="25" name="Текст 2">
            <a:extLst>
              <a:ext uri="{FF2B5EF4-FFF2-40B4-BE49-F238E27FC236}">
                <a16:creationId xmlns=""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ru-RU" noProof="0" dirty="0"/>
              <a:t>Щелкните, чтобы изменить</a:t>
            </a:r>
          </a:p>
        </p:txBody>
      </p:sp>
      <p:sp>
        <p:nvSpPr>
          <p:cNvPr id="26" name="Текст 3">
            <a:extLst>
              <a:ext uri="{FF2B5EF4-FFF2-40B4-BE49-F238E27FC236}">
                <a16:creationId xmlns=""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ru-RU" noProof="0" dirty="0"/>
              <a:t>Щелкните, чтобы изменить</a:t>
            </a:r>
          </a:p>
        </p:txBody>
      </p:sp>
      <p:sp>
        <p:nvSpPr>
          <p:cNvPr id="27" name="Текст 2">
            <a:extLst>
              <a:ext uri="{FF2B5EF4-FFF2-40B4-BE49-F238E27FC236}">
                <a16:creationId xmlns=""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ru-RU" noProof="0" dirty="0"/>
              <a:t>Щелкните, чтобы изменить</a:t>
            </a:r>
          </a:p>
        </p:txBody>
      </p:sp>
      <p:sp>
        <p:nvSpPr>
          <p:cNvPr id="28" name="Текст 3">
            <a:extLst>
              <a:ext uri="{FF2B5EF4-FFF2-40B4-BE49-F238E27FC236}">
                <a16:creationId xmlns=""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ru-RU" noProof="0" dirty="0"/>
              <a:t>Щелкните, чтобы изменить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DBF2453-9E16-47FE-A8ED-4661246DE597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Ежегодный обзор</a:t>
            </a:r>
            <a:endParaRPr lang="ru-RU" b="0" noProof="0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636E9EA-D950-424A-BC92-F6794D6E5D67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=""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Текст 29">
            <a:extLst>
              <a:ext uri="{FF2B5EF4-FFF2-40B4-BE49-F238E27FC236}">
                <a16:creationId xmlns=""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rtlCol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17" name="Подзаголовок 2">
            <a:extLst>
              <a:ext uri="{FF2B5EF4-FFF2-40B4-BE49-F238E27FC236}">
                <a16:creationId xmlns=""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 rtlCol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dirty="0"/>
              <a:t>Щелкните, чтобы изменить</a:t>
            </a:r>
          </a:p>
        </p:txBody>
      </p:sp>
      <p:sp>
        <p:nvSpPr>
          <p:cNvPr id="26" name="Заголовок 1">
            <a:extLst>
              <a:ext uri="{FF2B5EF4-FFF2-40B4-BE49-F238E27FC236}">
                <a16:creationId xmlns=""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=""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Рисунок 2">
            <a:extLst>
              <a:ext uri="{FF2B5EF4-FFF2-40B4-BE49-F238E27FC236}">
                <a16:creationId xmlns=""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grpSp>
        <p:nvGrpSpPr>
          <p:cNvPr id="30" name="Группа 29">
            <a:extLst>
              <a:ext uri="{FF2B5EF4-FFF2-40B4-BE49-F238E27FC236}">
                <a16:creationId xmlns=""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Полилиния 30">
              <a:extLst>
                <a:ext uri="{FF2B5EF4-FFF2-40B4-BE49-F238E27FC236}">
                  <a16:creationId xmlns=""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 31">
              <a:extLst>
                <a:ext uri="{FF2B5EF4-FFF2-40B4-BE49-F238E27FC236}">
                  <a16:creationId xmlns=""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 32">
              <a:extLst>
                <a:ext uri="{FF2B5EF4-FFF2-40B4-BE49-F238E27FC236}">
                  <a16:creationId xmlns=""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вест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Автофигура 24">
              <a:extLst>
                <a:ext uri="{FF2B5EF4-FFF2-40B4-BE49-F238E27FC236}">
                  <a16:creationId xmlns=""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" name="Полилиния 7">
              <a:extLst>
                <a:ext uri="{FF2B5EF4-FFF2-40B4-BE49-F238E27FC236}">
                  <a16:creationId xmlns=""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" name="Полилиния 8">
              <a:extLst>
                <a:ext uri="{FF2B5EF4-FFF2-40B4-BE49-F238E27FC236}">
                  <a16:creationId xmlns=""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" name="Полилиния 9">
              <a:extLst>
                <a:ext uri="{FF2B5EF4-FFF2-40B4-BE49-F238E27FC236}">
                  <a16:creationId xmlns=""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 10">
              <a:extLst>
                <a:ext uri="{FF2B5EF4-FFF2-40B4-BE49-F238E27FC236}">
                  <a16:creationId xmlns=""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12" name="Заголовок 1">
            <a:extLst>
              <a:ext uri="{FF2B5EF4-FFF2-40B4-BE49-F238E27FC236}">
                <a16:creationId xmlns=""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Текст 29">
            <a:extLst>
              <a:ext uri="{FF2B5EF4-FFF2-40B4-BE49-F238E27FC236}">
                <a16:creationId xmlns=""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15" name="Текст 29">
            <a:extLst>
              <a:ext uri="{FF2B5EF4-FFF2-40B4-BE49-F238E27FC236}">
                <a16:creationId xmlns=""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55245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=""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Текст 29">
            <a:extLst>
              <a:ext uri="{FF2B5EF4-FFF2-40B4-BE49-F238E27FC236}">
                <a16:creationId xmlns=""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18" name="Текст 29">
            <a:extLst>
              <a:ext uri="{FF2B5EF4-FFF2-40B4-BE49-F238E27FC236}">
                <a16:creationId xmlns=""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55245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Текст 29">
            <a:extLst>
              <a:ext uri="{FF2B5EF4-FFF2-40B4-BE49-F238E27FC236}">
                <a16:creationId xmlns=""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22" name="Текст 29">
            <a:extLst>
              <a:ext uri="{FF2B5EF4-FFF2-40B4-BE49-F238E27FC236}">
                <a16:creationId xmlns=""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556905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=""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Текст 29">
            <a:extLst>
              <a:ext uri="{FF2B5EF4-FFF2-40B4-BE49-F238E27FC236}">
                <a16:creationId xmlns=""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25" name="Текст 29">
            <a:extLst>
              <a:ext uri="{FF2B5EF4-FFF2-40B4-BE49-F238E27FC236}">
                <a16:creationId xmlns=""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556905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=""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Текст 29">
            <a:extLst>
              <a:ext uri="{FF2B5EF4-FFF2-40B4-BE49-F238E27FC236}">
                <a16:creationId xmlns=""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28" name="Текст 29">
            <a:extLst>
              <a:ext uri="{FF2B5EF4-FFF2-40B4-BE49-F238E27FC236}">
                <a16:creationId xmlns=""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548921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DE10C66-2FF2-41F8-98FA-BE4983369645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/>
          <a:lstStyle/>
          <a:p>
            <a:pPr rtl="0"/>
            <a:r>
              <a:rPr lang="ru-RU" noProof="0" dirty="0"/>
              <a:t>Ежегодный обзор</a:t>
            </a:r>
            <a:endParaRPr lang="ru-RU" b="0" noProof="0" dirty="0"/>
          </a:p>
        </p:txBody>
      </p:sp>
      <p:sp>
        <p:nvSpPr>
          <p:cNvPr id="19" name="Номер слайда 18">
            <a:extLst>
              <a:ext uri="{FF2B5EF4-FFF2-40B4-BE49-F238E27FC236}">
                <a16:creationId xmlns="" xmlns:a16="http://schemas.microsoft.com/office/drawing/2014/main" id="{1851A3FD-B717-4588-9809-4FFAC5FF47A1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вед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Полилиния 14">
              <a:extLst>
                <a:ext uri="{FF2B5EF4-FFF2-40B4-BE49-F238E27FC236}">
                  <a16:creationId xmlns=""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=""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" name="Полилиния 18">
              <a:extLst>
                <a:ext uri="{FF2B5EF4-FFF2-40B4-BE49-F238E27FC236}">
                  <a16:creationId xmlns=""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14" name="Рисунок 2">
            <a:extLst>
              <a:ext uri="{FF2B5EF4-FFF2-40B4-BE49-F238E27FC236}">
                <a16:creationId xmlns=""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=""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Текст 29">
            <a:extLst>
              <a:ext uri="{FF2B5EF4-FFF2-40B4-BE49-F238E27FC236}">
                <a16:creationId xmlns=""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B285929-1018-4370-A170-074C414B228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ru-RU" noProof="0" dirty="0"/>
              <a:t>Ежегодный обзор</a:t>
            </a:r>
            <a:endParaRPr lang="ru-RU" b="0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184536E-AD08-4371-85E9-A816C30B6AE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ерерыв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Рисунок 2">
            <a:extLst>
              <a:ext uri="{FF2B5EF4-FFF2-40B4-BE49-F238E27FC236}">
                <a16:creationId xmlns=""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18" name="Заголовок 1">
            <a:extLst>
              <a:ext uri="{FF2B5EF4-FFF2-40B4-BE49-F238E27FC236}">
                <a16:creationId xmlns=""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Группа 21">
            <a:extLst>
              <a:ext uri="{FF2B5EF4-FFF2-40B4-BE49-F238E27FC236}">
                <a16:creationId xmlns=""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Полилиния 22">
              <a:extLst>
                <a:ext uri="{FF2B5EF4-FFF2-40B4-BE49-F238E27FC236}">
                  <a16:creationId xmlns=""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" name="Полилиния 23">
              <a:extLst>
                <a:ext uri="{FF2B5EF4-FFF2-40B4-BE49-F238E27FC236}">
                  <a16:creationId xmlns=""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" name="Полилиния 24">
              <a:extLst>
                <a:ext uri="{FF2B5EF4-FFF2-40B4-BE49-F238E27FC236}">
                  <a16:creationId xmlns=""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иаграмма 5">
            <a:extLst>
              <a:ext uri="{FF2B5EF4-FFF2-40B4-BE49-F238E27FC236}">
                <a16:creationId xmlns=""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16" name="Заголовок 1">
            <a:extLst>
              <a:ext uri="{FF2B5EF4-FFF2-40B4-BE49-F238E27FC236}">
                <a16:creationId xmlns=""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Щелкните, чтобы изменить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1578EA5-216B-41F7-80D1-9ED07FFDB66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/>
              <a:t>Ежегодный обзор</a:t>
            </a:r>
            <a:endParaRPr lang="ru-RU" b="0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C772CC63-C628-4456-9B92-DA4E670BAC0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ru-RU" noProof="0" smtClean="0"/>
              <a:pPr/>
              <a:t>‹#›</a:t>
            </a:fld>
            <a:endParaRPr lang="ru-RU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>
            <a:extLst>
              <a:ext uri="{FF2B5EF4-FFF2-40B4-BE49-F238E27FC236}">
                <a16:creationId xmlns=""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Щелкните, чтобы изменить </a:t>
            </a:r>
          </a:p>
        </p:txBody>
      </p:sp>
      <p:sp>
        <p:nvSpPr>
          <p:cNvPr id="9" name="Таблица 2">
            <a:extLst>
              <a:ext uri="{FF2B5EF4-FFF2-40B4-BE49-F238E27FC236}">
                <a16:creationId xmlns=""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B42D896-6ACC-40D7-8D8B-F9AF3E7DE1A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/>
              <a:t>Ежегодный обзор</a:t>
            </a:r>
            <a:endParaRPr lang="ru-RU" b="0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69F7A1E-B7E2-4E9C-A66C-BCE08900C5F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ru-RU" noProof="0" smtClean="0"/>
              <a:pPr/>
              <a:t>‹#›</a:t>
            </a:fld>
            <a:endParaRPr lang="ru-RU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rtlCol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 noProof="0" dirty="0"/>
              <a:t>Щелкните, чтобы изменить</a:t>
            </a:r>
          </a:p>
        </p:txBody>
      </p:sp>
      <p:sp>
        <p:nvSpPr>
          <p:cNvPr id="10" name="Надпись 9">
            <a:extLst>
              <a:ext uri="{FF2B5EF4-FFF2-40B4-BE49-F238E27FC236}">
                <a16:creationId xmlns=""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87382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20000" b="1" noProof="0" dirty="0">
                <a:solidFill>
                  <a:schemeClr val="bg1"/>
                </a:solidFill>
              </a:rPr>
              <a:t>«</a:t>
            </a:r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Автофигура 24">
              <a:extLst>
                <a:ext uri="{FF2B5EF4-FFF2-40B4-BE49-F238E27FC236}">
                  <a16:creationId xmlns=""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" name="Полилиния 19">
              <a:extLst>
                <a:ext uri="{FF2B5EF4-FFF2-40B4-BE49-F238E27FC236}">
                  <a16:creationId xmlns=""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" name="Полилиния 20">
              <a:extLst>
                <a:ext uri="{FF2B5EF4-FFF2-40B4-BE49-F238E27FC236}">
                  <a16:creationId xmlns=""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21">
              <a:extLst>
                <a:ext uri="{FF2B5EF4-FFF2-40B4-BE49-F238E27FC236}">
                  <a16:creationId xmlns=""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" name="Полилиния 22">
              <a:extLst>
                <a:ext uri="{FF2B5EF4-FFF2-40B4-BE49-F238E27FC236}">
                  <a16:creationId xmlns=""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=""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Полилиния 24">
              <a:extLst>
                <a:ext uri="{FF2B5EF4-FFF2-40B4-BE49-F238E27FC236}">
                  <a16:creationId xmlns=""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" name="Полилиния 25">
              <a:extLst>
                <a:ext uri="{FF2B5EF4-FFF2-40B4-BE49-F238E27FC236}">
                  <a16:creationId xmlns=""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" name="Полилиния 26">
              <a:extLst>
                <a:ext uri="{FF2B5EF4-FFF2-40B4-BE49-F238E27FC236}">
                  <a16:creationId xmlns=""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=""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>
            <a:extLst>
              <a:ext uri="{FF2B5EF4-FFF2-40B4-BE49-F238E27FC236}">
                <a16:creationId xmlns=""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Полилиния 25">
              <a:extLst>
                <a:ext uri="{FF2B5EF4-FFF2-40B4-BE49-F238E27FC236}">
                  <a16:creationId xmlns=""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" name="Полилиния 26">
              <a:extLst>
                <a:ext uri="{FF2B5EF4-FFF2-40B4-BE49-F238E27FC236}">
                  <a16:creationId xmlns=""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6" name="Полилиния 35">
              <a:extLst>
                <a:ext uri="{FF2B5EF4-FFF2-40B4-BE49-F238E27FC236}">
                  <a16:creationId xmlns=""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38" name="Рисунок 25">
            <a:extLst>
              <a:ext uri="{FF2B5EF4-FFF2-40B4-BE49-F238E27FC236}">
                <a16:creationId xmlns=""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61" name="Заголовок 1">
            <a:extLst>
              <a:ext uri="{FF2B5EF4-FFF2-40B4-BE49-F238E27FC236}">
                <a16:creationId xmlns=""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62" name="Прямая соединительная линия 61">
            <a:extLst>
              <a:ext uri="{FF2B5EF4-FFF2-40B4-BE49-F238E27FC236}">
                <a16:creationId xmlns=""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Рисунок 25">
            <a:extLst>
              <a:ext uri="{FF2B5EF4-FFF2-40B4-BE49-F238E27FC236}">
                <a16:creationId xmlns=""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72" name="Текст 29">
            <a:extLst>
              <a:ext uri="{FF2B5EF4-FFF2-40B4-BE49-F238E27FC236}">
                <a16:creationId xmlns=""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73" name="Текст 29">
            <a:extLst>
              <a:ext uri="{FF2B5EF4-FFF2-40B4-BE49-F238E27FC236}">
                <a16:creationId xmlns=""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74" name="Текст 29">
            <a:extLst>
              <a:ext uri="{FF2B5EF4-FFF2-40B4-BE49-F238E27FC236}">
                <a16:creationId xmlns=""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75" name="Текст 29">
            <a:extLst>
              <a:ext uri="{FF2B5EF4-FFF2-40B4-BE49-F238E27FC236}">
                <a16:creationId xmlns=""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76" name="Текст 29">
            <a:extLst>
              <a:ext uri="{FF2B5EF4-FFF2-40B4-BE49-F238E27FC236}">
                <a16:creationId xmlns=""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77" name="Текст 29">
            <a:extLst>
              <a:ext uri="{FF2B5EF4-FFF2-40B4-BE49-F238E27FC236}">
                <a16:creationId xmlns=""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78" name="Текст 29">
            <a:extLst>
              <a:ext uri="{FF2B5EF4-FFF2-40B4-BE49-F238E27FC236}">
                <a16:creationId xmlns=""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79" name="Текст 29">
            <a:extLst>
              <a:ext uri="{FF2B5EF4-FFF2-40B4-BE49-F238E27FC236}">
                <a16:creationId xmlns=""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grpSp>
        <p:nvGrpSpPr>
          <p:cNvPr id="23" name="Группа 22">
            <a:extLst>
              <a:ext uri="{FF2B5EF4-FFF2-40B4-BE49-F238E27FC236}">
                <a16:creationId xmlns=""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Автофигура 24">
              <a:extLst>
                <a:ext uri="{FF2B5EF4-FFF2-40B4-BE49-F238E27FC236}">
                  <a16:creationId xmlns=""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 28">
              <a:extLst>
                <a:ext uri="{FF2B5EF4-FFF2-40B4-BE49-F238E27FC236}">
                  <a16:creationId xmlns=""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 29">
              <a:extLst>
                <a:ext uri="{FF2B5EF4-FFF2-40B4-BE49-F238E27FC236}">
                  <a16:creationId xmlns=""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" name="Полилиния 30">
              <a:extLst>
                <a:ext uri="{FF2B5EF4-FFF2-40B4-BE49-F238E27FC236}">
                  <a16:creationId xmlns=""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 31">
              <a:extLst>
                <a:ext uri="{FF2B5EF4-FFF2-40B4-BE49-F238E27FC236}">
                  <a16:creationId xmlns=""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66" name="Рисунок 25">
            <a:extLst>
              <a:ext uri="{FF2B5EF4-FFF2-40B4-BE49-F238E27FC236}">
                <a16:creationId xmlns=""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69" name="Рисунок 25">
            <a:extLst>
              <a:ext uri="{FF2B5EF4-FFF2-40B4-BE49-F238E27FC236}">
                <a16:creationId xmlns=""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DE0184F-2619-4333-B49F-C7ACE8B2C3A6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Ежегодный обзор</a:t>
            </a:r>
            <a:endParaRPr lang="ru-RU" b="0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705A1C65-B00C-4CA4-83B6-3DFA3DF96296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=""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ременная шкала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=""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Заголовок 1">
            <a:extLst>
              <a:ext uri="{FF2B5EF4-FFF2-40B4-BE49-F238E27FC236}">
                <a16:creationId xmlns=""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Щелкните, чтобы изменить </a:t>
            </a:r>
          </a:p>
        </p:txBody>
      </p:sp>
      <p:sp>
        <p:nvSpPr>
          <p:cNvPr id="96" name="Текст 29">
            <a:extLst>
              <a:ext uri="{FF2B5EF4-FFF2-40B4-BE49-F238E27FC236}">
                <a16:creationId xmlns=""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/>
              <a:t>Щелкните, чтобы изменить </a:t>
            </a:r>
          </a:p>
        </p:txBody>
      </p:sp>
      <p:sp>
        <p:nvSpPr>
          <p:cNvPr id="97" name="Текст 29">
            <a:extLst>
              <a:ext uri="{FF2B5EF4-FFF2-40B4-BE49-F238E27FC236}">
                <a16:creationId xmlns=""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/>
              <a:t>Щелкните, чтобы изменить </a:t>
            </a:r>
          </a:p>
        </p:txBody>
      </p:sp>
      <p:sp>
        <p:nvSpPr>
          <p:cNvPr id="102" name="Текст 29">
            <a:extLst>
              <a:ext uri="{FF2B5EF4-FFF2-40B4-BE49-F238E27FC236}">
                <a16:creationId xmlns=""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/>
              <a:t>Щелкните, чтобы изменить </a:t>
            </a:r>
          </a:p>
        </p:txBody>
      </p:sp>
      <p:sp>
        <p:nvSpPr>
          <p:cNvPr id="103" name="Текст 29">
            <a:extLst>
              <a:ext uri="{FF2B5EF4-FFF2-40B4-BE49-F238E27FC236}">
                <a16:creationId xmlns=""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ru-RU" noProof="0"/>
              <a:t>Щелкните, чтобы изменить </a:t>
            </a:r>
          </a:p>
        </p:txBody>
      </p:sp>
      <p:sp>
        <p:nvSpPr>
          <p:cNvPr id="106" name="Текст 29">
            <a:extLst>
              <a:ext uri="{FF2B5EF4-FFF2-40B4-BE49-F238E27FC236}">
                <a16:creationId xmlns=""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/>
              <a:t>Щелкните, чтобы изменить </a:t>
            </a:r>
          </a:p>
        </p:txBody>
      </p:sp>
      <p:sp>
        <p:nvSpPr>
          <p:cNvPr id="107" name="Текст 29">
            <a:extLst>
              <a:ext uri="{FF2B5EF4-FFF2-40B4-BE49-F238E27FC236}">
                <a16:creationId xmlns=""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ru-RU" noProof="0"/>
              <a:t>Щелкните, чтобы изменить </a:t>
            </a:r>
          </a:p>
        </p:txBody>
      </p:sp>
      <p:sp>
        <p:nvSpPr>
          <p:cNvPr id="108" name="Текст 29">
            <a:extLst>
              <a:ext uri="{FF2B5EF4-FFF2-40B4-BE49-F238E27FC236}">
                <a16:creationId xmlns=""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/>
              <a:t>Щелкните, чтобы изменить </a:t>
            </a:r>
          </a:p>
        </p:txBody>
      </p:sp>
      <p:sp>
        <p:nvSpPr>
          <p:cNvPr id="109" name="Текст 29">
            <a:extLst>
              <a:ext uri="{FF2B5EF4-FFF2-40B4-BE49-F238E27FC236}">
                <a16:creationId xmlns=""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/>
              <a:t>Щелкните, чтобы изменить 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>
            <a:extLst>
              <a:ext uri="{FF2B5EF4-FFF2-40B4-BE49-F238E27FC236}">
                <a16:creationId xmlns=""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47" name="Прямоугольник 46">
            <a:extLst>
              <a:ext uri="{FF2B5EF4-FFF2-40B4-BE49-F238E27FC236}">
                <a16:creationId xmlns=""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F46DFD4-BF8C-4939-874D-85B7DF956768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 rtlCol="0"/>
          <a:lstStyle/>
          <a:p>
            <a:pPr rtl="0"/>
            <a:r>
              <a:rPr lang="ru-RU" noProof="0"/>
              <a:t>Ежегодный обзор</a:t>
            </a:r>
            <a:endParaRPr lang="ru-RU" b="0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7373856F-38E9-4BBF-93D8-0F8AC2E0E6C7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ru-RU" noProof="0" smtClean="0"/>
              <a:pPr/>
              <a:t>‹#›</a:t>
            </a:fld>
            <a:endParaRPr lang="ru-RU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=""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0" name="Дата 3">
            <a:extLst>
              <a:ext uri="{FF2B5EF4-FFF2-40B4-BE49-F238E27FC236}">
                <a16:creationId xmlns=""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C92356A9-3B68-4F57-9A57-F67B5CD92641}" type="datetime4">
              <a:rPr lang="ru-RU" noProof="0" smtClean="0">
                <a:latin typeface="+mn-lt"/>
              </a:rPr>
              <a:t>22 февраля 2024 г.</a:t>
            </a:fld>
            <a:endParaRPr lang="ru-RU" noProof="0">
              <a:latin typeface="+mn-lt"/>
            </a:endParaRPr>
          </a:p>
        </p:txBody>
      </p:sp>
      <p:sp>
        <p:nvSpPr>
          <p:cNvPr id="31" name="Нижний колонтитул 4">
            <a:extLst>
              <a:ext uri="{FF2B5EF4-FFF2-40B4-BE49-F238E27FC236}">
                <a16:creationId xmlns=""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Ежегодный обзор</a:t>
            </a:r>
            <a:endParaRPr lang="ru-RU" b="0" noProof="0"/>
          </a:p>
        </p:txBody>
      </p:sp>
      <p:sp>
        <p:nvSpPr>
          <p:cNvPr id="32" name="Номер слайда 5">
            <a:extLst>
              <a:ext uri="{FF2B5EF4-FFF2-40B4-BE49-F238E27FC236}">
                <a16:creationId xmlns=""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ru-RU" noProof="0" smtClean="0"/>
              <a:pPr/>
              <a:t>‹#›</a:t>
            </a:fld>
            <a:endParaRPr lang="ru-RU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9954" y="1663337"/>
            <a:ext cx="8821783" cy="2332625"/>
          </a:xfrm>
        </p:spPr>
        <p:txBody>
          <a:bodyPr rtlCol="0"/>
          <a:lstStyle/>
          <a:p>
            <a:pPr algn="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участия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педагогических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работников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ГБНОУ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ДУМ СПб в профессиональных конкурсах в 2024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30167" y="4549553"/>
            <a:ext cx="5491570" cy="953337"/>
          </a:xfrm>
        </p:spPr>
        <p:txBody>
          <a:bodyPr rtlCol="0"/>
          <a:lstStyle/>
          <a:p>
            <a:pPr algn="r" rt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Виктория Михайловна Ковалевская,</a:t>
            </a:r>
          </a:p>
          <a:p>
            <a:pPr algn="r" rtl="0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методист методического отдела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rtl="0"/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93E168C-8042-5B4E-A5A4-A5BF693AE2D6}"/>
              </a:ext>
            </a:extLst>
          </p:cNvPr>
          <p:cNvSpPr txBox="1">
            <a:spLocks/>
          </p:cNvSpPr>
          <p:nvPr/>
        </p:nvSpPr>
        <p:spPr>
          <a:xfrm>
            <a:off x="357051" y="90236"/>
            <a:ext cx="11658328" cy="63257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Семинар в рамках педагогического проекта </a:t>
            </a:r>
          </a:p>
          <a:p>
            <a:pPr algn="ctr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«Школа педагога»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293E168C-8042-5B4E-A5A4-A5BF693AE2D6}"/>
              </a:ext>
            </a:extLst>
          </p:cNvPr>
          <p:cNvSpPr txBox="1">
            <a:spLocks/>
          </p:cNvSpPr>
          <p:nvPr/>
        </p:nvSpPr>
        <p:spPr>
          <a:xfrm>
            <a:off x="200297" y="6056481"/>
            <a:ext cx="11658328" cy="63257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22 февраля 2024 года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5680617" cy="610863"/>
          </a:xfrm>
        </p:spPr>
        <p:txBody>
          <a:bodyPr rtlCol="0">
            <a:normAutofit/>
          </a:bodyPr>
          <a:lstStyle/>
          <a:p>
            <a:pPr rt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Конкурсы для обучающихся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Заголовок 1">
            <a:extLst>
              <a:ext uri="{FF2B5EF4-FFF2-40B4-BE49-F238E27FC236}">
                <a16:creationId xmlns="" xmlns:a16="http://schemas.microsoft.com/office/drawing/2014/main" id="{2DD54756-A790-C845-A85F-35391529E591}"/>
              </a:ext>
            </a:extLst>
          </p:cNvPr>
          <p:cNvSpPr txBox="1">
            <a:spLocks/>
          </p:cNvSpPr>
          <p:nvPr/>
        </p:nvSpPr>
        <p:spPr>
          <a:xfrm>
            <a:off x="1695543" y="2588000"/>
            <a:ext cx="4949097" cy="61086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Региональный перечень конкурсов для обучающихся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Заголовок 1">
            <a:extLst>
              <a:ext uri="{FF2B5EF4-FFF2-40B4-BE49-F238E27FC236}">
                <a16:creationId xmlns="" xmlns:a16="http://schemas.microsoft.com/office/drawing/2014/main" id="{2DD54756-A790-C845-A85F-35391529E591}"/>
              </a:ext>
            </a:extLst>
          </p:cNvPr>
          <p:cNvSpPr txBox="1">
            <a:spLocks/>
          </p:cNvSpPr>
          <p:nvPr/>
        </p:nvSpPr>
        <p:spPr>
          <a:xfrm>
            <a:off x="1695543" y="4627863"/>
            <a:ext cx="4799261" cy="61086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Городские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мероприятия, конкурсы и фестивали для учащихся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015" y="4627863"/>
            <a:ext cx="1632313" cy="163231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014" y="1974100"/>
            <a:ext cx="1632313" cy="163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67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1353F689-2E51-BF4F-AE47-7CEB7CC4C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768" y="224307"/>
            <a:ext cx="9346926" cy="1611846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Большой всероссийский фестиваль детского и юношеского творчества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(с международным участием)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17F80A9-6337-524E-AC61-32C5AFEE8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23155" y="2751910"/>
            <a:ext cx="7856538" cy="3178872"/>
          </a:xfrm>
        </p:spPr>
        <p:txBody>
          <a:bodyPr numCol="2" rtlCol="0"/>
          <a:lstStyle/>
          <a:p>
            <a:pPr marL="285750" indent="-285750" rtl="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театральное;</a:t>
            </a:r>
          </a:p>
          <a:p>
            <a:pPr marL="285750" indent="-285750" rtl="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сполнительское (вокально-инструментальное);</a:t>
            </a:r>
          </a:p>
          <a:p>
            <a:pPr marL="285750" indent="-285750" rtl="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ореографическое;</a:t>
            </a:r>
          </a:p>
          <a:p>
            <a:pPr marL="285750" indent="-285750" rtl="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ино;</a:t>
            </a:r>
          </a:p>
          <a:p>
            <a:pPr marL="285750" indent="-285750" rtl="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анимация;</a:t>
            </a:r>
          </a:p>
          <a:p>
            <a:pPr marL="285750" indent="-285750" rtl="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екоративно-прикладное;</a:t>
            </a:r>
          </a:p>
          <a:p>
            <a:pPr marL="285750" indent="-285750" rtl="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зобразительное;</a:t>
            </a:r>
          </a:p>
          <a:p>
            <a:pPr marL="285750" indent="-285750" rtl="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еатр моды;</a:t>
            </a:r>
          </a:p>
          <a:p>
            <a:pPr marL="285750" indent="-285750" rtl="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итературное творчество, включая исполнительское мастерство чтецов;</a:t>
            </a:r>
          </a:p>
          <a:p>
            <a:pPr marL="285750" indent="-285750" rtl="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едиа;</a:t>
            </a:r>
          </a:p>
          <a:p>
            <a:pPr marL="285750" indent="-285750" rtl="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ото;</a:t>
            </a:r>
          </a:p>
          <a:p>
            <a:pPr marL="285750" indent="-285750" rtl="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гровая индустрия;</a:t>
            </a:r>
          </a:p>
          <a:p>
            <a:pPr marL="285750" indent="-285750" rtl="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«коллективная книга»;</a:t>
            </a:r>
          </a:p>
          <a:p>
            <a:pPr marL="285750" indent="-285750" rtl="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ехнический дизайн;</a:t>
            </a:r>
          </a:p>
          <a:p>
            <a:pPr marL="285750" indent="-285750" rtl="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ригинальный жанр.</a:t>
            </a:r>
          </a:p>
          <a:p>
            <a:pPr rtl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Текст 44">
            <a:extLst>
              <a:ext uri="{FF2B5EF4-FFF2-40B4-BE49-F238E27FC236}">
                <a16:creationId xmlns="" xmlns:a16="http://schemas.microsoft.com/office/drawing/2014/main" id="{803A1E73-C790-447A-974F-B3ADB50149F7}"/>
              </a:ext>
            </a:extLst>
          </p:cNvPr>
          <p:cNvSpPr txBox="1">
            <a:spLocks/>
          </p:cNvSpPr>
          <p:nvPr/>
        </p:nvSpPr>
        <p:spPr>
          <a:xfrm>
            <a:off x="827313" y="2160374"/>
            <a:ext cx="2257719" cy="745196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 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Фестиваля: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7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873C602-BA59-1744-B258-B489E00A3E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89167" y="2372051"/>
            <a:ext cx="4408780" cy="1120086"/>
          </a:xfrm>
        </p:spPr>
        <p:txBody>
          <a:bodyPr rtlCol="0"/>
          <a:lstStyle/>
          <a:p>
            <a:pPr rt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Участники:</a:t>
            </a:r>
          </a:p>
          <a:p>
            <a:pPr marL="285750" indent="-285750" algn="r" rtl="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педагоги дополнительного образования;</a:t>
            </a:r>
          </a:p>
          <a:p>
            <a:pPr marL="285750" indent="-285750" algn="r" rtl="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етодисты Учреждения.</a:t>
            </a:r>
          </a:p>
          <a:p>
            <a:pPr marL="285750" indent="-285750" algn="r" rtl="0">
              <a:buFont typeface="Wingdings" panose="05000000000000000000" pitchFamily="2" charset="2"/>
              <a:buChar char="v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FA4FEC49-A0F0-FB4E-9A87-B2EF1136472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453050" y="2285974"/>
            <a:ext cx="4876801" cy="1408693"/>
          </a:xfrm>
        </p:spPr>
        <p:txBody>
          <a:bodyPr rtlCol="0"/>
          <a:lstStyle/>
          <a:p>
            <a:pPr rt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рием заявок:</a:t>
            </a:r>
          </a:p>
          <a:p>
            <a:pPr rtl="0"/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rtl="0"/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01 по 07 марта 2024 года через Яндекс-форму</a:t>
            </a:r>
          </a:p>
          <a:p>
            <a:pPr algn="r" rt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заявке прикрепляется план-конспект мастер-класса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55F2A68F-70C1-7F46-9A1C-586701744F5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3936275" y="4301770"/>
            <a:ext cx="4641668" cy="1994527"/>
          </a:xfrm>
        </p:spPr>
        <p:txBody>
          <a:bodyPr rtlCol="0"/>
          <a:lstStyle/>
          <a:p>
            <a:pPr rt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Мастер-класс проводится:</a:t>
            </a:r>
          </a:p>
          <a:p>
            <a:pPr marL="285750" indent="-285750" rtl="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рамках учебного занятия с обучающимися согласно реализуемой дополнительной общеразвивающей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программе;</a:t>
            </a:r>
          </a:p>
          <a:p>
            <a:pPr marL="285750" indent="-285750" rtl="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формате внеклассного мероприятия в рамках реализации рабочей программы воспитания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объединения;</a:t>
            </a:r>
          </a:p>
          <a:p>
            <a:pPr marL="285750" indent="-285750" rtl="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етодистами для педагогов и других методистов.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r" rtl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2">
            <a:extLst>
              <a:ext uri="{FF2B5EF4-FFF2-40B4-BE49-F238E27FC236}">
                <a16:creationId xmlns="" xmlns:a16="http://schemas.microsoft.com/office/drawing/2014/main" id="{01EB1D7F-284F-6F46-99FA-EBB8ED69D7EA}"/>
              </a:ext>
            </a:extLst>
          </p:cNvPr>
          <p:cNvSpPr txBox="1">
            <a:spLocks/>
          </p:cNvSpPr>
          <p:nvPr/>
        </p:nvSpPr>
        <p:spPr>
          <a:xfrm>
            <a:off x="492652" y="238994"/>
            <a:ext cx="8372674" cy="162850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Конкурс мастер-классов «Мастер ДУМ»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рамках фестиваля «Планета ДУМ», посвященного 80-летию ГБНОУ ДУМ СПб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2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01EB1D7F-284F-6F46-99FA-EBB8ED69D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11" y="130629"/>
            <a:ext cx="7361373" cy="2909423"/>
          </a:xfrm>
        </p:spPr>
        <p:txBody>
          <a:bodyPr rtlCol="0">
            <a:normAutofit/>
          </a:bodyPr>
          <a:lstStyle/>
          <a:p>
            <a:pPr rt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Всероссийский конкурс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«Панорама методических кейсов дополнительного образования художественной и социально-гуманитарной направленностей»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021875" y="3782205"/>
            <a:ext cx="8752114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6780"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Методический кейс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sym typeface="Symbol" panose="05050102010706020507" pitchFamily="18" charset="2"/>
              </a:rPr>
              <a:t>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это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педагогическая разработка комплекса методических, воспитательных и оценочных средств организации образовательного процесса, обеспечивающего достижение планируемых результатов обучения и воспитания обучающихся, осваивающих дополнительную общеобразовательную программу по художественной или социально-гуманитарной направленности.</a:t>
            </a:r>
            <a:endParaRPr lang="ru-RU" sz="1600" dirty="0">
              <a:solidFill>
                <a:schemeClr val="bg1"/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09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17F80A9-6337-524E-AC61-32C5AFEE8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57631" y="3224854"/>
            <a:ext cx="4597751" cy="2316481"/>
          </a:xfrm>
        </p:spPr>
        <p:txBody>
          <a:bodyPr numCol="1" rtlCol="0"/>
          <a:lstStyle/>
          <a:p>
            <a:pPr marL="285750" indent="-285750" rtl="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Мастерство преподавания хореографии;</a:t>
            </a:r>
          </a:p>
          <a:p>
            <a:pPr marL="285750" indent="-285750" rtl="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Театральная методическая мастерская;</a:t>
            </a:r>
          </a:p>
          <a:p>
            <a:pPr marL="285750" indent="-285750" rtl="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Методическая палитра изобразительных искусств;</a:t>
            </a:r>
          </a:p>
          <a:p>
            <a:pPr marL="285750" indent="-285750" rtl="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Методический диапазон музыкального творчества;</a:t>
            </a:r>
          </a:p>
          <a:p>
            <a:pPr marL="285750" indent="-285750" rtl="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Методических объектив: кино-фото-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мультстудия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1" name="Текст 44">
            <a:extLst>
              <a:ext uri="{FF2B5EF4-FFF2-40B4-BE49-F238E27FC236}">
                <a16:creationId xmlns="" xmlns:a16="http://schemas.microsoft.com/office/drawing/2014/main" id="{803A1E73-C790-447A-974F-B3ADB50149F7}"/>
              </a:ext>
            </a:extLst>
          </p:cNvPr>
          <p:cNvSpPr txBox="1">
            <a:spLocks/>
          </p:cNvSpPr>
          <p:nvPr/>
        </p:nvSpPr>
        <p:spPr>
          <a:xfrm>
            <a:off x="870857" y="2360020"/>
            <a:ext cx="5090160" cy="888276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Номинации методических кейсов 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художественной направленности: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2">
            <a:extLst>
              <a:ext uri="{FF2B5EF4-FFF2-40B4-BE49-F238E27FC236}">
                <a16:creationId xmlns="" xmlns:a16="http://schemas.microsoft.com/office/drawing/2014/main" id="{01EB1D7F-284F-6F46-99FA-EBB8ED69D7EA}"/>
              </a:ext>
            </a:extLst>
          </p:cNvPr>
          <p:cNvSpPr txBox="1">
            <a:spLocks/>
          </p:cNvSpPr>
          <p:nvPr/>
        </p:nvSpPr>
        <p:spPr>
          <a:xfrm>
            <a:off x="953361" y="121922"/>
            <a:ext cx="9958479" cy="1759130"/>
          </a:xfrm>
          <a:prstGeom prst="rect">
            <a:avLst/>
          </a:prstGeom>
        </p:spPr>
        <p:txBody>
          <a:bodyPr vert="horz" lIns="0" tIns="0" rIns="0" bIns="0" rtlCol="0" anchor="b" anchorCtr="0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Всероссийский конкурс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«Панорама методических кейсов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дополнительного образования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художественной и социально-гуманитарной направленностей»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3">
            <a:extLst>
              <a:ext uri="{FF2B5EF4-FFF2-40B4-BE49-F238E27FC236}">
                <a16:creationId xmlns="" xmlns:a16="http://schemas.microsoft.com/office/drawing/2014/main" id="{A17F80A9-6337-524E-AC61-32C5AFEE8E6D}"/>
              </a:ext>
            </a:extLst>
          </p:cNvPr>
          <p:cNvSpPr txBox="1">
            <a:spLocks/>
          </p:cNvSpPr>
          <p:nvPr/>
        </p:nvSpPr>
        <p:spPr>
          <a:xfrm>
            <a:off x="7146659" y="3233400"/>
            <a:ext cx="4597751" cy="2585059"/>
          </a:xfrm>
          <a:prstGeom prst="rect">
            <a:avLst/>
          </a:prstGeom>
        </p:spPr>
        <p:txBody>
          <a:bodyPr vert="horz" lIns="0" tIns="0" rIns="0" bIns="0" numCol="1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Методики добровольчества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волонтерства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Медиажурналистика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Методики гуманитарного образования;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Методический банк финансовой грамотности и предпринимательства;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профориентационного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сопровождения.</a:t>
            </a:r>
          </a:p>
        </p:txBody>
      </p:sp>
      <p:sp>
        <p:nvSpPr>
          <p:cNvPr id="9" name="Текст 44">
            <a:extLst>
              <a:ext uri="{FF2B5EF4-FFF2-40B4-BE49-F238E27FC236}">
                <a16:creationId xmlns="" xmlns:a16="http://schemas.microsoft.com/office/drawing/2014/main" id="{803A1E73-C790-447A-974F-B3ADB50149F7}"/>
              </a:ext>
            </a:extLst>
          </p:cNvPr>
          <p:cNvSpPr txBox="1">
            <a:spLocks/>
          </p:cNvSpPr>
          <p:nvPr/>
        </p:nvSpPr>
        <p:spPr>
          <a:xfrm>
            <a:off x="6654249" y="2360020"/>
            <a:ext cx="5285201" cy="888276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Номинации методических кейсов 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социально-гуманитарной направленности: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32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Текст 43">
            <a:extLst>
              <a:ext uri="{FF2B5EF4-FFF2-40B4-BE49-F238E27FC236}">
                <a16:creationId xmlns=""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34588" y="2686152"/>
            <a:ext cx="6975023" cy="2199355"/>
          </a:xfrm>
        </p:spPr>
        <p:txBody>
          <a:bodyPr rtlCol="0"/>
          <a:lstStyle/>
          <a:p>
            <a:pPr marL="342900" indent="-342900" rtl="0">
              <a:buFont typeface="Courier New" panose="02070309020205020404" pitchFamily="49" charset="0"/>
              <a:buChar char="o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едагогическая команда (не более 5 человек);</a:t>
            </a:r>
          </a:p>
          <a:p>
            <a:pPr marL="342900" indent="-342900" rtl="0">
              <a:buFont typeface="Courier New" panose="02070309020205020404" pitchFamily="49" charset="0"/>
              <a:buChar char="o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оминации: </a:t>
            </a:r>
          </a:p>
          <a:p>
            <a:pPr lvl="1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«диалоги о главном»,</a:t>
            </a:r>
          </a:p>
          <a:p>
            <a:pPr lvl="1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«растим патриотов»,</a:t>
            </a:r>
          </a:p>
          <a:p>
            <a:pPr lvl="1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«личностные и профессиональные пробы»,</a:t>
            </a:r>
          </a:p>
          <a:p>
            <a:pPr lvl="1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«социальные пробы»,</a:t>
            </a:r>
          </a:p>
          <a:p>
            <a:pPr lvl="1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«пространство встреч»;</a:t>
            </a:r>
          </a:p>
          <a:p>
            <a:pPr marL="342900" indent="-342900" rtl="0">
              <a:buFont typeface="Courier New" panose="02070309020205020404" pitchFamily="49" charset="0"/>
              <a:buChar char="o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бъем методической разработки не более 5 страниц;</a:t>
            </a:r>
          </a:p>
          <a:p>
            <a:pPr marL="342900" indent="-342900" rtl="0">
              <a:buFont typeface="Courier New" panose="02070309020205020404" pitchFamily="49" charset="0"/>
              <a:buChar char="o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срок – до 01 апреля 2024 года.</a:t>
            </a:r>
          </a:p>
          <a:p>
            <a:pPr marL="342900" indent="-342900" rtl="0">
              <a:buFont typeface="Courier New" panose="02070309020205020404" pitchFamily="49" charset="0"/>
              <a:buChar char="o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rtl="0">
              <a:buFont typeface="Courier New" panose="02070309020205020404" pitchFamily="49" charset="0"/>
              <a:buChar char="o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Заголовок 25"/>
          <p:cNvSpPr txBox="1">
            <a:spLocks/>
          </p:cNvSpPr>
          <p:nvPr/>
        </p:nvSpPr>
        <p:spPr>
          <a:xfrm>
            <a:off x="932361" y="156754"/>
            <a:ext cx="8603524" cy="1741715"/>
          </a:xfrm>
          <a:prstGeom prst="rect">
            <a:avLst/>
          </a:prstGeom>
        </p:spPr>
        <p:txBody>
          <a:bodyPr vert="horz" lIns="0" tIns="0" rIns="0" bIns="0" rtlCol="0" anchor="b" anchorCtr="0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III Региональный фестиваль лучших воспитательных практик государственных бюджетных образовательных учреждений основного и дополнительного образования Санкт-Петербурга, находящихся в ведение администраций районов Санкт-Петербурга, в 2024 году</a:t>
            </a:r>
          </a:p>
        </p:txBody>
      </p:sp>
    </p:spTree>
    <p:extLst>
      <p:ext uri="{BB962C8B-B14F-4D97-AF65-F5344CB8AC3E}">
        <p14:creationId xmlns:p14="http://schemas.microsoft.com/office/powerpoint/2010/main" val="64384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319620-6CCC-A34D-9D45-D6B57F800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6264091" cy="610863"/>
          </a:xfrm>
        </p:spPr>
        <p:txBody>
          <a:bodyPr rtlCol="0">
            <a:normAutofit/>
          </a:bodyPr>
          <a:lstStyle/>
          <a:p>
            <a:pPr rt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Другие мероприятия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6655189-E7B2-3A4A-99EE-997592791F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33170" y="2197653"/>
            <a:ext cx="4734445" cy="1105015"/>
          </a:xfrm>
        </p:spPr>
        <p:txBody>
          <a:bodyPr rtlCol="0"/>
          <a:lstStyle/>
          <a:p>
            <a:pPr algn="ctr" rtl="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Городской фестиваль – конкурс профессиональных компетенций работников сферы дополнительного образования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«Время решений»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873C602-BA59-1744-B258-B489E00A3E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43336" y="3316811"/>
            <a:ext cx="4224279" cy="448573"/>
          </a:xfrm>
        </p:spPr>
        <p:txBody>
          <a:bodyPr rtlCol="0"/>
          <a:lstStyle/>
          <a:p>
            <a:pPr algn="r" rt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рамках Петербургского международного образовательного форума (конец марта)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8D4284CF-DF13-E947-ADA5-0FD9AAC03C2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96298" y="2274443"/>
            <a:ext cx="5007428" cy="908289"/>
          </a:xfrm>
        </p:spPr>
        <p:txBody>
          <a:bodyPr rtlCol="0"/>
          <a:lstStyle/>
          <a:p>
            <a:pPr algn="ctr" rtl="0">
              <a:spcBef>
                <a:spcPts val="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Всероссийская научно-практическая конференция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«Сопровождение профессионального самоопределения: эффективные практики работы с одаренными детьми»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FA4FEC49-A0F0-FB4E-9A87-B2EF1136472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9030763" y="3182732"/>
            <a:ext cx="2133600" cy="621909"/>
          </a:xfrm>
        </p:spPr>
        <p:txBody>
          <a:bodyPr rtlCol="0"/>
          <a:lstStyle/>
          <a:p>
            <a:pPr algn="r" rt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июнь 2024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r" rt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ГБНОУ «Академия талантов»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9C396C20-F6DF-C940-BE16-6E008BFF9CB9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788228" y="4180739"/>
            <a:ext cx="4833257" cy="937123"/>
          </a:xfrm>
        </p:spPr>
        <p:txBody>
          <a:bodyPr rtlCol="0"/>
          <a:lstStyle/>
          <a:p>
            <a:pPr algn="ctr" rtl="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Городской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профориентационный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семинар «Педагогические и художественные аспекты детского творчества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системе дополнительного образования»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55F2A68F-70C1-7F46-9A1C-586701744F5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46852" y="5189273"/>
            <a:ext cx="2133600" cy="607482"/>
          </a:xfrm>
        </p:spPr>
        <p:txBody>
          <a:bodyPr rtlCol="0"/>
          <a:lstStyle/>
          <a:p>
            <a:pPr algn="r" rtl="0"/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прель 2024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r" rt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РГПУ им. А.И. Герцена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10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Человек, бегущий по лестнице">
            <a:extLst>
              <a:ext uri="{FF2B5EF4-FFF2-40B4-BE49-F238E27FC236}">
                <a16:creationId xmlns="" xmlns:a16="http://schemas.microsoft.com/office/drawing/2014/main" id="{EC944911-7CDD-41CC-A7F0-5B0CF85D545C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76767661-63CB-A645-82F2-3B860E338B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907623" y="3673857"/>
            <a:ext cx="4914900" cy="1551286"/>
          </a:xfrm>
        </p:spPr>
        <p:txBody>
          <a:bodyPr rtlCol="0"/>
          <a:lstStyle/>
          <a:p>
            <a:pPr algn="r" rtl="0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Виктория Михайловна Ковалевская,</a:t>
            </a:r>
          </a:p>
          <a:p>
            <a:pPr algn="r" rtl="0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методист методического отдела 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0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+7 908 687-90-31</a:t>
            </a:r>
          </a:p>
          <a:p>
            <a:pPr algn="r"/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v.kovalevskaya@dumspb.ru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67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льзовательские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wissPresentation C_MW_JS_SL_v2" id="{26A8DC41-7521-4E8A-BB40-82DDDF6580CB}" vid="{96196EC2-C392-482E-BF29-9BD12A62668F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804F14-618B-48E0-A956-DD76B6099D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C8E66C-AC30-44BA-8882-3290DF968F1F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16c05727-aa75-4e4a-9b5f-8a80a1165891"/>
    <ds:schemaRef ds:uri="71af3243-3dd4-4a8d-8c0d-dd76da1f02a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1446DA3-37A7-4516-A4F6-8B99D0D312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432</Words>
  <Application>Microsoft Office PowerPoint</Application>
  <PresentationFormat>Произвольный</PresentationFormat>
  <Paragraphs>93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Пользовательские</vt:lpstr>
      <vt:lpstr>Организация участия  педагогических работников  ГБНОУ ДУМ СПб в профессиональных конкурсах в 2024 году</vt:lpstr>
      <vt:lpstr>Конкурсы для обучающихся</vt:lpstr>
      <vt:lpstr>Большой всероссийский фестиваль детского и юношеского творчества (с международным участием)</vt:lpstr>
      <vt:lpstr>Презентация PowerPoint</vt:lpstr>
      <vt:lpstr>Всероссийский конкурс  «Панорама методических кейсов дополнительного образования художественной и социально-гуманитарной направленностей»</vt:lpstr>
      <vt:lpstr>Презентация PowerPoint</vt:lpstr>
      <vt:lpstr>Презентация PowerPoint</vt:lpstr>
      <vt:lpstr>Другие мероприятия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2020-10-14T20:04:43Z</dcterms:created>
  <dcterms:modified xsi:type="dcterms:W3CDTF">2024-02-22T08:50:30Z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