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6" r:id="rId5"/>
    <p:sldId id="259" r:id="rId6"/>
    <p:sldId id="260" r:id="rId7"/>
    <p:sldId id="261" r:id="rId8"/>
    <p:sldId id="257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B247AE-7FC4-40D9-A0EA-285A8B99715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D70129-4472-4CC0-B13D-35B3F917B4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" y="3284984"/>
            <a:ext cx="3753232" cy="370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11760" y="401449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нетиповое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учащейся молодежи Санкт-Петербурга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73" y="1901825"/>
            <a:ext cx="9157020" cy="455151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общеразвивающих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0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Какунина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Владимировна,</a:t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методист ГБНОУ ДУМ СПб</a:t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" y="0"/>
            <a:ext cx="262731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252"/>
            <a:ext cx="1475656" cy="1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8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344816" cy="6048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</a:t>
            </a:r>
          </a:p>
          <a:p>
            <a:pPr algn="just">
              <a:buClrTx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составляется на каждый год обучения и включает следующие структурные компоненты:</a:t>
            </a:r>
          </a:p>
          <a:p>
            <a:pPr marL="342900" indent="377825" algn="just"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конкретного года обучения;</a:t>
            </a:r>
          </a:p>
          <a:p>
            <a:pPr marL="342900" indent="377825" algn="just"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конкретного года обучения;</a:t>
            </a:r>
          </a:p>
          <a:p>
            <a:pPr marL="342900" indent="377825" algn="just"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конкретного года обучения;</a:t>
            </a:r>
          </a:p>
          <a:p>
            <a:pPr marL="342900" indent="377825" algn="just"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Календарно-тематический план конкретного года обучения на каждую учебную группу.</a:t>
            </a:r>
          </a:p>
          <a:p>
            <a:pPr indent="37782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и оценочные материалы</a:t>
            </a:r>
          </a:p>
          <a:p>
            <a:pPr indent="37782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buClrTx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784976" cy="331236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от 05.09.2022 № 1779-р «Об утверждении Правил проведения независимой оценки качества дополнительных общеразвивающих программ, планируемых к реализации в рамках персонифицированного финансирования дополнительного образования детей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Санкт-Петербурге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380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784976" cy="26642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Краткосрочная дополнительная общеразвивающая программа нацелена на получение обучающимися базовых навыков,                      социальных и коммуникативных компетенций, позволяющих обучающимися определить направление для дальнейшего углубленного освоения дополнительных общеобразовательных программ,                         в том числе дополнительных предпрофессиональных программ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26642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01.03.2023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и будет действовать до 28.02.2029 года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629 от 27.07. 2022 «Об утверждении порядка организации образовательной деятельности по дополнительным общеобразовательным программам»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196 от 09.11.2018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изменениями утратит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 01.03.2023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от 25.08.2022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№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1676-р «Об утверждении критериев оценки качества дополнительных общеразвивающих программ, реализуемых организациями, осуществляющими образовательную деятельность, и индивидуальными предпринимателями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just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от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01.03.2017 № 617-р                         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Методических рекомендаций по проектированию дополнительных общеразвивающих программ в государственных образовательных организациях Санкт-Петербурга, находящихся в ведении Комитета по образованию»    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УТРАТИЛО СИЛУ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indent="3619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является подвидом общеобразовательной программы, поэтому рекомендуется употреблять наименование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«Дополнительная общеразвивающая программа».</a:t>
            </a:r>
          </a:p>
          <a:p>
            <a:pPr indent="3619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«Обновление содержания дополнительных общеобразовательных программ и методов обучения производится на основе программного подхода, который включает методы целеполагания, прогнозирования, планирования и программирования развития региональной системы дополнительного образования детей»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Министерства просвещения Российской Федерации от 03.09.2019 № 467).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структурных компонентов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лист.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уставом)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 ОРГАНИЗАЦИИ*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Приказ №___ от ____ 20__ г.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Руководитель образовательной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организации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_______     /   _________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подпись                      ФИО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общеразвивающей программы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Разработчик(и)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ФИО, должность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714375"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дополнительной общеобразовательной программы и организационно-педагогические условия ее реализации.</a:t>
            </a:r>
          </a:p>
          <a:p>
            <a:pPr marL="714375" indent="36195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3619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дополнительной общеразвивающей программы определяется не только направлением деятельности, но и ведущей педагогической идеей, выраженной в исходной концепции, целях и задачах.</a:t>
            </a:r>
          </a:p>
          <a:p>
            <a:pPr marL="714375" indent="3619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общеразвивающей программы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характеристика категории обучающихся по данной программе.</a:t>
            </a:r>
          </a:p>
          <a:p>
            <a:pPr marL="714375" indent="3619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общеразвивающей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включает в себя обоснование необходимости реализации данной программы с точки зрения современности и социальной значимости.</a:t>
            </a:r>
          </a:p>
          <a:p>
            <a:pPr marL="714375" indent="3619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общеразвивающей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 - это признак, наличие которого дает право на использование понятие «впервые» при характеристике программы.</a:t>
            </a:r>
          </a:p>
          <a:p>
            <a:pPr marL="714375" indent="3619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определяется в соответствии с требованиями к уровню освоения (общекультурный, базовый, углубленный).</a:t>
            </a:r>
          </a:p>
          <a:p>
            <a:pPr marL="252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8613"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8613"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0"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3619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85000" lnSpcReduction="20000"/>
          </a:bodyPr>
          <a:lstStyle/>
          <a:p>
            <a:pPr marL="714375" indent="361950" algn="just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algn="just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3619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стратегия, фиксирующая желаемый конечный результат. Образовательная деятельность дополнительной общеразвивающей программы должна быть направлена на: </a:t>
            </a:r>
          </a:p>
          <a:p>
            <a:pPr marL="2049463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приобщение;</a:t>
            </a:r>
          </a:p>
          <a:p>
            <a:pPr marL="2049463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обеспечение;</a:t>
            </a:r>
          </a:p>
          <a:p>
            <a:pPr marL="2049463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развитие;</a:t>
            </a:r>
          </a:p>
          <a:p>
            <a:pPr marL="2049463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выявление;</a:t>
            </a:r>
          </a:p>
          <a:p>
            <a:pPr marL="2049463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создание.</a:t>
            </a:r>
          </a:p>
          <a:p>
            <a:pPr marL="714375" indent="36195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3619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</a:p>
          <a:p>
            <a:pPr marL="714375"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дополнительной общеразвивающей программе должны быть определены следующие группы задач:</a:t>
            </a:r>
          </a:p>
          <a:p>
            <a:pPr marL="714375" algn="just"/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marL="2068513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научить;</a:t>
            </a:r>
          </a:p>
          <a:p>
            <a:pPr marL="2068513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представление;</a:t>
            </a:r>
          </a:p>
          <a:p>
            <a:pPr marL="2068513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учебное действие;</a:t>
            </a:r>
          </a:p>
          <a:p>
            <a:pPr marL="720725" algn="just">
              <a:spcBef>
                <a:spcPts val="0"/>
              </a:spcBef>
              <a:spcAft>
                <a:spcPts val="0"/>
              </a:spcAft>
            </a:pP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2066925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компетенции;</a:t>
            </a:r>
          </a:p>
          <a:p>
            <a:pPr marL="2066925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творческие способности;</a:t>
            </a:r>
          </a:p>
          <a:p>
            <a:pPr marL="720725" algn="just">
              <a:spcBef>
                <a:spcPts val="0"/>
              </a:spcBef>
              <a:spcAft>
                <a:spcPts val="0"/>
              </a:spcAft>
            </a:pP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2066925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личные качества, </a:t>
            </a:r>
          </a:p>
          <a:p>
            <a:pPr marL="2066925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опыт.</a:t>
            </a:r>
          </a:p>
          <a:p>
            <a:pPr marL="2066925" algn="just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1063625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(совокупность личностных качеств,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 компетенций)  формулируется с учетом цели и задач обучения, развития и воспитания, а так же уровня освоения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общеразвивающей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</a:p>
          <a:p>
            <a:pPr marL="447675" algn="just">
              <a:spcBef>
                <a:spcPts val="0"/>
              </a:spcBef>
              <a:spcAft>
                <a:spcPts val="0"/>
              </a:spcAft>
            </a:pPr>
            <a:endParaRPr lang="ru-RU" sz="20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spcBef>
                <a:spcPts val="0"/>
              </a:spcBef>
              <a:spcAft>
                <a:spcPts val="0"/>
              </a:spcAft>
            </a:pP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(опыт специфической деятельности)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узнает терминологию;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представление;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 практику;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с правилами.</a:t>
            </a:r>
          </a:p>
          <a:p>
            <a:pPr marL="447675" algn="just">
              <a:spcBef>
                <a:spcPts val="0"/>
              </a:spcBef>
              <a:spcAft>
                <a:spcPts val="0"/>
              </a:spcAft>
            </a:pPr>
            <a:r>
              <a:rPr lang="ru-RU" sz="2000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(освоение ключевых компетентностей)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возможности;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разовьет компетенции;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практические умения;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 правила.</a:t>
            </a:r>
          </a:p>
          <a:p>
            <a:pPr marL="447675" algn="just">
              <a:spcBef>
                <a:spcPts val="0"/>
              </a:spcBef>
              <a:spcAft>
                <a:spcPts val="0"/>
              </a:spcAft>
            </a:pP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(привлечение личностных качеств)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 личностные качества;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опыт взаимодействия;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 интерес;</a:t>
            </a:r>
          </a:p>
          <a:p>
            <a:pPr marL="224155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овладеет навыками.</a:t>
            </a:r>
          </a:p>
          <a:p>
            <a:pPr marL="2066925" algn="just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84976" cy="57606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в табличной форме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года обучения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учебный план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6235"/>
              </p:ext>
            </p:extLst>
          </p:nvPr>
        </p:nvGraphicFramePr>
        <p:xfrm>
          <a:off x="827584" y="1628800"/>
          <a:ext cx="7776863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32"/>
                <a:gridCol w="2673620"/>
                <a:gridCol w="830539"/>
                <a:gridCol w="891360"/>
                <a:gridCol w="1080120"/>
                <a:gridCol w="1728192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раздела, темы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контроля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83570"/>
              </p:ext>
            </p:extLst>
          </p:nvPr>
        </p:nvGraphicFramePr>
        <p:xfrm>
          <a:off x="827584" y="4221088"/>
          <a:ext cx="7776865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520280"/>
                <a:gridCol w="648072"/>
                <a:gridCol w="720080"/>
                <a:gridCol w="792088"/>
                <a:gridCol w="792089"/>
                <a:gridCol w="1656184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ДОП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обучения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9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784976" cy="482453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дополнительной общеразвивающей программы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«Название»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2022/2023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spcBef>
                <a:spcPts val="0"/>
              </a:spcBef>
              <a:spcAft>
                <a:spcPts val="0"/>
              </a:spcAft>
              <a:tabLst>
                <a:tab pos="8343900" algn="l"/>
              </a:tabLs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 указание продолжительности академического часа в соответствии с локальным нормативным актом образовательной организации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0241"/>
              </p:ext>
            </p:extLst>
          </p:nvPr>
        </p:nvGraphicFramePr>
        <p:xfrm>
          <a:off x="467544" y="2132856"/>
          <a:ext cx="8064896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152128"/>
                <a:gridCol w="1172412"/>
                <a:gridCol w="1131844"/>
                <a:gridCol w="1152128"/>
                <a:gridCol w="1152129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обучения,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 занятий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 занятий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недель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дней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часов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занятий*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3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1226</TotalTime>
  <Words>718</Words>
  <Application>Microsoft Office PowerPoint</Application>
  <PresentationFormat>Экран (4:3)</PresentationFormat>
  <Paragraphs>174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Проектирование и структура  дополнительных общеразвивающих программ                                                                                                    Какунина Галина Владимировна,                                                                      методист ГБНОУ ДУМ СПб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metoduser</dc:creator>
  <cp:lastModifiedBy>metoduser</cp:lastModifiedBy>
  <cp:revision>39</cp:revision>
  <dcterms:created xsi:type="dcterms:W3CDTF">2022-10-10T11:46:10Z</dcterms:created>
  <dcterms:modified xsi:type="dcterms:W3CDTF">2022-10-21T11:38:52Z</dcterms:modified>
</cp:coreProperties>
</file>