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7" r:id="rId2"/>
    <p:sldId id="274" r:id="rId3"/>
    <p:sldId id="280" r:id="rId4"/>
    <p:sldId id="282" r:id="rId5"/>
    <p:sldId id="281" r:id="rId6"/>
    <p:sldId id="283" r:id="rId7"/>
    <p:sldId id="284" r:id="rId8"/>
    <p:sldId id="285" r:id="rId9"/>
    <p:sldId id="286" r:id="rId10"/>
    <p:sldId id="287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013176"/>
            <a:ext cx="7704856" cy="792088"/>
          </a:xfrm>
        </p:spPr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Соколовская Елена Владимировна,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УВР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ГБНОУ ДУМ СПб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731520"/>
            <a:ext cx="8784976" cy="413764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сопровождение образовательного процесса. </a:t>
            </a:r>
            <a:endParaRPr lang="ru-RU" sz="32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</a:t>
            </a:r>
            <a:endParaRPr lang="ru-RU" sz="32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научно-методического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</a:t>
            </a:r>
            <a:endParaRPr lang="ru-RU" sz="32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ГБНОУ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ДУМ СПб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313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424936" cy="3474720"/>
          </a:xfrm>
        </p:spPr>
        <p:txBody>
          <a:bodyPr>
            <a:normAutofit/>
          </a:bodyPr>
          <a:lstStyle/>
          <a:p>
            <a:pPr lvl="0" algn="just"/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Предусмотрена схема отзыва заявления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аттестацию: при допущении ошибок в оформлении документов (пункт.3.8.), при отказе от аттестации (пункт 6.2.4).</a:t>
            </a:r>
          </a:p>
          <a:p>
            <a:pPr lvl="0" algn="just"/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экспертных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заключений обновлены.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открытых занятий с предоставлением отзывов экспертов обязательно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количестве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</a:p>
          <a:p>
            <a:pPr algn="just"/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590228"/>
              </p:ext>
            </p:extLst>
          </p:nvPr>
        </p:nvGraphicFramePr>
        <p:xfrm>
          <a:off x="827584" y="3789040"/>
          <a:ext cx="8136904" cy="20873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1750166102"/>
                    </a:ext>
                  </a:extLst>
                </a:gridCol>
                <a:gridCol w="3041426">
                  <a:extLst>
                    <a:ext uri="{9D8B030D-6E8A-4147-A177-3AD203B41FA5}">
                      <a16:colId xmlns:a16="http://schemas.microsoft.com/office/drawing/2014/main" val="2495963193"/>
                    </a:ext>
                  </a:extLst>
                </a:gridCol>
                <a:gridCol w="2647206">
                  <a:extLst>
                    <a:ext uri="{9D8B030D-6E8A-4147-A177-3AD203B41FA5}">
                      <a16:colId xmlns:a16="http://schemas.microsoft.com/office/drawing/2014/main" val="7712367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Квалификационная категория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Было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Стало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68106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квалификационная категория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41222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квалификационная категория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274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673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7" y="2420888"/>
            <a:ext cx="7190184" cy="1728192"/>
          </a:xfrm>
        </p:spPr>
        <p:txBody>
          <a:bodyPr/>
          <a:lstStyle/>
          <a:p>
            <a:pPr algn="ctr"/>
            <a:r>
              <a:rPr lang="ru-RU" sz="4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28535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496944" cy="3474720"/>
          </a:xfrm>
        </p:spPr>
        <p:txBody>
          <a:bodyPr>
            <a:normAutofit/>
          </a:bodyPr>
          <a:lstStyle/>
          <a:p>
            <a:pPr algn="ctr"/>
            <a:endParaRPr lang="ru-RU" sz="26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435628"/>
              </p:ext>
            </p:extLst>
          </p:nvPr>
        </p:nvGraphicFramePr>
        <p:xfrm>
          <a:off x="18728" y="0"/>
          <a:ext cx="9144000" cy="7141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4326">
                  <a:extLst>
                    <a:ext uri="{9D8B030D-6E8A-4147-A177-3AD203B41FA5}">
                      <a16:colId xmlns:a16="http://schemas.microsoft.com/office/drawing/2014/main" val="1599179255"/>
                    </a:ext>
                  </a:extLst>
                </a:gridCol>
                <a:gridCol w="3881674">
                  <a:extLst>
                    <a:ext uri="{9D8B030D-6E8A-4147-A177-3AD203B41FA5}">
                      <a16:colId xmlns:a16="http://schemas.microsoft.com/office/drawing/2014/main" val="93865867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255995532"/>
                    </a:ext>
                  </a:extLst>
                </a:gridCol>
              </a:tblGrid>
              <a:tr h="2834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48" marR="338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Педагогический совет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48" marR="338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Научно-методический совет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48" marR="33848" marT="0" marB="0"/>
                </a:tc>
                <a:extLst>
                  <a:ext uri="{0D108BD9-81ED-4DB2-BD59-A6C34878D82A}">
                    <a16:rowId xmlns:a16="http://schemas.microsoft.com/office/drawing/2014/main" val="2124892602"/>
                  </a:ext>
                </a:extLst>
              </a:tr>
              <a:tr h="11043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 совета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48" marR="338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Директор, его заместители, руководители структурных подразделений, а также штатные педагогические работники Учреждения (в том числе работающие по совместительству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48" marR="338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Руководители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методисты структурных подразделений, педагогические работники Учреждения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48" marR="33848" marT="0" marB="0"/>
                </a:tc>
                <a:extLst>
                  <a:ext uri="{0D108BD9-81ED-4DB2-BD59-A6C34878D82A}">
                    <a16:rowId xmlns:a16="http://schemas.microsoft.com/office/drawing/2014/main" val="1229542733"/>
                  </a:ext>
                </a:extLst>
              </a:tr>
              <a:tr h="920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Председатель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48" marR="338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48" marR="338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 членов, председатель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и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секретарь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назначаются                            и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утверждается приказом Директора в начале учебного года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48" marR="33848" marT="0" marB="0"/>
                </a:tc>
                <a:extLst>
                  <a:ext uri="{0D108BD9-81ED-4DB2-BD59-A6C34878D82A}">
                    <a16:rowId xmlns:a16="http://schemas.microsoft.com/office/drawing/2014/main" val="287330407"/>
                  </a:ext>
                </a:extLst>
              </a:tr>
              <a:tr h="31372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Приглашенные лица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48" marR="338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заседаниях Педагогического совета могут присутствовать: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работники Учреждения, 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являющиеся членами Педагогического совета;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граждане, выполняющие работу 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основе гражданско-правовых договоров, заключенных 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Учреждением;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обучающиеся, родители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(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законные представители) обучающихся при наличии согласия Педагогического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48" marR="3384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48" marR="33848" marT="0" marB="0"/>
                </a:tc>
                <a:extLst>
                  <a:ext uri="{0D108BD9-81ED-4DB2-BD59-A6C34878D82A}">
                    <a16:rowId xmlns:a16="http://schemas.microsoft.com/office/drawing/2014/main" val="4151270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343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07936169"/>
              </p:ext>
            </p:extLst>
          </p:nvPr>
        </p:nvGraphicFramePr>
        <p:xfrm>
          <a:off x="0" y="-1"/>
          <a:ext cx="9144000" cy="6858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4325">
                  <a:extLst>
                    <a:ext uri="{9D8B030D-6E8A-4147-A177-3AD203B41FA5}">
                      <a16:colId xmlns:a16="http://schemas.microsoft.com/office/drawing/2014/main" val="1146129448"/>
                    </a:ext>
                  </a:extLst>
                </a:gridCol>
                <a:gridCol w="3881676">
                  <a:extLst>
                    <a:ext uri="{9D8B030D-6E8A-4147-A177-3AD203B41FA5}">
                      <a16:colId xmlns:a16="http://schemas.microsoft.com/office/drawing/2014/main" val="3761950291"/>
                    </a:ext>
                  </a:extLst>
                </a:gridCol>
                <a:gridCol w="3047999">
                  <a:extLst>
                    <a:ext uri="{9D8B030D-6E8A-4147-A177-3AD203B41FA5}">
                      <a16:colId xmlns:a16="http://schemas.microsoft.com/office/drawing/2014/main" val="64397820"/>
                    </a:ext>
                  </a:extLst>
                </a:gridCol>
              </a:tblGrid>
              <a:tr h="5279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1" marR="360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Педагогический совет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1" marR="360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Научно-методический совет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1" marR="36031" marT="0" marB="0"/>
                </a:tc>
                <a:extLst>
                  <a:ext uri="{0D108BD9-81ED-4DB2-BD59-A6C34878D82A}">
                    <a16:rowId xmlns:a16="http://schemas.microsoft.com/office/drawing/2014/main" val="2561119071"/>
                  </a:ext>
                </a:extLst>
              </a:tr>
              <a:tr h="3165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 работы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1" marR="360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мере необходимости, </a:t>
                      </a:r>
                      <a:b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 не реже двух раз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1" marR="360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Научно-методического совета проводятся не реже 2 раз за учебный год.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1" marR="36031" marT="0" marB="0"/>
                </a:tc>
                <a:extLst>
                  <a:ext uri="{0D108BD9-81ED-4DB2-BD59-A6C34878D82A}">
                    <a16:rowId xmlns:a16="http://schemas.microsoft.com/office/drawing/2014/main" val="4149624541"/>
                  </a:ext>
                </a:extLst>
              </a:tr>
              <a:tr h="3165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считается правомочным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1" marR="360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на его заседании присутствуют более 50% от общего числа членов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совета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1" marR="360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на его заседании присутствуют более 50% 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 числа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членов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совтеа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1" marR="36031" marT="0" marB="0"/>
                </a:tc>
                <a:extLst>
                  <a:ext uri="{0D108BD9-81ED-4DB2-BD59-A6C34878D82A}">
                    <a16:rowId xmlns:a16="http://schemas.microsoft.com/office/drawing/2014/main" val="1424234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605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34923551"/>
              </p:ext>
            </p:extLst>
          </p:nvPr>
        </p:nvGraphicFramePr>
        <p:xfrm>
          <a:off x="0" y="-2"/>
          <a:ext cx="9144000" cy="6858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4326">
                  <a:extLst>
                    <a:ext uri="{9D8B030D-6E8A-4147-A177-3AD203B41FA5}">
                      <a16:colId xmlns:a16="http://schemas.microsoft.com/office/drawing/2014/main" val="61299073"/>
                    </a:ext>
                  </a:extLst>
                </a:gridCol>
                <a:gridCol w="3881674">
                  <a:extLst>
                    <a:ext uri="{9D8B030D-6E8A-4147-A177-3AD203B41FA5}">
                      <a16:colId xmlns:a16="http://schemas.microsoft.com/office/drawing/2014/main" val="329477093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799471371"/>
                    </a:ext>
                  </a:extLst>
                </a:gridCol>
              </a:tblGrid>
              <a:tr h="4527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Педагогический совет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Научно-методический совет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extLst>
                  <a:ext uri="{0D108BD9-81ED-4DB2-BD59-A6C34878D82A}">
                    <a16:rowId xmlns:a16="http://schemas.microsoft.com/office/drawing/2014/main" val="2185783445"/>
                  </a:ext>
                </a:extLst>
              </a:tr>
              <a:tr h="4182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принимает открытым голосованием</a:t>
                      </a:r>
                      <a:b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оформляет решения протоколом.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Педагогического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совета считается принятым, если за него подано большинство голосов присутствующих членов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совета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принимает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решения открытым голосованием 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оформляет свои решения протоколом. 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Научно-методического совета считается принятым, если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за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него подано большинство голосов присутствующих членов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extLst>
                  <a:ext uri="{0D108BD9-81ED-4DB2-BD59-A6C34878D82A}">
                    <a16:rowId xmlns:a16="http://schemas.microsoft.com/office/drawing/2014/main" val="3112702701"/>
                  </a:ext>
                </a:extLst>
              </a:tr>
              <a:tr h="22223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полномочий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Педагогический совет как постоянно действующий орган коллегиального управления Учреждения имеет бессрочный срок полномочий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полномочий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один год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9" marR="53189" marT="0" marB="0"/>
                </a:tc>
                <a:extLst>
                  <a:ext uri="{0D108BD9-81ED-4DB2-BD59-A6C34878D82A}">
                    <a16:rowId xmlns:a16="http://schemas.microsoft.com/office/drawing/2014/main" val="2398728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957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352928" cy="5649808"/>
          </a:xfrm>
        </p:spPr>
        <p:txBody>
          <a:bodyPr>
            <a:normAutofit fontScale="70000" lnSpcReduction="20000"/>
          </a:bodyPr>
          <a:lstStyle/>
          <a:p>
            <a:pPr lvl="0" algn="ctr"/>
            <a:r>
              <a:rPr lang="ru-RU" sz="31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Научно-методического совета</a:t>
            </a:r>
          </a:p>
          <a:p>
            <a:pPr marL="45720" lvl="0" indent="0" algn="ctr">
              <a:buNone/>
            </a:pPr>
            <a: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сохраняются</a:t>
            </a:r>
          </a:p>
          <a:p>
            <a:pPr lvl="0" algn="just"/>
            <a:r>
              <a:rPr lang="ru-RU" sz="3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3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 образовательных программ, проектов, программ развития, учебно-методических комплексов, учебных пособий и другой продукции, направленной </a:t>
            </a:r>
            <a:r>
              <a:rPr lang="ru-RU" sz="3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на </a:t>
            </a:r>
            <a:r>
              <a:rPr lang="ru-RU" sz="3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образовательной деятельности Учреждения;</a:t>
            </a:r>
          </a:p>
          <a:p>
            <a:pPr lvl="0" algn="just"/>
            <a:r>
              <a:rPr lang="ru-RU" sz="3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состояния и результативности работы методистов структурных подразделений Учреждения;</a:t>
            </a:r>
          </a:p>
          <a:p>
            <a:pPr lvl="0" algn="just"/>
            <a:r>
              <a:rPr lang="ru-RU" sz="3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условий для внедрения в образовательный процесс достижений педагогической науки и практики, в том числе внедрение и реализация образовательных программ </a:t>
            </a:r>
            <a:r>
              <a:rPr lang="ru-RU" sz="3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с </a:t>
            </a:r>
            <a:r>
              <a:rPr lang="ru-RU" sz="3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применением современных компьютерных технологий;</a:t>
            </a:r>
          </a:p>
          <a:p>
            <a:pPr lvl="0" algn="just"/>
            <a:r>
              <a:rPr lang="ru-RU" sz="3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для оптимизации и координации методической работы в Учреждении и осуществление методического обеспечения деятельности педагогических </a:t>
            </a:r>
            <a:r>
              <a:rPr lang="ru-RU" sz="3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endParaRPr lang="ru-RU" sz="31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323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568952" cy="5865832"/>
          </a:xfrm>
        </p:spPr>
        <p:txBody>
          <a:bodyPr>
            <a:normAutofit fontScale="85000" lnSpcReduction="20000"/>
          </a:bodyPr>
          <a:lstStyle/>
          <a:p>
            <a:pPr lvl="0" algn="ctr"/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Научно-методического совета</a:t>
            </a:r>
          </a:p>
          <a:p>
            <a:pPr marL="45720" lv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расширяются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направлений инновационной, опытно-экспериментальной, издательской деятельности, решение вопросов взаимодействия с иными образовательными учреждениями, учреждениями науки, общественными организациями;</a:t>
            </a: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организации и методическое сопровождение инновационной и опытно-экспериментальной деятельности, внесение предложений по обеспечению инновационных процессов необходимыми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финансовыми, материально-техническими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иными ресурсами, способствование развитию инновационного климата Учреждения;</a:t>
            </a: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координация деятельности по разработке и апробации различных моделей образования и воспитания, реализуемых в Учреждении и образовательных организациях Санкт-Петербурга;</a:t>
            </a: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координационная работа по повышению квалификации педагогических работников Учреждения;</a:t>
            </a: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иных вопросов деятельности Учреждения в соответствии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законодательством Российской Федерации.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3324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064896" cy="500173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Комитета по образованию </a:t>
            </a:r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25.08.2022 № 1676-р </a:t>
            </a:r>
          </a:p>
          <a:p>
            <a:pPr marL="45720" indent="0" algn="just"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критериев оценки качества дополнительных общеразвивающих программ, реализуемых организациями, осуществляющими образовательную деятельность, и индивидуальными предпринимателями»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361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620688"/>
            <a:ext cx="7552928" cy="564980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Комитета по образованию  </a:t>
            </a:r>
            <a:endParaRPr lang="ru-RU" sz="20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 29.12.2022  2714-р </a:t>
            </a:r>
          </a:p>
          <a:p>
            <a:pPr marL="45720" indent="0" algn="just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Административного регламента Комитета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по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образованию по предоставлению государственной услуги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по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проведению аттестации педагогических работников организаций, осуществляющих образовательную деятельность и находящихся в ведении исполнительных органов государственной власти Санкт-Петербурга, педагогических работников частных организаций, осуществляющих образовательную деятельность на территории Санкт-Петербурга,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в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действующими нормативными правовыми актами Российской Федерации»</a:t>
            </a:r>
          </a:p>
          <a:p>
            <a:pPr marL="4572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4676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640960" cy="49297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ru-RU" dirty="0"/>
          </a:p>
          <a:p>
            <a:pPr marL="45720" lvl="0" indent="0" algn="just"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2.4.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срок предоставления государственной услуги составляет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календарных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дней,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10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дней!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2.6.2.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места работы заявителя на официальном бланке организации о подтверждении места работы и занимаемой должности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 которой заявитель подает заявление на присвоение квалификационной категории (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действительна в течение 30 дней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ее выдачи)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приложению № 3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настоящему Административному регламенту.</a:t>
            </a:r>
          </a:p>
          <a:p>
            <a:pPr marL="45720" indent="0" algn="just"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«Наличие/отсутствие: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дисциплинарных взысканий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документально подтвержденных жалоб от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процесса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обязательной.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2.6.3., абзац 7. Подача индивидуальной папки через МФЦ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в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электронной форме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электронном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носителе, количество листов                         не ограничено!</a:t>
            </a:r>
          </a:p>
          <a:p>
            <a:pPr marL="45720" indent="0" algn="just">
              <a:buNone/>
            </a:pP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563037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627</TotalTime>
  <Words>612</Words>
  <Application>Microsoft Office PowerPoint</Application>
  <PresentationFormat>Экран (4:3)</PresentationFormat>
  <Paragraphs>94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Calibri</vt:lpstr>
      <vt:lpstr>Georgia</vt:lpstr>
      <vt:lpstr>Times New Roman</vt:lpstr>
      <vt:lpstr>Trebuchet MS</vt:lpstr>
      <vt:lpstr>Verdana</vt:lpstr>
      <vt:lpstr>Воздушный поток</vt:lpstr>
      <vt:lpstr>Соколовская Елена Владимировна,  заместитель директора по УВР ГБНОУ ДУМ СПб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«Реализация дополнительных общеобразовательных общеразвивающих программ. Организация учебно-воспитательной работы»   </dc:title>
  <dc:creator>metoduser</dc:creator>
  <cp:lastModifiedBy>metoduser</cp:lastModifiedBy>
  <cp:revision>62</cp:revision>
  <dcterms:created xsi:type="dcterms:W3CDTF">2022-01-19T14:19:44Z</dcterms:created>
  <dcterms:modified xsi:type="dcterms:W3CDTF">2023-01-26T06:49:14Z</dcterms:modified>
</cp:coreProperties>
</file>