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57" r:id="rId4"/>
    <p:sldId id="283" r:id="rId5"/>
    <p:sldId id="259" r:id="rId6"/>
    <p:sldId id="258" r:id="rId7"/>
    <p:sldId id="264" r:id="rId8"/>
    <p:sldId id="263" r:id="rId9"/>
    <p:sldId id="285" r:id="rId10"/>
    <p:sldId id="287" r:id="rId11"/>
    <p:sldId id="288" r:id="rId12"/>
    <p:sldId id="303" r:id="rId13"/>
    <p:sldId id="289" r:id="rId14"/>
    <p:sldId id="290" r:id="rId15"/>
    <p:sldId id="266" r:id="rId16"/>
    <p:sldId id="291" r:id="rId17"/>
    <p:sldId id="294" r:id="rId18"/>
    <p:sldId id="295" r:id="rId19"/>
    <p:sldId id="270" r:id="rId20"/>
    <p:sldId id="296" r:id="rId21"/>
    <p:sldId id="277" r:id="rId22"/>
    <p:sldId id="276" r:id="rId23"/>
    <p:sldId id="279" r:id="rId24"/>
    <p:sldId id="267" r:id="rId25"/>
    <p:sldId id="268" r:id="rId26"/>
    <p:sldId id="269" r:id="rId27"/>
    <p:sldId id="304" r:id="rId28"/>
    <p:sldId id="305" r:id="rId29"/>
    <p:sldId id="307" r:id="rId30"/>
    <p:sldId id="261" r:id="rId31"/>
    <p:sldId id="260" r:id="rId32"/>
    <p:sldId id="262" r:id="rId33"/>
    <p:sldId id="302" r:id="rId34"/>
    <p:sldId id="301" r:id="rId35"/>
    <p:sldId id="281" r:id="rId36"/>
    <p:sldId id="299" r:id="rId37"/>
    <p:sldId id="306" r:id="rId38"/>
    <p:sldId id="297" r:id="rId39"/>
    <p:sldId id="308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1717"/>
    <a:srgbClr val="D423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r>
              <a:rPr lang="ru-RU" sz="3200" b="1" i="0" baseline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Динамика контингента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4310975292056227E-2"/>
          <c:y val="0.12492995899372585"/>
          <c:w val="0.94740987298724233"/>
          <c:h val="0.75400545719379952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'[Динамика контингента.xlsx]Лист1'!$A$2:$A$5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'[Динамика контингента.xlsx]Лист1'!$B$2:$B$5</c:f>
              <c:numCache>
                <c:formatCode>General</c:formatCode>
                <c:ptCount val="4"/>
                <c:pt idx="0">
                  <c:v>3509</c:v>
                </c:pt>
                <c:pt idx="1">
                  <c:v>3704</c:v>
                </c:pt>
                <c:pt idx="2">
                  <c:v>3809</c:v>
                </c:pt>
                <c:pt idx="3">
                  <c:v>4054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23-4959-8E55-8680B11EDD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12382720"/>
        <c:axId val="112384256"/>
      </c:barChart>
      <c:catAx>
        <c:axId val="112382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2384256"/>
        <c:crosses val="autoZero"/>
        <c:auto val="1"/>
        <c:lblAlgn val="ctr"/>
        <c:lblOffset val="100"/>
        <c:noMultiLvlLbl val="0"/>
      </c:catAx>
      <c:valAx>
        <c:axId val="112384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11238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7737901005617539"/>
          <c:y val="4.3086564825695263E-2"/>
          <c:w val="0.48435415167698631"/>
          <c:h val="0.7764458056138987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2021-2022 учебный год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естественнонаучная направленность</c:v>
                </c:pt>
                <c:pt idx="1">
                  <c:v> туристско-краеведческая направленность</c:v>
                </c:pt>
                <c:pt idx="2">
                  <c:v> физкультурно-спортивная направленность</c:v>
                </c:pt>
                <c:pt idx="3">
                  <c:v>социально-педагогическая (социально-гуманитарная) направленность</c:v>
                </c:pt>
                <c:pt idx="4">
                  <c:v>техническая направленность;</c:v>
                </c:pt>
                <c:pt idx="5">
                  <c:v> художественная направленность;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</c:v>
                </c:pt>
                <c:pt idx="1">
                  <c:v>7</c:v>
                </c:pt>
                <c:pt idx="2">
                  <c:v>26</c:v>
                </c:pt>
                <c:pt idx="3">
                  <c:v>22</c:v>
                </c:pt>
                <c:pt idx="4">
                  <c:v>26</c:v>
                </c:pt>
                <c:pt idx="5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61-4253-929E-DA2DB843A127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2022-2023 учебный год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естественнонаучная направленность</c:v>
                </c:pt>
                <c:pt idx="1">
                  <c:v> туристско-краеведческая направленность</c:v>
                </c:pt>
                <c:pt idx="2">
                  <c:v> физкультурно-спортивная направленность</c:v>
                </c:pt>
                <c:pt idx="3">
                  <c:v>социально-педагогическая (социально-гуманитарная) направленность</c:v>
                </c:pt>
                <c:pt idx="4">
                  <c:v>техническая направленность;</c:v>
                </c:pt>
                <c:pt idx="5">
                  <c:v> художественная направленность;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6</c:v>
                </c:pt>
                <c:pt idx="1">
                  <c:v>7</c:v>
                </c:pt>
                <c:pt idx="2">
                  <c:v>27</c:v>
                </c:pt>
                <c:pt idx="3">
                  <c:v>29</c:v>
                </c:pt>
                <c:pt idx="4">
                  <c:v>29</c:v>
                </c:pt>
                <c:pt idx="5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61-4253-929E-DA2DB843A1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2462464"/>
        <c:axId val="112476544"/>
      </c:barChart>
      <c:catAx>
        <c:axId val="112462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2476544"/>
        <c:crosses val="autoZero"/>
        <c:auto val="1"/>
        <c:lblAlgn val="ctr"/>
        <c:lblOffset val="100"/>
        <c:noMultiLvlLbl val="0"/>
      </c:catAx>
      <c:valAx>
        <c:axId val="1124765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2462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0.06956</cdr:x>
      <cdr:y>0.27457</cdr:y>
    </cdr:from>
    <cdr:to>
      <cdr:x>0.81738</cdr:x>
      <cdr:y>0.32619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 rot="20399801">
          <a:off x="724940" y="1669011"/>
          <a:ext cx="7793525" cy="313759"/>
        </a:xfrm>
        <a:prstGeom xmlns:a="http://schemas.openxmlformats.org/drawingml/2006/main" prst="rightArrow">
          <a:avLst>
            <a:gd name="adj1" fmla="val 49371"/>
            <a:gd name="adj2" fmla="val 116326"/>
          </a:avLst>
        </a:prstGeom>
        <a:solidFill xmlns:a="http://schemas.openxmlformats.org/drawingml/2006/main">
          <a:srgbClr val="D42306"/>
        </a:solidFill>
        <a:ln xmlns:a="http://schemas.openxmlformats.org/drawingml/2006/main">
          <a:solidFill>
            <a:srgbClr val="911717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BE76-B28A-4122-921C-32754C0F9959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0C92-829D-40EE-9B00-FA05A1C73E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523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BE76-B28A-4122-921C-32754C0F9959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0C92-829D-40EE-9B00-FA05A1C73E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390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BE76-B28A-4122-921C-32754C0F9959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0C92-829D-40EE-9B00-FA05A1C73E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312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BE76-B28A-4122-921C-32754C0F9959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0C92-829D-40EE-9B00-FA05A1C73E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720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BE76-B28A-4122-921C-32754C0F9959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0C92-829D-40EE-9B00-FA05A1C73E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351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BE76-B28A-4122-921C-32754C0F9959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0C92-829D-40EE-9B00-FA05A1C73E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357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BE76-B28A-4122-921C-32754C0F9959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0C92-829D-40EE-9B00-FA05A1C73E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140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BE76-B28A-4122-921C-32754C0F9959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0C92-829D-40EE-9B00-FA05A1C73E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704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BE76-B28A-4122-921C-32754C0F9959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0C92-829D-40EE-9B00-FA05A1C73E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008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BE76-B28A-4122-921C-32754C0F9959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0C92-829D-40EE-9B00-FA05A1C73E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646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BE76-B28A-4122-921C-32754C0F9959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0C92-829D-40EE-9B00-FA05A1C73E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839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2000">
              <a:schemeClr val="accent1">
                <a:lumMod val="5000"/>
                <a:lumOff val="9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5BE76-B28A-4122-921C-32754C0F9959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20C92-829D-40EE-9B00-FA05A1C73E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783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7270128"/>
              </p:ext>
            </p:extLst>
          </p:nvPr>
        </p:nvGraphicFramePr>
        <p:xfrm>
          <a:off x="339864" y="3408949"/>
          <a:ext cx="3012935" cy="3164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" r:id="rId3" imgW="6318504" imgH="6455664" progId="CorelDraw.Graphic.20">
                  <p:embed/>
                </p:oleObj>
              </mc:Choice>
              <mc:Fallback>
                <p:oleObj r:id="rId3" imgW="6318504" imgH="6455664" progId="CorelDraw.Graphic.2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864" y="3408949"/>
                        <a:ext cx="3012935" cy="31647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-309093" y="-36060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853816" y="5417457"/>
            <a:ext cx="3478789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САНКТ-ПЕТЕРБУРГ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 января 2023 года</a:t>
            </a:r>
            <a:endParaRPr lang="ru-RU" alt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93501" y="1117576"/>
            <a:ext cx="11819749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200" b="1" i="0" u="none" strike="noStrike" normalizeH="0" baseline="0" dirty="0">
              <a:ln/>
              <a:solidFill>
                <a:schemeClr val="accent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200" b="1" dirty="0">
              <a:ln/>
              <a:solidFill>
                <a:schemeClr val="accent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1" i="0" u="none" strike="noStrike" normalizeH="0" baseline="0" dirty="0">
              <a:ln/>
              <a:solidFill>
                <a:schemeClr val="accent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b="1" dirty="0">
              <a:ln/>
              <a:solidFill>
                <a:schemeClr val="accent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800" b="1" i="0" u="none" strike="noStrike" normalizeH="0" baseline="0" dirty="0" smtClean="0">
              <a:ln/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800" b="1" dirty="0">
              <a:ln/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43249" y="1682467"/>
            <a:ext cx="1072025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педагогического коллектива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I полугодие 2022-2023 учебного года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задачи на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полугодие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2022-2023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учебного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  <a:p>
            <a:pPr algn="ctr"/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Борщевский Андрей Александрович, </a:t>
            </a:r>
          </a:p>
          <a:p>
            <a:pPr algn="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иректор ГБНОУ ДУМ СПб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951" y="312615"/>
            <a:ext cx="1188900" cy="123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443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8331" y="414021"/>
            <a:ext cx="6331131" cy="2397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творческих коллективов </a:t>
            </a:r>
          </a:p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объединений, принявших участие в конкурсах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фестивалях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разного уровня</a:t>
            </a:r>
          </a:p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Городской уровень </a:t>
            </a:r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Региональный уровень </a:t>
            </a:r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Всероссийский </a:t>
            </a:r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Международный </a:t>
            </a:r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endParaRPr lang="ru-RU" sz="20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11" y="3196047"/>
            <a:ext cx="3078729" cy="3309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193" y="2442981"/>
            <a:ext cx="4861442" cy="364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6" y="518524"/>
            <a:ext cx="4188823" cy="3138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752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5" y="375065"/>
            <a:ext cx="4738045" cy="3158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5" y="2943995"/>
            <a:ext cx="4728009" cy="324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465" y="375065"/>
            <a:ext cx="5469803" cy="3646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984" y="3666309"/>
            <a:ext cx="5550248" cy="2525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940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9169" y="404231"/>
            <a:ext cx="6232522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«Урок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музыки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с Народным артистом РФ </a:t>
            </a:r>
          </a:p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Дмитрием Юрьевичем Маликовым </a:t>
            </a:r>
            <a:endParaRPr lang="ru-RU" sz="24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75" y="421708"/>
            <a:ext cx="3059074" cy="2253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69" y="1765829"/>
            <a:ext cx="6744602" cy="4469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299" y="2540223"/>
            <a:ext cx="3062250" cy="2188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75" y="4480826"/>
            <a:ext cx="3059074" cy="2081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131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39" y="357055"/>
            <a:ext cx="4612988" cy="3074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26" y="357055"/>
            <a:ext cx="4637315" cy="3091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36" y="3431179"/>
            <a:ext cx="4612989" cy="2987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27" y="3448598"/>
            <a:ext cx="4637315" cy="2970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013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58" y="1925099"/>
            <a:ext cx="3944711" cy="2630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646637" y="5203489"/>
            <a:ext cx="73363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Фестиваль-конкурс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инклюзивного художественного творчества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Вера. Надежда. Любовь.» 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8264" y="398488"/>
            <a:ext cx="50813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Региональный творческий 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марафон-конкурс 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Звезды зажигаются» 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92" y="563679"/>
            <a:ext cx="3992565" cy="2661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300" y="2107406"/>
            <a:ext cx="1006289" cy="104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5" y="3648722"/>
            <a:ext cx="4158381" cy="2772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056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\\10.10.10.10\docs\Методический отдел\1. Теплякова Л.Е\ПЕДСОВЕТЫ\педсовет 26.01.2023\Отчеты отделов за I полугодие 2022-2023 уч.года\Отдел СКР. Опорный центр физ.спортив.направленности\DSC_522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7" y="1418680"/>
            <a:ext cx="4868092" cy="32404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\\10.10.10.10\docs\Методический отдел\1. Теплякова Л.Е\ПЕДСОВЕТЫ\педсовет 26.01.2023\Отчеты отделов за I полугодие 2022-2023 уч.года\Отдел СКР. Опорный центр физ.спортив.направленности\pTfdqIer-Nc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286" y="2097948"/>
            <a:ext cx="5216434" cy="32404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953476" y="553385"/>
            <a:ext cx="102196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LXIV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Спартакиада для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обучающихся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ГПОУ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9269" y="4939605"/>
            <a:ext cx="52599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Открытый кубок по футболу, посвященный Дню среднего профессионального образования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9446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83" y="2142310"/>
            <a:ext cx="5756366" cy="3622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49" y="2275522"/>
            <a:ext cx="2812871" cy="21096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374">
            <a:off x="8255726" y="376337"/>
            <a:ext cx="2813857" cy="19461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6689">
            <a:off x="7755223" y="4446157"/>
            <a:ext cx="2972824" cy="20939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01" y="2635966"/>
            <a:ext cx="2773335" cy="20157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02" y="4560445"/>
            <a:ext cx="2801033" cy="18677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99" y="414133"/>
            <a:ext cx="2773335" cy="21227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146266" y="575091"/>
            <a:ext cx="3579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«Наше будущее </a:t>
            </a:r>
          </a:p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наших руках»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83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4767" y="731163"/>
            <a:ext cx="7097486" cy="4195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Тематическая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программа «Прошли огонь, спасая воду», посвященная дням памяти жертв блокады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Ленинграда                                   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Экологика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посвященная Всемирному Дню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моря</a:t>
            </a: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«Научно и нескучно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Всероссийской акции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«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Вода России»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Экологическое ток-шоу и викторина, посвященные Всемирному Дню моря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ородской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экологический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квиз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«Охота за киловаттами»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в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рамках Всероссийского фестиваля #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ВместеЯрче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еловая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экологическая игра «Проектируем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экотропу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астер-класс «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Экоподарки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\\10.10.10.10\docs\Соколовская Е В\2022-2023 учебный год\фото к презентации\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04" y="3460863"/>
            <a:ext cx="3666405" cy="2327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\\10.10.10.10\docs\Соколовская Е В\2022-2023 учебный год\фото к презентации\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04" y="918490"/>
            <a:ext cx="3666405" cy="2373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1837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0.10.10.10\docs\Соколовская Е В\2022-2023 учебный год\фото к презентации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381" y="267723"/>
            <a:ext cx="3163928" cy="1948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10.10.10.10\docs\Соколовская Е В\2022-2023 учебный год\фото к презентации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405" y="267722"/>
            <a:ext cx="3158253" cy="4211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10.10.10.10\docs\Соколовская Е В\2022-2023 учебный год\фото к презентации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01" y="2302943"/>
            <a:ext cx="3159708" cy="2175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10.10.10.10\docs\Соколовская Е В\2022-2023 учебный год\фото к презентации\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381" y="4564394"/>
            <a:ext cx="3163928" cy="206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\\10.10.10.10\docs\Соколовская Е В\2022-2023 учебный год\фото к презентации\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58200" y="4008359"/>
            <a:ext cx="2066662" cy="3158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\\10.10.10.10\docs\Соколовская Е В\2022-2023 учебный год\фото к презентации\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896" y="271441"/>
            <a:ext cx="3149601" cy="4199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\\10.10.10.10\docs\Соколовская Е В\2022-2023 учебный год\фото к презентации\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017" y="4543912"/>
            <a:ext cx="3132479" cy="2076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71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0262" y="489958"/>
            <a:ext cx="11207931" cy="187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профессиональной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ориентации и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самоопределения детей и молодежи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Опорный центр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содействия профессиональному самоопределению детей и молодежи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Дворца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объединяют следующие направления работы:</a:t>
            </a: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endParaRPr lang="ru-RU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Методическое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Информационное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Образовательное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Организационное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Консультационное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Диагностическое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Аналитическое</a:t>
            </a:r>
            <a:endParaRPr lang="ru-RU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59" y="2725286"/>
            <a:ext cx="3622765" cy="2680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2" y="2725285"/>
            <a:ext cx="3485527" cy="2680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985" y="2725285"/>
            <a:ext cx="3973208" cy="2680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1270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154" y="1378398"/>
            <a:ext cx="10180320" cy="4658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0215"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2000" b="1" kern="5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ОБРАЗОВАТЕЛЬНЫЕ  ЗАДАЧИ:</a:t>
            </a:r>
            <a:endParaRPr lang="ru-RU" sz="2000" kern="5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разработка и обновление дополнительных общеразвивающих программ для новых объединений всех направленностей;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расширение сети платных образовательных услуг, в том числе через реализацию персонифицированного финансирования;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диагностики развития обучающихся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оценки эффективности деятельности педагогов;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расширение тематического спектра дополнительного профессионального образования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(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курсы повышения квалификации);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портфолио личностных достижений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обучающихся, что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позволяет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отслеживать 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оценивать динамику индивидуального развития и личностного роста обучающихся, поддерживать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образовательную, творческую активность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самостоятельность.</a:t>
            </a:r>
            <a:endParaRPr lang="ru-RU" sz="20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041" y="259349"/>
            <a:ext cx="1006289" cy="104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63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5691" y="733934"/>
            <a:ext cx="6052458" cy="3352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Профессиональные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пробы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очном формате)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для 14523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обучающихся 6-11-х классов общеобразовательных учреждений Санкт-Петербурга:</a:t>
            </a:r>
            <a:endParaRPr lang="ru-RU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8 197 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школьников посетили профессиональные пробы на базах партнеров;</a:t>
            </a:r>
            <a:endParaRPr lang="ru-RU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2 590 школьников 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посетили Мультимедийную выставку 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площадке Исторического парка 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«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Россия - моя история»; </a:t>
            </a:r>
            <a:endParaRPr lang="ru-RU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432 школьника посетили Фестиваль профессий 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в 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рамках работы международного форума «Российский промышленник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326" y="3544216"/>
            <a:ext cx="3880924" cy="2586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326" y="873272"/>
            <a:ext cx="3880924" cy="2575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997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5863" y="1070945"/>
            <a:ext cx="11091040" cy="5229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Методика расчёта значений показателей эффективности</a:t>
            </a: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ru-RU" sz="2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«Порядок проведения мониторинга эффективности региональной системы работы </a:t>
            </a: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2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самоопределению и профессиональной ориентации обучающихся</a:t>
            </a: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ru-RU" sz="2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Динамика показателей и анализ результативности принятых </a:t>
            </a: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мер по </a:t>
            </a:r>
            <a:r>
              <a:rPr lang="ru-RU" sz="2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самоопределению </a:t>
            </a: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профессиональной ориентации обучающихся</a:t>
            </a: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ru-RU" sz="2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Положение </a:t>
            </a:r>
            <a:r>
              <a:rPr lang="ru-RU" sz="2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педагоге, ответственном за сопровождение профессионального самоопределения в </a:t>
            </a: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образовательном учреждении;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Региональный </a:t>
            </a:r>
            <a:r>
              <a:rPr lang="ru-RU" sz="2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профессиональный стандарт (требования к специалисту) </a:t>
            </a: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по </a:t>
            </a:r>
            <a:r>
              <a:rPr lang="ru-RU" sz="2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виду деятельности «педагогическое сопровождение профессионального самоопределения</a:t>
            </a: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sz="26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99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4131" y="3584715"/>
            <a:ext cx="60960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630555" algn="l"/>
                <a:tab pos="810260" algn="l"/>
              </a:tabLs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Региональный фестиваль профессионального мастерства «Магия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стиля»</a:t>
            </a:r>
            <a:endParaRPr lang="ru-RU" sz="1400" b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\\10.10.10.10\docs\Методический отдел\1. Теплякова Л.Е\ПЕДСОВЕТЫ\педсовет 26.01.2023\Отчеты отделов за I полугодие 2022-2023 уч.года\Отдел профессионального самоопределения детей и молодежи\МАГИЯ СТИЛЯ 29.11.2022 (1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7397" y="783000"/>
            <a:ext cx="3049272" cy="2269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\\10.10.10.10\docs\Методический отдел\1. Теплякова Л.Е\ПЕДСОВЕТЫ\педсовет 26.01.2023\Отчеты отделов за I полугодие 2022-2023 уч.года\Отдел профессионального самоопределения детей и молодежи\МАГИЯ СТИЛЯ 29.11.20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80813" y="784546"/>
            <a:ext cx="3049270" cy="2286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928246" y="403225"/>
            <a:ext cx="60960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630555" algn="l"/>
                <a:tab pos="810260" algn="l"/>
              </a:tabLs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Региональный фестиваль профессионального мастерства «Искусство лечить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b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\\10.10.10.10\docs\Методический отдел\1. Теплякова Л.Е\ПЕДСОВЕТЫ\педсовет 26.01.2023\Отчеты отделов за I полугодие 2022-2023 уч.года\Отдел профессионального самоопределения детей и молодежи\Искусство лечить 19.10.202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598" y="1517560"/>
            <a:ext cx="3099772" cy="4819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49063" y="432323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Региональный фестиваль «Город мастеров»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для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обучающихся с ОВЗ 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Рисунок 8" descr="\\10.10.10.10\docs\Методический отдел\1. Теплякова Л.Е\ПЕДСОВЕТЫ\педсовет 26.01.2023\Отчеты отделов за I полугодие 2022-2023 уч.года\Отдел профессионального самоопределения детей и молодежи\Город мастеров 28.09.202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995" y="4160027"/>
            <a:ext cx="2401585" cy="2176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\\10.10.10.10\docs\Методический отдел\1. Теплякова Л.Е\ПЕДСОВЕТЫ\педсовет 26.01.2023\Отчеты отделов за I полугодие 2022-2023 уч.года\Отдел профессионального самоопределения детей и молодежи\Фестиваль IT профессий 18.09.2022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27" y="1517560"/>
            <a:ext cx="2401585" cy="2556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301900" y="51269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Городской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профориентационный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марафон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Мастерские будущего»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3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0788" y="766354"/>
            <a:ext cx="9797143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Демонстрационный экзамен в рамках государственной итоговой аттестации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бучающихся учреждений профессионального образования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первом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полугодии 2022/2023 учебного года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демонстрационных экзаменов выросло более чем в 4 раза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928784"/>
              </p:ext>
            </p:extLst>
          </p:nvPr>
        </p:nvGraphicFramePr>
        <p:xfrm>
          <a:off x="2403565" y="2239116"/>
          <a:ext cx="7968342" cy="31776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02304">
                  <a:extLst>
                    <a:ext uri="{9D8B030D-6E8A-4147-A177-3AD203B41FA5}">
                      <a16:colId xmlns:a16="http://schemas.microsoft.com/office/drawing/2014/main" val="3250920778"/>
                    </a:ext>
                  </a:extLst>
                </a:gridCol>
                <a:gridCol w="2483019">
                  <a:extLst>
                    <a:ext uri="{9D8B030D-6E8A-4147-A177-3AD203B41FA5}">
                      <a16:colId xmlns:a16="http://schemas.microsoft.com/office/drawing/2014/main" val="3488880814"/>
                    </a:ext>
                  </a:extLst>
                </a:gridCol>
                <a:gridCol w="2483019">
                  <a:extLst>
                    <a:ext uri="{9D8B030D-6E8A-4147-A177-3AD203B41FA5}">
                      <a16:colId xmlns:a16="http://schemas.microsoft.com/office/drawing/2014/main" val="3553876127"/>
                    </a:ext>
                  </a:extLst>
                </a:gridCol>
              </a:tblGrid>
              <a:tr h="5175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9760670"/>
                  </a:ext>
                </a:extLst>
              </a:tr>
              <a:tr h="16008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демонстрационных экзаменов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5807486"/>
                  </a:ext>
                </a:extLst>
              </a:tr>
              <a:tr h="10592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обучающихся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2247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169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382" y="491267"/>
            <a:ext cx="7593876" cy="2166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Выставочные проекты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Городская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выставка «Мастера блокадного Ленинграда»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Передвижная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выставка «Без срока давности. Суды истории»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Городская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выставка «Ленинград - кузница рабочих кадров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посвященная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100-летию СССР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Городская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выставка «Все дело не только в шляпе», посвящённая советской моде 1930-80-х гг.</a:t>
            </a:r>
            <a:endParaRPr lang="ru-RU" sz="14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4137" y="3251118"/>
            <a:ext cx="5503817" cy="2759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Региональные конкурсы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Региональный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 Всероссийского конкурса социальной рекламы в области формирования культуры здорового и безопасного образа жизни «Стиль жизни – здоровье! 2022»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Региональный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декоративно-прикладного творчества «Мозаика ремесел» в рамках регионального творческого марафона-конкурса «Звезды зажигаются»</a:t>
            </a:r>
            <a:endParaRPr lang="ru-RU" sz="14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805" y="607687"/>
            <a:ext cx="3274423" cy="2455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01" y="3181485"/>
            <a:ext cx="4445727" cy="3334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4864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257" y="471046"/>
            <a:ext cx="8264434" cy="4834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Городские творческие выставки-конкурсы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Информационная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выставка «Экспедиция в неизведанность» к 150-летию путешественника, этнографа, историка, писателя Владимира Арсеньева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Городская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выставка-конкурс «Сердечная история» в рамках проекта «Мир одного экспоната» (совместно с АНО «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Кардиомама.Ру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и АНО «СПИРО» Творческий Тандем»)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Городская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 выставка-конкурс «Мы из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Профтеха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Городская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выставка-конкурс проектов безопасной городской среды для животных «Носики и хвостики или как в городе живется?»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Городской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заочный онлайн-конкурс «Белый журавлик»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Городская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выставка детских творческих работ «Новая Земля», посвященная природе и истории освоения Арктики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выставка творческих работ из фондов ГБНОУ ДУМ СПб «Неизвестный солдат»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Открытие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рождественской выставки «Волшебная зима», посвященная творчеству финского писателя, художника и иллюстратора Туве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Янссон</a:t>
            </a:r>
            <a:endParaRPr lang="ru-RU" sz="14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777" y="880347"/>
            <a:ext cx="2901814" cy="2176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777" y="3175110"/>
            <a:ext cx="2886867" cy="1994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6554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2182" y="1023087"/>
            <a:ext cx="6296298" cy="4702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Кинолектории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Кинолекторий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«Петербургская нерпа» к Году заботы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о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животных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Мастер-классы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 по проектированию экологического плаката (совместно с опорным эколого-биологическим центром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Информационным центром по атомной энергии)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Творческий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 «Волшебная варежка»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для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участников новогоднего праздника «Мечты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в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Новогоднюю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ночь»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«Город на островах»  для обучающихся ГБОУ школы № 3 Красногвардейского района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(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нарушениями речи)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Интерактивное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занятие «Мой город вне коррупции»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241" y="601578"/>
            <a:ext cx="4243060" cy="2311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811" y="3088107"/>
            <a:ext cx="4225490" cy="3155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073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8416" y="1550931"/>
            <a:ext cx="10580914" cy="3607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ЗАДАЧИ  ПЕДАГОГИЧЕСКОГО  СООБЩЕСТВА: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компетентности педагогов путем переподготовки, организации повышения квалификации, аттестации педагогических работников на педагогическую категорию;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стимулирование педагогических и управленческих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кадров к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повышению своего профессионального мастерства, освоению современных интерактивных образовательных технологий, развитию своих педагогических и коммуникативных компетенций,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участию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в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конкурсах профессионального мастерства различного уровня;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продолжение работы по представлению лучших педагогических практик, и проведению мастер-классов;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портфолио педагогических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кадров.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830" y="502616"/>
            <a:ext cx="1006289" cy="104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71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1222" y="1325521"/>
            <a:ext cx="10711543" cy="531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ЗАДАЧИ  УПРАВЛЕНЧЕСКОЙ  ДЕЯТЕЛЬНОСТИ: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совершенствование формы работы, обеспечивающие эффективное обучение и воспитание обучающихся с опережающим развитием (талантливые дети), их поддержку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педагогическое сопровождение;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системы обучения педагогов современным методикам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технологиям образовательной и воспитательной работы деятельности;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стимулирование и поддержка профессиональных достижений педагогических кадров Дворца;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изучение, обобщение и распространение передового опыта образовательной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воспитательной деятельности;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  эффективности образовательной и воспитательной работы через систему рационального контроля и анализа работы;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мотивирование и подготовка педагогов к участию в конкурсах профессионального мастерства.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830" y="502616"/>
            <a:ext cx="1006289" cy="104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89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959224"/>
              </p:ext>
            </p:extLst>
          </p:nvPr>
        </p:nvGraphicFramePr>
        <p:xfrm>
          <a:off x="1288868" y="1698171"/>
          <a:ext cx="9535886" cy="46818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84903">
                  <a:extLst>
                    <a:ext uri="{9D8B030D-6E8A-4147-A177-3AD203B41FA5}">
                      <a16:colId xmlns:a16="http://schemas.microsoft.com/office/drawing/2014/main" val="391554990"/>
                    </a:ext>
                  </a:extLst>
                </a:gridCol>
                <a:gridCol w="4384903">
                  <a:extLst>
                    <a:ext uri="{9D8B030D-6E8A-4147-A177-3AD203B41FA5}">
                      <a16:colId xmlns:a16="http://schemas.microsoft.com/office/drawing/2014/main" val="2476260423"/>
                    </a:ext>
                  </a:extLst>
                </a:gridCol>
                <a:gridCol w="766080">
                  <a:extLst>
                    <a:ext uri="{9D8B030D-6E8A-4147-A177-3AD203B41FA5}">
                      <a16:colId xmlns:a16="http://schemas.microsoft.com/office/drawing/2014/main" val="980011918"/>
                    </a:ext>
                  </a:extLst>
                </a:gridCol>
              </a:tblGrid>
              <a:tr h="5269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 повышения квалификации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ГБНОУ ДУМ СПб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18632498"/>
                  </a:ext>
                </a:extLst>
              </a:tr>
              <a:tr h="64076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Освоение современного педагогического опыта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Эффективные практики воспитания в контексте реализации Стратегии развития воспитания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в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РФ до 2025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9550747"/>
                  </a:ext>
                </a:extLst>
              </a:tr>
              <a:tr h="5883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методы профилактики вовлечения обучающихся в экстремистскую деятельность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1134455"/>
                  </a:ext>
                </a:extLst>
              </a:tr>
              <a:tr h="7963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Профилактика асоциальных явлений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в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молодежной среде через вовлечение обучающихся  в работу молодежных объединений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70352276"/>
                  </a:ext>
                </a:extLst>
              </a:tr>
              <a:tr h="79811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нового качества образования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и воспитание детей и подростков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с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ограниченными возможностями здоровья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в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системе дополнительного образования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22202910"/>
                  </a:ext>
                </a:extLst>
              </a:tr>
              <a:tr h="6119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Нормативно-правовая и методическая компетентность педагога дополнительного образования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9029234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342606" y="645625"/>
            <a:ext cx="760258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Программы повышения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квалификации, </a:t>
            </a:r>
          </a:p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реализованные во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полугодии 2022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411" y="495522"/>
            <a:ext cx="1006289" cy="1072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611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9431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6543031"/>
              </p:ext>
            </p:extLst>
          </p:nvPr>
        </p:nvGraphicFramePr>
        <p:xfrm>
          <a:off x="879565" y="522516"/>
          <a:ext cx="10421709" cy="6078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8047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784" y="1841082"/>
            <a:ext cx="11618842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Педагогические работники Дворца прошли повышения квалификации:</a:t>
            </a:r>
          </a:p>
          <a:p>
            <a:pPr indent="449580" algn="ctr">
              <a:lnSpc>
                <a:spcPct val="115000"/>
              </a:lnSpc>
              <a:spcAft>
                <a:spcPts val="0"/>
              </a:spcAft>
            </a:pPr>
            <a:endParaRPr lang="ru-RU" sz="2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ГБНОУ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«ГДТЮ» – 8 работников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ГБНОУ «Академия талантов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–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работник</a:t>
            </a:r>
          </a:p>
          <a:p>
            <a:pPr indent="449580" algn="just">
              <a:lnSpc>
                <a:spcPct val="115000"/>
              </a:lnSpc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ГБНОУ «Академия цифровых технологий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–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работников</a:t>
            </a:r>
          </a:p>
          <a:p>
            <a:pPr indent="449580" algn="just">
              <a:lnSpc>
                <a:spcPct val="115000"/>
              </a:lnSpc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ГБНОУ Центре опережающей профессиональной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подготовки –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40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работников 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737" y="408436"/>
            <a:ext cx="1006289" cy="104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1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781988"/>
              </p:ext>
            </p:extLst>
          </p:nvPr>
        </p:nvGraphicFramePr>
        <p:xfrm>
          <a:off x="627016" y="966650"/>
          <a:ext cx="11021645" cy="52747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3610">
                  <a:extLst>
                    <a:ext uri="{9D8B030D-6E8A-4147-A177-3AD203B41FA5}">
                      <a16:colId xmlns:a16="http://schemas.microsoft.com/office/drawing/2014/main" val="1205200525"/>
                    </a:ext>
                  </a:extLst>
                </a:gridCol>
                <a:gridCol w="5493842">
                  <a:extLst>
                    <a:ext uri="{9D8B030D-6E8A-4147-A177-3AD203B41FA5}">
                      <a16:colId xmlns:a16="http://schemas.microsoft.com/office/drawing/2014/main" val="1143789264"/>
                    </a:ext>
                  </a:extLst>
                </a:gridCol>
                <a:gridCol w="1473489">
                  <a:extLst>
                    <a:ext uri="{9D8B030D-6E8A-4147-A177-3AD203B41FA5}">
                      <a16:colId xmlns:a16="http://schemas.microsoft.com/office/drawing/2014/main" val="1328654951"/>
                    </a:ext>
                  </a:extLst>
                </a:gridCol>
                <a:gridCol w="1331843">
                  <a:extLst>
                    <a:ext uri="{9D8B030D-6E8A-4147-A177-3AD203B41FA5}">
                      <a16:colId xmlns:a16="http://schemas.microsoft.com/office/drawing/2014/main" val="3982046081"/>
                    </a:ext>
                  </a:extLst>
                </a:gridCol>
                <a:gridCol w="1818861">
                  <a:extLst>
                    <a:ext uri="{9D8B030D-6E8A-4147-A177-3AD203B41FA5}">
                      <a16:colId xmlns:a16="http://schemas.microsoft.com/office/drawing/2014/main" val="463828530"/>
                    </a:ext>
                  </a:extLst>
                </a:gridCol>
              </a:tblGrid>
              <a:tr h="97345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Критерий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удовлетворенности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Динамика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36389712"/>
                  </a:ext>
                </a:extLst>
              </a:tr>
              <a:tr h="4373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1-ое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полугодие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2-ое полугодие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686658"/>
                  </a:ext>
                </a:extLst>
              </a:tr>
              <a:tr h="603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Новизна и актуальность программ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30894015"/>
                  </a:ext>
                </a:extLst>
              </a:tr>
              <a:tr h="603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Полезность полученных знаний для профессионального роста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0578039"/>
                  </a:ext>
                </a:extLst>
              </a:tr>
              <a:tr h="603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Удобство расписания/графика занятий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99909472"/>
                  </a:ext>
                </a:extLst>
              </a:tr>
              <a:tr h="603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преподавания программ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78167822"/>
                  </a:ext>
                </a:extLst>
              </a:tr>
              <a:tr h="603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оповещения о процессе обучения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98,79%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-1,25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315475"/>
                  </a:ext>
                </a:extLst>
              </a:tr>
              <a:tr h="603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методического обеспечения программ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96,37%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-3,63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923101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202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0263" y="1152993"/>
            <a:ext cx="11190513" cy="4304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endParaRPr lang="ru-RU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Программы повышения квалификации на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полугодие 2023 года</a:t>
            </a:r>
          </a:p>
          <a:p>
            <a:pPr lvl="0" algn="ctr">
              <a:lnSpc>
                <a:spcPct val="115000"/>
              </a:lnSpc>
              <a:spcAft>
                <a:spcPts val="0"/>
              </a:spcAft>
            </a:pP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AutoNum type="arabicPeriod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метакомпетенций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информационной безопасности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информационной гигиены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у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обучающихся среднего профессионального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образования;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AutoNum type="arabicPeriod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Организация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проведения демонстрационного экзамена в учреждениях среднего профессионального образования;  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Развитие системы воспитательной работы и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внеучебной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деятельности в учреждениях среднего профессионального образования при реализации стандартов подготовки молодых профессионалов;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Методики разработки и проведения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профориентационного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тренинга;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Студенческий спортивный клуб в профессиональном образовательном учреждении.</a:t>
            </a:r>
            <a:endParaRPr lang="ru-RU" sz="20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411" y="495522"/>
            <a:ext cx="1006289" cy="1072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958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63272" y="1308970"/>
            <a:ext cx="9879710" cy="305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630555" algn="l"/>
                <a:tab pos="810260" algn="l"/>
              </a:tabLs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Программы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повышения квалификации по персонифицированной модели, 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  <a:tabLst>
                <a:tab pos="630555" algn="l"/>
                <a:tab pos="810260" algn="l"/>
              </a:tabLs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включенные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региональный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реестр в 2023 году</a:t>
            </a:r>
          </a:p>
          <a:p>
            <a:pPr algn="ctr">
              <a:lnSpc>
                <a:spcPct val="107000"/>
              </a:lnSpc>
              <a:spcAft>
                <a:spcPts val="0"/>
              </a:spcAft>
              <a:tabLst>
                <a:tab pos="630555" algn="l"/>
                <a:tab pos="810260" algn="l"/>
              </a:tabLst>
            </a:pPr>
            <a:endParaRPr lang="ru-RU" sz="20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AutoNum type="arabicPeriod"/>
              <a:tabLst>
                <a:tab pos="630555" algn="l"/>
                <a:tab pos="810260" algn="l"/>
              </a:tabLs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«Сопровождение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профессионального самоопределения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 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молодежи: актуальные направления деятельности педагога»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36 часов, очно с использованием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дистанционных образовательных технологий);</a:t>
            </a: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AutoNum type="arabicPeriod"/>
              <a:tabLst>
                <a:tab pos="630555" algn="l"/>
                <a:tab pos="810260" algn="l"/>
              </a:tabLst>
            </a:pPr>
            <a:endParaRPr lang="ru-RU" sz="2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AutoNum type="arabicPeriod" startAt="2"/>
              <a:tabLst>
                <a:tab pos="630555" algn="l"/>
                <a:tab pos="810260" algn="l"/>
              </a:tabLs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«Сопровождение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процесса профессионального самоопределения обучающихся»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630555" algn="l"/>
                <a:tab pos="810260" algn="l"/>
              </a:tabLst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(36 часов, очно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20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981" y="517767"/>
            <a:ext cx="1006289" cy="104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83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4765" y="428216"/>
            <a:ext cx="11052313" cy="3253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6409" y="536713"/>
            <a:ext cx="10874626" cy="2529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Научно-практические конференции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Всероссийская научно-практическая конференция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Карьерное проектирование: государственный запрос, социальные тренды, инновационные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kern="1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Открытая </a:t>
            </a:r>
            <a:r>
              <a:rPr lang="ru-RU" sz="2000" kern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городская научно-практическая конференция </a:t>
            </a:r>
            <a:r>
              <a:rPr lang="ru-RU" sz="2000" kern="1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kern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Смирновские чтения – 2022</a:t>
            </a:r>
            <a:r>
              <a:rPr lang="ru-RU" sz="2000" kern="1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kern="1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Открытая городская научно-практическая конференция «Практика работы, инновационные методики и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технологии в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дополнительном образовании детей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ОВЗ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инвалидностью»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746" y="239471"/>
            <a:ext cx="1006289" cy="104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\\10.10.10.10\docs\Методический отдел\1. Какунина Г.В\Конференции ОВЗ\2022\Фотоотчет (на сайт)\DSC_233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303" y="3379649"/>
            <a:ext cx="3431732" cy="258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\\10.10.10.10\docs\Методический отдел\1. Какунина Г.В\Конференции ОВЗ\2022\Фотоотчет (на сайт)\DSC_228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84" y="3379649"/>
            <a:ext cx="3904494" cy="258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\\10.10.10.10\docs\Методический отдел\1. Какунина Г.В\Конференции ОВЗ\2022\Фотоотчет (на сайт)\DSC_221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60" y="3379649"/>
            <a:ext cx="3701143" cy="258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643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139" y="724147"/>
            <a:ext cx="8756373" cy="4891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Педагогический проект «Школа педагога»</a:t>
            </a:r>
          </a:p>
          <a:p>
            <a:pPr indent="449580" algn="ctr">
              <a:lnSpc>
                <a:spcPct val="115000"/>
              </a:lnSpc>
              <a:spcAft>
                <a:spcPts val="800"/>
              </a:spcAft>
            </a:pP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Семинар «Развитие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профессиональной компетентности педагога дополнительного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образования» 22.09.2022</a:t>
            </a:r>
          </a:p>
          <a:p>
            <a:pPr marL="342900" indent="-34290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Семинар «Организация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проведение открытых занятий: формы и технологии»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20.10.2022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и его ценность в развитии потенциала обучающихся»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17.11.2022</a:t>
            </a:r>
            <a:endParaRPr lang="ru-RU" sz="24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120" y="458132"/>
            <a:ext cx="1006289" cy="104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512" y="3021496"/>
            <a:ext cx="2693505" cy="3528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794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83366" y="1333795"/>
            <a:ext cx="10287000" cy="4836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Городские учебно-методические объединения: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ГУМО руководителей отделений дополнительного образования профессиональных образовательных учреждений и педагогов дополнительного образования профессиональных образовательных учреждений;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ГУМО заместителей директоров по воспитательной работе учреждений системы профессионального образования;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ГУМО дирижеров и педагогов класса баяна и аккордеона государственных образовательных учреждений дополнительного образования.</a:t>
            </a:r>
            <a:endParaRPr lang="ru-RU" sz="24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077" y="438253"/>
            <a:ext cx="1006289" cy="104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200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1362" y="883338"/>
            <a:ext cx="752218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Всероссийский детский центр «Смена»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077" y="438253"/>
            <a:ext cx="1006289" cy="104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992" y="1694236"/>
            <a:ext cx="3762103" cy="2332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394" y="4106128"/>
            <a:ext cx="3579222" cy="2172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992" y="4106128"/>
            <a:ext cx="3762103" cy="2172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361" y="1724754"/>
            <a:ext cx="3517255" cy="2301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151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064" y="1358537"/>
            <a:ext cx="3316382" cy="392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0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812" y="1358537"/>
            <a:ext cx="3387634" cy="392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318065" y="522800"/>
            <a:ext cx="7888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ЦЕРЕМОНИЯ  НАГРАЖДЕНИЯ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2207" y="5380672"/>
            <a:ext cx="38207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оперный театр» -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«Образцовый детский коллектив Санкт-Петербурга»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– Симонова Юлия Сергеевна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40433" y="5510820"/>
            <a:ext cx="34660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Ящин Валерий Борисович –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педагог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образования»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58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6389" y="635678"/>
            <a:ext cx="10850880" cy="6045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на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полугодие 2022-2023 учебного года: </a:t>
            </a:r>
            <a:endParaRPr lang="ru-RU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Обновление содержания дополнительных общеразвивающих программ для приведения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их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соответствие с Приказом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России от 27.07.2022 № 629 </a:t>
            </a:r>
            <a:b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«Об утверждении порядка организации и осуществления образовательной деятельности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по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дополнительным общеобразовательным программам» и Распоряжение Комитета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образованию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от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25.08.2022 № 1676-р «Об утверждении критериев оценки качества дополнительных общеразвивающих программ, реализуемых организациями, осуществляющими образовательную деятельность, и индивидуальными предпринимателями»</a:t>
            </a:r>
            <a:endParaRPr lang="ru-RU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Разработка новых программ для вновь открываемых объединений дополнительного образования по всем направлениям, которые начинают работу в сентябре 2023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Расширение сети платных образовательных услуг, в том числе через реализацию персонифицированного финансирования, организации услуг присмотра и ухода для детей дошкольного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  <a:endParaRPr lang="ru-RU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kern="5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культурно-массовых мероприятий с целью нравственного, эстетического, интеллектуального и культурного воспитания личности юного </a:t>
            </a:r>
            <a:r>
              <a:rPr lang="ru-RU" kern="5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петербуржца</a:t>
            </a:r>
            <a:endParaRPr lang="ru-RU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компетентности педагогических работников путем переподготовки, организации повышения квалификации, аттестации педагогических работников на педагогическую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категорию</a:t>
            </a:r>
            <a:endParaRPr lang="ru-RU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Обеспечение координации деятельности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студентов ПОУ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членов Российского движения детей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и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молодежи «Движение первых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201295" algn="l"/>
                <a:tab pos="651510" algn="l"/>
              </a:tabLs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094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8743">
            <a:off x="662571" y="278582"/>
            <a:ext cx="3207288" cy="23999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3253">
            <a:off x="8895663" y="450240"/>
            <a:ext cx="2713105" cy="36743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71" y="2579250"/>
            <a:ext cx="3207288" cy="23219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6478">
            <a:off x="8591784" y="4026987"/>
            <a:ext cx="2971448" cy="25442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216" y="4450261"/>
            <a:ext cx="3496301" cy="22978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1789">
            <a:off x="4698630" y="2324827"/>
            <a:ext cx="3496300" cy="23301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35" y="4741569"/>
            <a:ext cx="3207288" cy="20065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571">
            <a:off x="4933559" y="433973"/>
            <a:ext cx="3505201" cy="20891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9042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17572850"/>
              </p:ext>
            </p:extLst>
          </p:nvPr>
        </p:nvGraphicFramePr>
        <p:xfrm>
          <a:off x="944218" y="1411356"/>
          <a:ext cx="10485781" cy="5009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93305" y="477078"/>
            <a:ext cx="10038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дополнительных общеразвивающих программ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динамике на период: 2021-2022 учебный год и 2022-2023 учебный год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04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51113" y="447262"/>
            <a:ext cx="10167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 дополнительных общеразвивающих программ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учебный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по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направленностям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количественном и процентном соотношении</a:t>
            </a:r>
            <a:endParaRPr lang="ru-RU" sz="24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2" y="1967948"/>
            <a:ext cx="5546036" cy="3796748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358" y="1967948"/>
            <a:ext cx="5804451" cy="37967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298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767556"/>
              </p:ext>
            </p:extLst>
          </p:nvPr>
        </p:nvGraphicFramePr>
        <p:xfrm>
          <a:off x="1203109" y="1679712"/>
          <a:ext cx="10101941" cy="50003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01401">
                  <a:extLst>
                    <a:ext uri="{9D8B030D-6E8A-4147-A177-3AD203B41FA5}">
                      <a16:colId xmlns:a16="http://schemas.microsoft.com/office/drawing/2014/main" val="310575162"/>
                    </a:ext>
                  </a:extLst>
                </a:gridCol>
                <a:gridCol w="1942333">
                  <a:extLst>
                    <a:ext uri="{9D8B030D-6E8A-4147-A177-3AD203B41FA5}">
                      <a16:colId xmlns:a16="http://schemas.microsoft.com/office/drawing/2014/main" val="3354427765"/>
                    </a:ext>
                  </a:extLst>
                </a:gridCol>
                <a:gridCol w="2088567">
                  <a:extLst>
                    <a:ext uri="{9D8B030D-6E8A-4147-A177-3AD203B41FA5}">
                      <a16:colId xmlns:a16="http://schemas.microsoft.com/office/drawing/2014/main" val="19745232"/>
                    </a:ext>
                  </a:extLst>
                </a:gridCol>
                <a:gridCol w="2169640">
                  <a:extLst>
                    <a:ext uri="{9D8B030D-6E8A-4147-A177-3AD203B41FA5}">
                      <a16:colId xmlns:a16="http://schemas.microsoft.com/office/drawing/2014/main" val="3933231131"/>
                    </a:ext>
                  </a:extLst>
                </a:gridCol>
              </a:tblGrid>
              <a:tr h="8502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деятельности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(направленность ДООП)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программ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групп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endParaRPr lang="ru-RU" sz="2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3376533"/>
                  </a:ext>
                </a:extLst>
              </a:tr>
              <a:tr h="57559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Естественнонаучная направленность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1923527"/>
                  </a:ext>
                </a:extLst>
              </a:tr>
              <a:tr h="57559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Социально-педагогическая направленность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1507428"/>
                  </a:ext>
                </a:extLst>
              </a:tr>
              <a:tr h="5626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 направленность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11580" algn="l"/>
                        </a:tabLs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9721183"/>
                  </a:ext>
                </a:extLst>
              </a:tr>
              <a:tr h="57559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Туристско-краеведческая направленность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2199433"/>
                  </a:ext>
                </a:extLst>
              </a:tr>
              <a:tr h="57559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Физкультурно-спортивная направленность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1533628"/>
                  </a:ext>
                </a:extLst>
              </a:tr>
              <a:tr h="57559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Художественная направленность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3349628"/>
                  </a:ext>
                </a:extLst>
              </a:tr>
              <a:tr h="27773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4054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613355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59903" y="675861"/>
            <a:ext cx="9988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контингента обучающихся в 2022-2023 учебном году </a:t>
            </a:r>
          </a:p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направленностями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97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9801" y="1124249"/>
            <a:ext cx="10546080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kern="5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ВОСПИТАТЕЛЬНЫЕ  ЗАДАЧИ:</a:t>
            </a:r>
            <a:endParaRPr lang="ru-RU" sz="2000" kern="5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работы по реализации рабочих программ воспитания объединений ГБНОУ ДУМ СПб;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культурно-массовых мероприятий с целью эстетического, интеллектуального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культурного воспитания личности учащихся ПОУ;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новых перспективных направлений проектной деятельности: с ПОУ, музеями, театрами, высшими учебными заведениями, бизнес-структурами;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молодежных инициатив, активизация и расширение деятельности городского движения добровольцев «Наше будущее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наших руках»;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студенческого самоуправления, повышение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организационной значимости Совета учащейся молодежи;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успешная социализация детей и молодежи с ограниченными возможностями здоровья, детей-сирот, детей и подростков, находящихся в трудной жизненной ситуации. Организация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ежегодных фестивалей, конкурсов, выставок и других мероприятий с целью привлечения внимания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общественности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судьбам детей, выявление среди них </a:t>
            </a:r>
            <a:r>
              <a:rPr lang="ru-RU" sz="20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способных </a:t>
            </a:r>
            <a:r>
              <a:rPr lang="ru-RU" sz="200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одаренных, совершенствование организации досуга данной категории </a:t>
            </a:r>
            <a:r>
              <a:rPr lang="ru-RU" sz="20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  </a:t>
            </a:r>
            <a:r>
              <a:rPr lang="ru-RU" sz="200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подростков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kern="5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kern="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041" y="259349"/>
            <a:ext cx="1006289" cy="104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033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424" y="434649"/>
            <a:ext cx="5364479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естиваль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хореографического искусства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Встречи на берегах Невы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63" y="1826083"/>
            <a:ext cx="4106288" cy="2737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377" y="285872"/>
            <a:ext cx="4200052" cy="2800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8307781" y="3194845"/>
            <a:ext cx="33729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вокального искусства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Юный вокалист»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5222428"/>
            <a:ext cx="6096000" cy="125124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Фестиваль-конкурс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исполнителей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народных инструментах  </a:t>
            </a:r>
          </a:p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имени Павла Ивановича Смирнова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9" y="2371319"/>
            <a:ext cx="4206633" cy="2804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4389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1070</TotalTime>
  <Words>1618</Words>
  <Application>Microsoft Office PowerPoint</Application>
  <PresentationFormat>Широкоэкранный</PresentationFormat>
  <Paragraphs>286</Paragraphs>
  <Slides>39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Symbol</vt:lpstr>
      <vt:lpstr>Times New Roman</vt:lpstr>
      <vt:lpstr>Тема Office</vt:lpstr>
      <vt:lpstr>CorelDraw.Graphic.20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Войнова</dc:creator>
  <cp:lastModifiedBy>metoduser</cp:lastModifiedBy>
  <cp:revision>195</cp:revision>
  <dcterms:created xsi:type="dcterms:W3CDTF">2020-02-17T17:37:05Z</dcterms:created>
  <dcterms:modified xsi:type="dcterms:W3CDTF">2023-01-26T08:49:27Z</dcterms:modified>
</cp:coreProperties>
</file>