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6" r:id="rId2"/>
  </p:sldMasterIdLst>
  <p:notesMasterIdLst>
    <p:notesMasterId r:id="rId34"/>
  </p:notesMasterIdLst>
  <p:sldIdLst>
    <p:sldId id="256" r:id="rId3"/>
    <p:sldId id="406" r:id="rId4"/>
    <p:sldId id="407" r:id="rId5"/>
    <p:sldId id="408" r:id="rId6"/>
    <p:sldId id="409" r:id="rId7"/>
    <p:sldId id="437" r:id="rId8"/>
    <p:sldId id="410" r:id="rId9"/>
    <p:sldId id="411" r:id="rId10"/>
    <p:sldId id="413" r:id="rId11"/>
    <p:sldId id="415" r:id="rId12"/>
    <p:sldId id="414" r:id="rId13"/>
    <p:sldId id="419" r:id="rId14"/>
    <p:sldId id="418" r:id="rId15"/>
    <p:sldId id="420" r:id="rId16"/>
    <p:sldId id="416" r:id="rId17"/>
    <p:sldId id="421" r:id="rId18"/>
    <p:sldId id="422" r:id="rId19"/>
    <p:sldId id="423" r:id="rId20"/>
    <p:sldId id="424" r:id="rId21"/>
    <p:sldId id="425" r:id="rId22"/>
    <p:sldId id="426" r:id="rId23"/>
    <p:sldId id="427" r:id="rId24"/>
    <p:sldId id="428" r:id="rId25"/>
    <p:sldId id="429" r:id="rId26"/>
    <p:sldId id="430" r:id="rId27"/>
    <p:sldId id="431" r:id="rId28"/>
    <p:sldId id="432" r:id="rId29"/>
    <p:sldId id="433" r:id="rId30"/>
    <p:sldId id="434" r:id="rId31"/>
    <p:sldId id="435" r:id="rId32"/>
    <p:sldId id="436" r:id="rId33"/>
  </p:sldIdLst>
  <p:sldSz cx="24384000" cy="13716000"/>
  <p:notesSz cx="6858000" cy="9144000"/>
  <p:embeddedFontLst>
    <p:embeddedFont>
      <p:font typeface="Montserrat Medium" charset="-52"/>
      <p:regular r:id="rId35"/>
      <p:italic r:id="rId36"/>
    </p:embeddedFont>
    <p:embeddedFont>
      <p:font typeface="Montserrat SemiBold" charset="-52"/>
      <p:bold r:id="rId37"/>
      <p:boldItalic r:id="rId38"/>
    </p:embeddedFont>
    <p:embeddedFont>
      <p:font typeface="Arial Narrow" pitchFamily="34" charset="0"/>
      <p:regular r:id="rId39"/>
      <p:bold r:id="rId40"/>
      <p:italic r:id="rId41"/>
      <p:boldItalic r:id="rId42"/>
    </p:embeddedFont>
    <p:embeddedFont>
      <p:font typeface="Calibri Light" charset="0"/>
      <p:regular r:id="rId43"/>
      <p:italic r:id="rId44"/>
    </p:embeddedFont>
    <p:embeddedFont>
      <p:font typeface="Arial Black" pitchFamily="34" charset="0"/>
      <p:bold r:id="rId45"/>
    </p:embeddedFont>
    <p:embeddedFont>
      <p:font typeface="Montserrat ExtraBold" charset="-52"/>
      <p:bold r:id="rId46"/>
      <p:boldItalic r:id="rId47"/>
    </p:embeddedFont>
    <p:embeddedFont>
      <p:font typeface="Montserrat Light" charset="-52"/>
      <p:regular r:id="rId48"/>
      <p: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13"/>
    <a:srgbClr val="4D87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03" autoAdjust="0"/>
    <p:restoredTop sz="83864" autoAdjust="0"/>
  </p:normalViewPr>
  <p:slideViewPr>
    <p:cSldViewPr snapToGrid="0" snapToObjects="1">
      <p:cViewPr>
        <p:scale>
          <a:sx n="33" d="100"/>
          <a:sy n="33" d="100"/>
        </p:scale>
        <p:origin x="-1140" y="-72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3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185500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0" i="0">
        <a:latin typeface="Arial" panose="020B0604020202020204" pitchFamily="34" charset="0"/>
        <a:ea typeface="Helvetica Neue"/>
        <a:cs typeface="Arial" panose="020B0604020202020204" pitchFamily="34" charset="0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356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9695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200" b="0" i="0" dirty="0" smtClean="0">
              <a:effectLst/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20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97915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67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964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1806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3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23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527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3401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023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2543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14835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898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774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6700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200" b="0" i="0" dirty="0" smtClean="0">
              <a:effectLst/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54241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4301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Текст про это</a:t>
            </a:r>
            <a:r>
              <a:rPr lang="ru-RU" baseline="0" dirty="0" smtClean="0"/>
              <a:t> место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9157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Текст про это</a:t>
            </a:r>
            <a:r>
              <a:rPr lang="ru-RU" baseline="0" dirty="0" smtClean="0"/>
              <a:t> место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566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Текст про это</a:t>
            </a:r>
            <a:r>
              <a:rPr lang="ru-RU" baseline="0" dirty="0" smtClean="0"/>
              <a:t> место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778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+ Pho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3" name="Trend 2021."/>
          <p:cNvSpPr txBox="1"/>
          <p:nvPr/>
        </p:nvSpPr>
        <p:spPr>
          <a:xfrm>
            <a:off x="1381908" y="1187450"/>
            <a:ext cx="283921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dirty="0">
                <a:solidFill>
                  <a:schemeClr val="tx1"/>
                </a:solidFill>
              </a:rPr>
              <a:t>Trend 2021</a:t>
            </a:r>
            <a:r>
              <a:rPr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14" name="Graphic 172"/>
          <p:cNvSpPr/>
          <p:nvPr/>
        </p:nvSpPr>
        <p:spPr>
          <a:xfrm>
            <a:off x="22510300" y="1327027"/>
            <a:ext cx="433135" cy="284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8" y="12343"/>
                </a:moveTo>
                <a:lnTo>
                  <a:pt x="1013" y="12343"/>
                </a:lnTo>
                <a:cubicBezTo>
                  <a:pt x="453" y="12343"/>
                  <a:pt x="0" y="11652"/>
                  <a:pt x="0" y="10800"/>
                </a:cubicBezTo>
                <a:cubicBezTo>
                  <a:pt x="0" y="9948"/>
                  <a:pt x="453" y="9257"/>
                  <a:pt x="1013" y="9257"/>
                </a:cubicBezTo>
                <a:lnTo>
                  <a:pt x="20588" y="9257"/>
                </a:lnTo>
                <a:cubicBezTo>
                  <a:pt x="21147" y="9257"/>
                  <a:pt x="21600" y="9948"/>
                  <a:pt x="21600" y="10800"/>
                </a:cubicBezTo>
                <a:cubicBezTo>
                  <a:pt x="21600" y="11652"/>
                  <a:pt x="21147" y="12343"/>
                  <a:pt x="20588" y="12343"/>
                </a:cubicBezTo>
                <a:close/>
                <a:moveTo>
                  <a:pt x="21600" y="1543"/>
                </a:moveTo>
                <a:cubicBezTo>
                  <a:pt x="21600" y="691"/>
                  <a:pt x="21147" y="0"/>
                  <a:pt x="20588" y="0"/>
                </a:cubicBezTo>
                <a:lnTo>
                  <a:pt x="1013" y="0"/>
                </a:lnTo>
                <a:cubicBezTo>
                  <a:pt x="453" y="0"/>
                  <a:pt x="0" y="691"/>
                  <a:pt x="0" y="1543"/>
                </a:cubicBezTo>
                <a:cubicBezTo>
                  <a:pt x="0" y="2395"/>
                  <a:pt x="453" y="3086"/>
                  <a:pt x="1013" y="3086"/>
                </a:cubicBezTo>
                <a:lnTo>
                  <a:pt x="20588" y="3086"/>
                </a:lnTo>
                <a:cubicBezTo>
                  <a:pt x="21147" y="3086"/>
                  <a:pt x="21600" y="2395"/>
                  <a:pt x="21600" y="1543"/>
                </a:cubicBezTo>
                <a:close/>
                <a:moveTo>
                  <a:pt x="21600" y="20057"/>
                </a:moveTo>
                <a:cubicBezTo>
                  <a:pt x="21600" y="19205"/>
                  <a:pt x="21147" y="18514"/>
                  <a:pt x="20588" y="18514"/>
                </a:cubicBezTo>
                <a:lnTo>
                  <a:pt x="1013" y="18514"/>
                </a:lnTo>
                <a:cubicBezTo>
                  <a:pt x="453" y="18514"/>
                  <a:pt x="0" y="19205"/>
                  <a:pt x="0" y="20057"/>
                </a:cubicBezTo>
                <a:cubicBezTo>
                  <a:pt x="0" y="20909"/>
                  <a:pt x="453" y="21600"/>
                  <a:pt x="1013" y="21600"/>
                </a:cubicBezTo>
                <a:lnTo>
                  <a:pt x="20588" y="21600"/>
                </a:lnTo>
                <a:cubicBezTo>
                  <a:pt x="21147" y="21600"/>
                  <a:pt x="21600" y="20909"/>
                  <a:pt x="21600" y="20057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45D3E87-3C0B-F341-A27B-E2D273F599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5E391CB4-F622-EE43-B7C0-C3795A8A81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8DCDBF16-3682-A242-9C9E-476989CD5E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3456F4FF-644F-E34F-AC43-D48D8A05DF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xmlns="" id="{6E67A86B-D2D7-4448-8557-A3A39BC9F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13B8D20F-D046-D946-99FE-1E81A88B9B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xmlns="" id="{7C0CB0D5-2B46-DD4D-8C04-40F9D2008D4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xmlns="" id="{15A5B861-B62C-8042-958E-38453E0934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xmlns="" id="{4E68379E-C006-DE43-A791-6269DC771BB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xmlns="" id="{D2AFC5A0-9BEF-D44B-9C18-CB175E90F41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101214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(without header) + Pho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ircle"/>
          <p:cNvSpPr/>
          <p:nvPr/>
        </p:nvSpPr>
        <p:spPr>
          <a:xfrm>
            <a:off x="22441117" y="11878733"/>
            <a:ext cx="571501" cy="571501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1" i="0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45350" y="12003953"/>
            <a:ext cx="571501" cy="298984"/>
          </a:xfrm>
          <a:prstGeom prst="rect">
            <a:avLst/>
          </a:prstGeom>
        </p:spPr>
        <p:txBody>
          <a:bodyPr wrap="square"/>
          <a:lstStyle>
            <a:lvl1pPr>
              <a:defRPr sz="1400" b="1">
                <a:solidFill>
                  <a:srgbClr val="F0F0F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FBAE1344-71FB-214A-985A-C79AE33BAD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3FAF2F12-F6A2-F94B-94A1-8FC535902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D2D72B2A-0AFA-E744-A788-3DBAB23340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C86CE5F9-F76C-5447-854F-C41CDBCF8B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AD67D36D-1FCA-3A46-9B4A-5D1828C6D6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486BE658-6D24-CA4C-AB3D-5A54CB356B3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FFF242D3-B6C6-414A-84B9-697A2301F81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D050F28B-8BAE-5B4C-B35C-E30F344D514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xmlns="" id="{642DCAE9-9E18-4B47-A5A0-FB78038F082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xmlns="" id="{F32F03F1-C50A-864C-B428-79231A186CE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4284329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Photo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xmlns="" id="{01F935C2-BB49-7F44-AA76-95F6700993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12414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871FA9-522E-EF46-8ED1-22380FB407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5451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xmlns="" id="{A1CE6A93-8415-B84C-9636-40D989C3225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58488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xmlns="" id="{24F4412B-9D40-1740-8196-208EDFDE6A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81525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xmlns="" id="{DF52A887-0B61-FB40-A002-18D9DB1567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04563" y="3867576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xmlns="" id="{9D153C23-CF0C-C44B-9801-00A2060026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12414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xmlns="" id="{BA9D09E7-4FBA-1C4C-8814-B5E33FE5F0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5451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xmlns="" id="{9E774562-BACD-F54F-9D9D-7B802146C18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1058488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xmlns="" id="{3A962AB2-20FD-7B4B-A867-E694B5CA857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381525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BC6BEB8C-9FDC-BC4E-B300-7609F4B058E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704563" y="7104552"/>
            <a:ext cx="2403475" cy="2401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58445349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3188263"/>
            <a:ext cx="20726400" cy="1375646"/>
          </a:xfrm>
        </p:spPr>
        <p:txBody>
          <a:bodyPr anchor="b">
            <a:normAutofit/>
          </a:bodyPr>
          <a:lstStyle>
            <a:lvl1pPr algn="ctr">
              <a:defRPr sz="8800"/>
            </a:lvl1pPr>
          </a:lstStyle>
          <a:p>
            <a:r>
              <a:rPr lang="ru-RU" dirty="0"/>
              <a:t>Тема 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1163" y="12024763"/>
            <a:ext cx="18288000" cy="86989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ru-RU" dirty="0"/>
              <a:t>Автор: Фамилия Имя Отчество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724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537507" y="12921015"/>
            <a:ext cx="5486400" cy="730250"/>
          </a:xfrm>
        </p:spPr>
        <p:txBody>
          <a:bodyPr/>
          <a:lstStyle/>
          <a:p>
            <a:fld id="{F44FE584-1512-4C83-B89F-3CA395B32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901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63701" y="3419480"/>
            <a:ext cx="21031200" cy="1613768"/>
          </a:xfrm>
        </p:spPr>
        <p:txBody>
          <a:bodyPr anchor="b">
            <a:noAutofit/>
          </a:bodyPr>
          <a:lstStyle>
            <a:lvl1pPr algn="ctr">
              <a:defRPr sz="8800" baseline="0"/>
            </a:lvl1pPr>
          </a:lstStyle>
          <a:p>
            <a:r>
              <a:rPr lang="ru-RU" dirty="0"/>
              <a:t>Спасибо за</a:t>
            </a:r>
            <a:br>
              <a:rPr lang="ru-RU" dirty="0"/>
            </a:br>
            <a:r>
              <a:rPr lang="ru-RU" dirty="0"/>
              <a:t>внимание!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814752" y="12116451"/>
            <a:ext cx="21031200" cy="814622"/>
          </a:xfrm>
        </p:spPr>
        <p:txBody>
          <a:bodyPr/>
          <a:lstStyle>
            <a:lvl1pPr marL="0" indent="0" algn="ctr">
              <a:buNone/>
              <a:defRPr sz="4800">
                <a:solidFill>
                  <a:schemeClr val="tx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Автор: Фамилия Имя Отчество</a:t>
            </a:r>
          </a:p>
        </p:txBody>
      </p:sp>
    </p:spTree>
    <p:extLst>
      <p:ext uri="{BB962C8B-B14F-4D97-AF65-F5344CB8AC3E}">
        <p14:creationId xmlns:p14="http://schemas.microsoft.com/office/powerpoint/2010/main" val="593195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2" r:id="rId3"/>
    <p:sldLayoutId id="2147483655" r:id="rId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3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3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3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FE584-1512-4C83-B89F-3CA395B326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73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rend 2021."/>
          <p:cNvSpPr txBox="1"/>
          <p:nvPr/>
        </p:nvSpPr>
        <p:spPr>
          <a:xfrm>
            <a:off x="12010292" y="1940281"/>
            <a:ext cx="12373708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sz="10400" dirty="0">
              <a:solidFill>
                <a:schemeClr val="accent1"/>
              </a:solidFill>
            </a:endParaRPr>
          </a:p>
        </p:txBody>
      </p:sp>
      <p:sp>
        <p:nvSpPr>
          <p:cNvPr id="10" name="Rectangle"/>
          <p:cNvSpPr/>
          <p:nvPr/>
        </p:nvSpPr>
        <p:spPr>
          <a:xfrm>
            <a:off x="0" y="3536"/>
            <a:ext cx="11588262" cy="13712464"/>
          </a:xfrm>
          <a:prstGeom prst="rect">
            <a:avLst/>
          </a:prstGeom>
          <a:solidFill>
            <a:srgbClr val="4D877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1" name="Picture 2" descr="C:\Users\Andrey\Desktop\pgups_p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84" y="1414231"/>
            <a:ext cx="10888894" cy="1088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10292" y="5659439"/>
            <a:ext cx="1237370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5000" b="0" dirty="0">
                <a:latin typeface="Montserrat Medium" pitchFamily="2" charset="-52"/>
              </a:rPr>
              <a:t>Петербургский государственный университет </a:t>
            </a:r>
            <a:r>
              <a:rPr lang="ru-RU" sz="5000" b="0" dirty="0" smtClean="0">
                <a:latin typeface="Montserrat Medium" pitchFamily="2" charset="-52"/>
              </a:rPr>
              <a:t>путей </a:t>
            </a:r>
            <a:r>
              <a:rPr lang="ru-RU" sz="5000" b="0" dirty="0">
                <a:latin typeface="Montserrat Medium" pitchFamily="2" charset="-52"/>
              </a:rPr>
              <a:t>сообщения Императора Александра I</a:t>
            </a:r>
            <a:endParaRPr lang="ru-RU" sz="5000" dirty="0">
              <a:latin typeface="Montserrat Medium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010292" y="9280745"/>
            <a:ext cx="1252024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5400" b="0" dirty="0" smtClean="0">
                <a:solidFill>
                  <a:schemeClr val="tx1"/>
                </a:solidFill>
                <a:latin typeface="Montserrat Light" pitchFamily="2" charset="-52"/>
              </a:rPr>
              <a:t>Факультет </a:t>
            </a:r>
            <a:endParaRPr lang="ru-RU" sz="5400" b="0" dirty="0">
              <a:solidFill>
                <a:schemeClr val="tx1"/>
              </a:solidFill>
              <a:latin typeface="Montserrat Light" pitchFamily="2" charset="-52"/>
            </a:endParaRPr>
          </a:p>
          <a:p>
            <a:pPr algn="l"/>
            <a:r>
              <a:rPr lang="ru-RU" sz="7200" b="0" dirty="0" smtClean="0">
                <a:solidFill>
                  <a:schemeClr val="tx1"/>
                </a:solidFill>
                <a:latin typeface="Montserrat SemiBold" pitchFamily="2" charset="-52"/>
              </a:rPr>
              <a:t>«Экономика и</a:t>
            </a:r>
          </a:p>
          <a:p>
            <a:pPr algn="l"/>
            <a:r>
              <a:rPr lang="ru-RU" sz="7200" b="0" dirty="0" smtClean="0">
                <a:solidFill>
                  <a:schemeClr val="tx1"/>
                </a:solidFill>
                <a:latin typeface="Montserrat SemiBold" pitchFamily="2" charset="-52"/>
              </a:rPr>
              <a:t>Менеджмент»</a:t>
            </a:r>
            <a:endParaRPr lang="ru-RU" sz="7200" b="0" dirty="0">
              <a:solidFill>
                <a:schemeClr val="tx1"/>
              </a:solidFill>
              <a:latin typeface="Montserrat SemiBold" pitchFamily="2" charset="-5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end 2021."/>
          <p:cNvSpPr txBox="1"/>
          <p:nvPr/>
        </p:nvSpPr>
        <p:spPr>
          <a:xfrm>
            <a:off x="398583" y="506019"/>
            <a:ext cx="10761785" cy="453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/>
            <a:r>
              <a:rPr lang="ru-RU" sz="9600" b="0" dirty="0" smtClean="0">
                <a:latin typeface="Montserrat ExtraBold" pitchFamily="2" charset="-52"/>
              </a:rPr>
              <a:t>Кафедра «Физическая культура»</a:t>
            </a:r>
            <a:endParaRPr lang="ru-RU" sz="9600" b="0" dirty="0">
              <a:latin typeface="Montserrat ExtraBold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9938" y="6333981"/>
            <a:ext cx="9823939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buFont typeface="Arial" pitchFamily="34" charset="0"/>
              <a:buChar char="•"/>
            </a:pPr>
            <a:r>
              <a:rPr lang="ru-RU" sz="5400" b="0" dirty="0">
                <a:latin typeface="Montserrat Medium" pitchFamily="2" charset="-52"/>
              </a:rPr>
              <a:t>игровой</a:t>
            </a:r>
            <a:r>
              <a:rPr lang="ru-RU" sz="5400" b="0" dirty="0">
                <a:latin typeface="Montserrat Light" pitchFamily="2" charset="-52"/>
              </a:rPr>
              <a:t> </a:t>
            </a:r>
            <a:r>
              <a:rPr lang="ru-RU" sz="5400" b="0" dirty="0" smtClean="0">
                <a:latin typeface="Montserrat Light" pitchFamily="2" charset="-52"/>
              </a:rPr>
              <a:t>зал</a:t>
            </a:r>
          </a:p>
          <a:p>
            <a:pPr marL="685800" indent="-685800" algn="l">
              <a:buFont typeface="Arial" pitchFamily="34" charset="0"/>
              <a:buChar char="•"/>
            </a:pPr>
            <a:endParaRPr lang="ru-RU" sz="2400" b="0" dirty="0">
              <a:latin typeface="Montserrat Light" pitchFamily="2" charset="-52"/>
            </a:endParaRPr>
          </a:p>
          <a:p>
            <a:pPr marL="685800" indent="-685800" algn="l">
              <a:buFont typeface="Arial" pitchFamily="34" charset="0"/>
              <a:buChar char="•"/>
            </a:pPr>
            <a:r>
              <a:rPr lang="ru-RU" sz="5400" b="0" dirty="0">
                <a:latin typeface="Montserrat Medium" pitchFamily="2" charset="-52"/>
              </a:rPr>
              <a:t>гимнастический</a:t>
            </a:r>
            <a:r>
              <a:rPr lang="ru-RU" sz="5400" b="0" dirty="0">
                <a:latin typeface="Montserrat Light" pitchFamily="2" charset="-52"/>
              </a:rPr>
              <a:t> </a:t>
            </a:r>
            <a:r>
              <a:rPr lang="ru-RU" sz="5400" b="0" dirty="0" smtClean="0">
                <a:latin typeface="Montserrat Light" pitchFamily="2" charset="-52"/>
              </a:rPr>
              <a:t>зал</a:t>
            </a:r>
          </a:p>
          <a:p>
            <a:pPr marL="685800" indent="-685800" algn="l">
              <a:buFont typeface="Arial" pitchFamily="34" charset="0"/>
              <a:buChar char="•"/>
            </a:pPr>
            <a:endParaRPr lang="ru-RU" sz="2400" b="0" dirty="0">
              <a:latin typeface="Montserrat Light" pitchFamily="2" charset="-52"/>
            </a:endParaRPr>
          </a:p>
          <a:p>
            <a:pPr marL="685800" indent="-685800" algn="l">
              <a:buFont typeface="Arial" pitchFamily="34" charset="0"/>
              <a:buChar char="•"/>
            </a:pPr>
            <a:r>
              <a:rPr lang="ru-RU" sz="5400" b="0" dirty="0">
                <a:latin typeface="Montserrat Medium" pitchFamily="2" charset="-52"/>
              </a:rPr>
              <a:t>тренажерный</a:t>
            </a:r>
            <a:r>
              <a:rPr lang="ru-RU" sz="5400" b="0" dirty="0">
                <a:latin typeface="Montserrat Light" pitchFamily="2" charset="-52"/>
              </a:rPr>
              <a:t> зал</a:t>
            </a:r>
          </a:p>
        </p:txBody>
      </p:sp>
      <p:pic>
        <p:nvPicPr>
          <p:cNvPr id="7" name="Picture 2" descr="C:\Users\Andrey\Downloads\loon-image-origin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0" r="28186" b="3624"/>
          <a:stretch/>
        </p:blipFill>
        <p:spPr bwMode="auto">
          <a:xfrm>
            <a:off x="11066584" y="-1"/>
            <a:ext cx="13317416" cy="137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9290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end 2021."/>
          <p:cNvSpPr txBox="1"/>
          <p:nvPr/>
        </p:nvSpPr>
        <p:spPr>
          <a:xfrm>
            <a:off x="375137" y="224667"/>
            <a:ext cx="10761785" cy="4165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/>
            <a:r>
              <a:rPr lang="ru-RU" sz="9600" b="0" dirty="0">
                <a:solidFill>
                  <a:srgbClr val="131313"/>
                </a:solidFill>
                <a:latin typeface="Montserrat ExtraBold" pitchFamily="2" charset="-52"/>
              </a:rPr>
              <a:t>Спортивные площадки </a:t>
            </a:r>
            <a:r>
              <a:rPr lang="ru-RU" sz="7200" b="0" dirty="0">
                <a:solidFill>
                  <a:srgbClr val="131313"/>
                </a:solidFill>
                <a:latin typeface="Montserrat ExtraBold" pitchFamily="2" charset="-52"/>
              </a:rPr>
              <a:t>в </a:t>
            </a:r>
            <a:r>
              <a:rPr lang="ru-RU" sz="7200" b="0" dirty="0" err="1">
                <a:solidFill>
                  <a:srgbClr val="131313"/>
                </a:solidFill>
                <a:latin typeface="Montserrat ExtraBold" pitchFamily="2" charset="-52"/>
              </a:rPr>
              <a:t>Юсуповском</a:t>
            </a:r>
            <a:r>
              <a:rPr lang="ru-RU" sz="7200" b="0" dirty="0">
                <a:solidFill>
                  <a:srgbClr val="131313"/>
                </a:solidFill>
                <a:latin typeface="Montserrat ExtraBold" pitchFamily="2" charset="-52"/>
              </a:rPr>
              <a:t> саду</a:t>
            </a:r>
          </a:p>
        </p:txBody>
      </p:sp>
      <p:pic>
        <p:nvPicPr>
          <p:cNvPr id="5" name="Picture 2" descr="C:\Users\Andrey\Desktop\DFK-PGUPS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7" t="16410" r="17405" b="8589"/>
          <a:stretch/>
        </p:blipFill>
        <p:spPr bwMode="auto">
          <a:xfrm>
            <a:off x="11090031" y="0"/>
            <a:ext cx="1329396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9938" y="5302351"/>
            <a:ext cx="10081847" cy="744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buFont typeface="Arial" pitchFamily="34" charset="0"/>
              <a:buChar char="•"/>
            </a:pPr>
            <a:r>
              <a:rPr lang="ru-RU" sz="5400" b="0" dirty="0">
                <a:latin typeface="Montserrat Medium" pitchFamily="2" charset="-52"/>
              </a:rPr>
              <a:t>футбольное поле </a:t>
            </a:r>
            <a:r>
              <a:rPr lang="ru-RU" sz="5400" b="0" dirty="0">
                <a:latin typeface="Montserrat Light" pitchFamily="2" charset="-52"/>
              </a:rPr>
              <a:t>с искусственным </a:t>
            </a:r>
            <a:r>
              <a:rPr lang="ru-RU" sz="5400" b="0" dirty="0" smtClean="0">
                <a:latin typeface="Montserrat Light" pitchFamily="2" charset="-52"/>
              </a:rPr>
              <a:t>покрытием</a:t>
            </a:r>
          </a:p>
          <a:p>
            <a:pPr marL="685800" indent="-685800" algn="l">
              <a:buFont typeface="Arial" pitchFamily="34" charset="0"/>
              <a:buChar char="•"/>
            </a:pPr>
            <a:endParaRPr lang="ru-RU" sz="1400" b="0" dirty="0">
              <a:latin typeface="Montserrat Light" pitchFamily="2" charset="-52"/>
            </a:endParaRPr>
          </a:p>
          <a:p>
            <a:pPr marL="685800" indent="-685800" algn="l">
              <a:buFont typeface="Arial" pitchFamily="34" charset="0"/>
              <a:buChar char="•"/>
            </a:pPr>
            <a:r>
              <a:rPr lang="ru-RU" sz="5400" b="0" dirty="0">
                <a:latin typeface="Montserrat Light" pitchFamily="2" charset="-52"/>
              </a:rPr>
              <a:t>площадка для </a:t>
            </a:r>
            <a:r>
              <a:rPr lang="ru-RU" sz="5400" b="0" dirty="0">
                <a:latin typeface="Montserrat Medium" pitchFamily="2" charset="-52"/>
              </a:rPr>
              <a:t>баскетбола, волейбола, большого </a:t>
            </a:r>
            <a:r>
              <a:rPr lang="ru-RU" sz="5400" b="0" dirty="0" smtClean="0">
                <a:latin typeface="Montserrat Medium" pitchFamily="2" charset="-52"/>
              </a:rPr>
              <a:t>тенниса</a:t>
            </a:r>
          </a:p>
          <a:p>
            <a:pPr marL="685800" indent="-685800" algn="l">
              <a:buFont typeface="Arial" pitchFamily="34" charset="0"/>
              <a:buChar char="•"/>
            </a:pPr>
            <a:endParaRPr lang="ru-RU" sz="1400" b="0" dirty="0">
              <a:latin typeface="Montserrat Medium" pitchFamily="2" charset="-52"/>
            </a:endParaRPr>
          </a:p>
          <a:p>
            <a:pPr marL="685800" indent="-685800" algn="l">
              <a:buFont typeface="Arial" pitchFamily="34" charset="0"/>
              <a:buChar char="•"/>
            </a:pPr>
            <a:r>
              <a:rPr lang="ru-RU" sz="5400" b="0" dirty="0">
                <a:latin typeface="Montserrat Light" pitchFamily="2" charset="-52"/>
              </a:rPr>
              <a:t>прямые и круговые </a:t>
            </a:r>
            <a:r>
              <a:rPr lang="ru-RU" sz="5400" b="0" dirty="0">
                <a:latin typeface="Montserrat Medium" pitchFamily="2" charset="-52"/>
              </a:rPr>
              <a:t>беговые дорожки</a:t>
            </a:r>
          </a:p>
        </p:txBody>
      </p:sp>
      <p:pic>
        <p:nvPicPr>
          <p:cNvPr id="7170" name="Picture 2" descr="C:\Users\Andrey\Desktop\rBIuvYzuMAQ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10"/>
          <a:stretch/>
        </p:blipFill>
        <p:spPr bwMode="auto">
          <a:xfrm>
            <a:off x="11090030" y="0"/>
            <a:ext cx="1329396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0134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2" r="4312" b="33646"/>
          <a:stretch/>
        </p:blipFill>
        <p:spPr>
          <a:xfrm>
            <a:off x="398585" y="224205"/>
            <a:ext cx="23586830" cy="132675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224391" y="11294450"/>
            <a:ext cx="170752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Наши </a:t>
            </a:r>
            <a:r>
              <a:rPr lang="ru-RU" dirty="0">
                <a:solidFill>
                  <a:schemeClr val="bg1"/>
                </a:solidFill>
              </a:rPr>
              <a:t>студенты принимают активное участие на спортивных соревнованиях не  только российского, но и международного уровней.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Имеется </a:t>
            </a:r>
            <a:r>
              <a:rPr lang="ru-RU" dirty="0">
                <a:solidFill>
                  <a:schemeClr val="bg1"/>
                </a:solidFill>
              </a:rPr>
              <a:t>своя поликлиника. </a:t>
            </a:r>
          </a:p>
        </p:txBody>
      </p:sp>
    </p:spTree>
    <p:extLst>
      <p:ext uri="{BB962C8B-B14F-4D97-AF65-F5344CB8AC3E}">
        <p14:creationId xmlns:p14="http://schemas.microsoft.com/office/powerpoint/2010/main" val="37585788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2" r="4312" b="33646"/>
          <a:stretch/>
        </p:blipFill>
        <p:spPr>
          <a:xfrm>
            <a:off x="398585" y="224205"/>
            <a:ext cx="23586830" cy="13267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t="2680" r="1367" b="23852"/>
          <a:stretch/>
        </p:blipFill>
        <p:spPr>
          <a:xfrm>
            <a:off x="398585" y="224204"/>
            <a:ext cx="23586830" cy="13267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24854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2" r="4312" b="33646"/>
          <a:stretch/>
        </p:blipFill>
        <p:spPr>
          <a:xfrm>
            <a:off x="398585" y="224205"/>
            <a:ext cx="23586830" cy="13267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t="2680" r="1367" b="23852"/>
          <a:stretch/>
        </p:blipFill>
        <p:spPr>
          <a:xfrm>
            <a:off x="398585" y="224204"/>
            <a:ext cx="23586830" cy="13267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" t="9350" b="20505"/>
          <a:stretch/>
        </p:blipFill>
        <p:spPr>
          <a:xfrm>
            <a:off x="398585" y="224204"/>
            <a:ext cx="23586830" cy="13267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8205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ndrey\Desktop\1539930455-IMG_2599-m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3" b="7281"/>
          <a:stretch/>
        </p:blipFill>
        <p:spPr bwMode="auto">
          <a:xfrm>
            <a:off x="0" y="1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" y="8506878"/>
            <a:ext cx="24384000" cy="5209122"/>
          </a:xfrm>
          <a:prstGeom prst="rect">
            <a:avLst/>
          </a:prstGeom>
          <a:solidFill>
            <a:srgbClr val="131313">
              <a:alpha val="91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rend 2021."/>
          <p:cNvSpPr txBox="1"/>
          <p:nvPr/>
        </p:nvSpPr>
        <p:spPr>
          <a:xfrm>
            <a:off x="0" y="8745460"/>
            <a:ext cx="24384000" cy="5750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r>
              <a:rPr lang="ru-RU" sz="19900" b="0" dirty="0" smtClean="0">
                <a:solidFill>
                  <a:schemeClr val="bg1"/>
                </a:solidFill>
                <a:latin typeface="Montserrat SemiBold" pitchFamily="2" charset="-52"/>
              </a:rPr>
              <a:t>1 000 000+</a:t>
            </a:r>
          </a:p>
          <a:p>
            <a:r>
              <a:rPr lang="ru-RU" sz="9600" b="0" dirty="0">
                <a:solidFill>
                  <a:schemeClr val="bg1"/>
                </a:solidFill>
                <a:latin typeface="Montserrat Light" pitchFamily="2" charset="-52"/>
              </a:rPr>
              <a:t>к</a:t>
            </a:r>
            <a:r>
              <a:rPr lang="ru-RU" sz="9600" b="0" dirty="0" smtClean="0">
                <a:solidFill>
                  <a:schemeClr val="bg1"/>
                </a:solidFill>
                <a:latin typeface="Montserrat Light" pitchFamily="2" charset="-52"/>
              </a:rPr>
              <a:t>ниг в библиотеке</a:t>
            </a:r>
          </a:p>
          <a:p>
            <a:endParaRPr lang="ru-RU" sz="7200" b="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696528" y="1319135"/>
            <a:ext cx="1515569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Наша «Научно-техническая библиотека» является одной из старейших библиотек России и имеет фонд более 1 миллиона книг.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Студентам </a:t>
            </a:r>
            <a:r>
              <a:rPr lang="ru-RU" dirty="0">
                <a:solidFill>
                  <a:schemeClr val="bg1"/>
                </a:solidFill>
              </a:rPr>
              <a:t>нашего университета также доступны электронные ресурсы, они могут пользоваться различными «Электронно-библиотечными системами». </a:t>
            </a:r>
          </a:p>
        </p:txBody>
      </p:sp>
    </p:spTree>
    <p:extLst>
      <p:ext uri="{BB962C8B-B14F-4D97-AF65-F5344CB8AC3E}">
        <p14:creationId xmlns:p14="http://schemas.microsoft.com/office/powerpoint/2010/main" val="126421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drey\Desktop\3aa86fdebd8e72fad5d015e3e6c0bd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1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rend 2021."/>
          <p:cNvSpPr txBox="1"/>
          <p:nvPr/>
        </p:nvSpPr>
        <p:spPr>
          <a:xfrm>
            <a:off x="409525" y="424882"/>
            <a:ext cx="22864560" cy="10259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9600" dirty="0" smtClean="0">
                <a:solidFill>
                  <a:schemeClr val="bg1"/>
                </a:solidFill>
                <a:latin typeface="Montserrat SemiBold" pitchFamily="2" charset="-52"/>
              </a:rPr>
              <a:t>Ежегодно</a:t>
            </a:r>
            <a:r>
              <a:rPr lang="ru-RU" sz="8000" dirty="0" smtClean="0">
                <a:solidFill>
                  <a:schemeClr val="bg1"/>
                </a:solidFill>
                <a:latin typeface="Montserrat Light" pitchFamily="2" charset="-52"/>
              </a:rPr>
              <a:t> в университете проводится</a:t>
            </a:r>
          </a:p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lang="ru-RU" sz="6000" dirty="0">
              <a:solidFill>
                <a:schemeClr val="bg1"/>
              </a:solidFill>
              <a:latin typeface="Montserrat Light" pitchFamily="2" charset="-52"/>
            </a:endParaRPr>
          </a:p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9600" dirty="0" smtClean="0">
                <a:solidFill>
                  <a:schemeClr val="bg1"/>
                </a:solidFill>
                <a:latin typeface="Montserrat ExtraBold" pitchFamily="2" charset="-52"/>
              </a:rPr>
              <a:t>Всероссийская научно-техническая конференция</a:t>
            </a:r>
            <a:r>
              <a:rPr lang="ru-RU" sz="8000" dirty="0" smtClean="0">
                <a:solidFill>
                  <a:schemeClr val="bg1"/>
                </a:solidFill>
                <a:latin typeface="Montserrat Light" pitchFamily="2" charset="-52"/>
              </a:rPr>
              <a:t> </a:t>
            </a:r>
            <a:r>
              <a:rPr lang="ru-RU" sz="7200" dirty="0" smtClean="0">
                <a:solidFill>
                  <a:schemeClr val="bg1"/>
                </a:solidFill>
                <a:latin typeface="Montserrat Light" pitchFamily="2" charset="-52"/>
              </a:rPr>
              <a:t>студентов, аспирантов и молодых ученых</a:t>
            </a:r>
            <a:endParaRPr lang="ru-RU" sz="8000" dirty="0" smtClean="0">
              <a:solidFill>
                <a:schemeClr val="bg1"/>
              </a:solidFill>
              <a:latin typeface="Montserrat Light" pitchFamily="2" charset="-52"/>
            </a:endParaRPr>
          </a:p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lang="ru-RU" sz="6000" dirty="0">
              <a:solidFill>
                <a:schemeClr val="bg1"/>
              </a:solidFill>
              <a:latin typeface="Montserrat Light" pitchFamily="2" charset="-52"/>
              <a:sym typeface="Montserrat ExtraBold"/>
            </a:endParaRPr>
          </a:p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8800" dirty="0" smtClean="0">
                <a:solidFill>
                  <a:schemeClr val="bg1"/>
                </a:solidFill>
                <a:latin typeface="Montserrat SemiBold" pitchFamily="2" charset="-52"/>
                <a:sym typeface="Montserrat ExtraBold"/>
              </a:rPr>
              <a:t>«Транспорт</a:t>
            </a:r>
            <a:r>
              <a:rPr lang="en-US" sz="8800" dirty="0" smtClean="0">
                <a:solidFill>
                  <a:schemeClr val="bg1"/>
                </a:solidFill>
                <a:latin typeface="Montserrat SemiBold" pitchFamily="2" charset="-52"/>
                <a:sym typeface="Montserrat ExtraBold"/>
              </a:rPr>
              <a:t>: </a:t>
            </a:r>
            <a:r>
              <a:rPr lang="ru-RU" sz="8800" dirty="0" smtClean="0">
                <a:solidFill>
                  <a:schemeClr val="bg1"/>
                </a:solidFill>
                <a:latin typeface="Montserrat SemiBold" pitchFamily="2" charset="-52"/>
                <a:sym typeface="Montserrat ExtraBold"/>
              </a:rPr>
              <a:t>проблемы, идеи, перспективы»</a:t>
            </a:r>
            <a:endParaRPr sz="660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31915" y="11483972"/>
            <a:ext cx="2119236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/>
            <a:r>
              <a:rPr lang="ru-RU" dirty="0">
                <a:solidFill>
                  <a:schemeClr val="bg1"/>
                </a:solidFill>
              </a:rPr>
              <a:t>Помимо учебной деятельности наши студенты принимают активное участие в различных научно-исследовательских мероприятиях. </a:t>
            </a:r>
          </a:p>
          <a:p>
            <a:pPr indent="360000" algn="just"/>
            <a:r>
              <a:rPr lang="ru-RU" dirty="0" smtClean="0">
                <a:solidFill>
                  <a:schemeClr val="bg1"/>
                </a:solidFill>
              </a:rPr>
              <a:t>Студенты </a:t>
            </a:r>
            <a:r>
              <a:rPr lang="ru-RU" dirty="0">
                <a:solidFill>
                  <a:schemeClr val="bg1"/>
                </a:solidFill>
              </a:rPr>
              <a:t>нашего факультета всегда принимают активное участие в рамках данного мероприятия. </a:t>
            </a:r>
          </a:p>
        </p:txBody>
      </p:sp>
    </p:spTree>
    <p:extLst>
      <p:ext uri="{BB962C8B-B14F-4D97-AF65-F5344CB8AC3E}">
        <p14:creationId xmlns:p14="http://schemas.microsoft.com/office/powerpoint/2010/main" val="17944465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drey\Desktop\3aa86fdebd8e72fad5d015e3e6c0bd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1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rend 2021."/>
          <p:cNvSpPr txBox="1"/>
          <p:nvPr/>
        </p:nvSpPr>
        <p:spPr>
          <a:xfrm>
            <a:off x="759720" y="2066944"/>
            <a:ext cx="22864560" cy="958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9600" dirty="0" smtClean="0">
                <a:solidFill>
                  <a:schemeClr val="bg1"/>
                </a:solidFill>
                <a:latin typeface="Montserrat Light" pitchFamily="2" charset="-52"/>
              </a:rPr>
              <a:t>В университете работает</a:t>
            </a:r>
            <a:endParaRPr lang="ru-RU" sz="8000" dirty="0" smtClean="0">
              <a:solidFill>
                <a:schemeClr val="bg1"/>
              </a:solidFill>
              <a:latin typeface="Montserrat Light" pitchFamily="2" charset="-52"/>
            </a:endParaRPr>
          </a:p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lang="ru-RU" sz="6000" dirty="0">
              <a:solidFill>
                <a:schemeClr val="bg1"/>
              </a:solidFill>
              <a:latin typeface="Montserrat Light" pitchFamily="2" charset="-52"/>
            </a:endParaRPr>
          </a:p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11500" dirty="0" smtClean="0">
                <a:solidFill>
                  <a:schemeClr val="bg1"/>
                </a:solidFill>
                <a:latin typeface="Montserrat ExtraBold" pitchFamily="2" charset="-52"/>
              </a:rPr>
              <a:t>Отдел инновационных разработок и научно-исследовательской</a:t>
            </a:r>
          </a:p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11500" dirty="0" smtClean="0">
                <a:solidFill>
                  <a:schemeClr val="bg1"/>
                </a:solidFill>
                <a:latin typeface="Montserrat ExtraBold" pitchFamily="2" charset="-52"/>
              </a:rPr>
              <a:t>работы студентов</a:t>
            </a:r>
            <a:endParaRPr lang="ru-RU" sz="8800" dirty="0" smtClean="0">
              <a:solidFill>
                <a:schemeClr val="bg1"/>
              </a:solidFill>
              <a:latin typeface="Montserrat Ligh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304077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drey\Desktop\3aa86fdebd8e72fad5d015e3e6c0bd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1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rend 2021."/>
          <p:cNvSpPr txBox="1"/>
          <p:nvPr/>
        </p:nvSpPr>
        <p:spPr>
          <a:xfrm>
            <a:off x="759720" y="3013357"/>
            <a:ext cx="14987385" cy="7689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8500" dirty="0" smtClean="0">
                <a:solidFill>
                  <a:schemeClr val="bg1"/>
                </a:solidFill>
                <a:latin typeface="Montserrat Light" pitchFamily="2" charset="-52"/>
              </a:rPr>
              <a:t>В университете работает</a:t>
            </a:r>
          </a:p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lang="ru-RU" sz="6000" dirty="0">
              <a:solidFill>
                <a:schemeClr val="bg1"/>
              </a:solidFill>
              <a:latin typeface="Montserrat Light" pitchFamily="2" charset="-52"/>
            </a:endParaRPr>
          </a:p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11500" dirty="0" smtClean="0">
                <a:solidFill>
                  <a:schemeClr val="bg1"/>
                </a:solidFill>
                <a:latin typeface="Montserrat ExtraBold" pitchFamily="2" charset="-52"/>
              </a:rPr>
              <a:t>Центр занятости</a:t>
            </a:r>
          </a:p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11500" dirty="0" smtClean="0">
                <a:solidFill>
                  <a:schemeClr val="bg1"/>
                </a:solidFill>
                <a:latin typeface="Montserrat ExtraBold" pitchFamily="2" charset="-52"/>
              </a:rPr>
              <a:t>и содействия трудоустройству</a:t>
            </a:r>
            <a:endParaRPr lang="ru-RU" sz="8800" dirty="0" smtClean="0">
              <a:solidFill>
                <a:schemeClr val="bg1"/>
              </a:solidFill>
              <a:latin typeface="Montserrat Light" pitchFamily="2" charset="-5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"/>
          <a:stretch/>
        </p:blipFill>
        <p:spPr bwMode="auto">
          <a:xfrm>
            <a:off x="15360351" y="2637462"/>
            <a:ext cx="9023649" cy="844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169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771"/>
          <a:stretch/>
        </p:blipFill>
        <p:spPr>
          <a:xfrm>
            <a:off x="398585" y="224205"/>
            <a:ext cx="23586830" cy="13267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3868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drey\Desktop\3aa86fdebd8e72fad5d015e3e6c0bd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1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rend 2021."/>
          <p:cNvSpPr txBox="1"/>
          <p:nvPr/>
        </p:nvSpPr>
        <p:spPr>
          <a:xfrm>
            <a:off x="1191194" y="2836386"/>
            <a:ext cx="20774283" cy="8043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21600" dirty="0" smtClean="0">
                <a:solidFill>
                  <a:schemeClr val="bg1"/>
                </a:solidFill>
              </a:rPr>
              <a:t>Первый </a:t>
            </a:r>
            <a:r>
              <a:rPr lang="ru-RU" sz="15000" dirty="0" smtClean="0">
                <a:solidFill>
                  <a:schemeClr val="bg1"/>
                </a:solidFill>
                <a:latin typeface="Montserrat Medium" pitchFamily="2" charset="-52"/>
              </a:rPr>
              <a:t>транспортный</a:t>
            </a:r>
          </a:p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15000" dirty="0" smtClean="0">
                <a:solidFill>
                  <a:schemeClr val="bg1"/>
                </a:solidFill>
                <a:latin typeface="Montserrat Medium" pitchFamily="2" charset="-52"/>
              </a:rPr>
              <a:t>ВУЗ России</a:t>
            </a:r>
            <a:endParaRPr sz="150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587330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15148" r="856" b="4390"/>
          <a:stretch/>
        </p:blipFill>
        <p:spPr>
          <a:xfrm>
            <a:off x="398585" y="224205"/>
            <a:ext cx="23586830" cy="13267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474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6" b="12168"/>
          <a:stretch/>
        </p:blipFill>
        <p:spPr>
          <a:xfrm>
            <a:off x="398585" y="224206"/>
            <a:ext cx="23586830" cy="13267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4900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2" b="4795"/>
          <a:stretch/>
        </p:blipFill>
        <p:spPr>
          <a:xfrm>
            <a:off x="398585" y="224206"/>
            <a:ext cx="23586830" cy="13267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2561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2"/>
          <a:stretch/>
        </p:blipFill>
        <p:spPr>
          <a:xfrm>
            <a:off x="398868" y="247589"/>
            <a:ext cx="23586547" cy="132442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1487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2"/>
          <a:stretch/>
        </p:blipFill>
        <p:spPr>
          <a:xfrm>
            <a:off x="398868" y="247589"/>
            <a:ext cx="23586547" cy="13244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3" b="5194"/>
          <a:stretch/>
        </p:blipFill>
        <p:spPr>
          <a:xfrm>
            <a:off x="398867" y="247589"/>
            <a:ext cx="23586547" cy="132442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59190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F44FE584-1512-4C83-B89F-3CA395B326C0}" type="slidenum">
              <a:rPr lang="ru-RU" b="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25</a:t>
            </a:fld>
            <a:endParaRPr lang="ru-RU" b="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5278" y="892477"/>
            <a:ext cx="1777028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0" defTabSz="1828800" hangingPunct="1"/>
            <a:r>
              <a:rPr lang="ru-RU" sz="4800" kern="1200" dirty="0">
                <a:solidFill>
                  <a:srgbClr val="4472C4"/>
                </a:solidFill>
                <a:latin typeface="Times New Roman"/>
                <a:ea typeface="+mn-ea"/>
                <a:cs typeface="Times New Roman"/>
              </a:rPr>
              <a:t>УСЛОВИЯ ПОСТУПЛЕНИЯ В ПГУПС</a:t>
            </a:r>
          </a:p>
          <a:p>
            <a:pPr marL="685800" lvl="1" indent="-685800" defTabSz="1828800" hangingPunct="1">
              <a:lnSpc>
                <a:spcPct val="150000"/>
              </a:lnSpc>
              <a:buFontTx/>
              <a:buAutoNum type="arabicPeriod"/>
            </a:pPr>
            <a:r>
              <a:rPr lang="ru-RU" sz="4200" b="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Раздельно по </a:t>
            </a:r>
            <a:r>
              <a:rPr lang="ru-RU" sz="4200" u="sng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очной, очно-заочной и заочной формам обучения</a:t>
            </a:r>
            <a:r>
              <a:rPr lang="ru-RU" sz="4200" b="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.</a:t>
            </a:r>
          </a:p>
          <a:p>
            <a:pPr marL="685800" lvl="1" indent="-685800" defTabSz="1828800" hangingPunct="1">
              <a:lnSpc>
                <a:spcPct val="150000"/>
              </a:lnSpc>
              <a:buFontTx/>
              <a:buAutoNum type="arabicPeriod"/>
            </a:pPr>
            <a:r>
              <a:rPr lang="ru-RU" sz="4200" b="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Раздельно в соответствии с </a:t>
            </a:r>
            <a:r>
              <a:rPr lang="ru-RU" sz="4200" u="sng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направленностью образовательных программ</a:t>
            </a:r>
            <a:r>
              <a:rPr lang="ru-RU" sz="4200" b="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.</a:t>
            </a:r>
          </a:p>
          <a:p>
            <a:pPr marL="685800" lvl="1" indent="-685800" defTabSz="1828800" hangingPunct="1">
              <a:lnSpc>
                <a:spcPct val="150000"/>
              </a:lnSpc>
              <a:buFontTx/>
              <a:buAutoNum type="arabicPeriod"/>
            </a:pPr>
            <a:r>
              <a:rPr lang="ru-RU" sz="4200" b="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В рамках бюджетных мест можете поступать на </a:t>
            </a:r>
            <a:r>
              <a:rPr lang="ru-RU" sz="4200" u="sng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особую, целевую, специальную квоту и на общие бюджетные места.</a:t>
            </a:r>
          </a:p>
          <a:p>
            <a:pPr lvl="1" indent="0" defTabSz="1828800" hangingPunct="1">
              <a:lnSpc>
                <a:spcPct val="150000"/>
              </a:lnSpc>
            </a:pPr>
            <a:r>
              <a:rPr lang="ru-RU" sz="4200" b="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4. Раздельно в рамках </a:t>
            </a:r>
            <a:r>
              <a:rPr lang="ru-RU" sz="4200" u="sng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бюджетных мест и по договорам об образовании</a:t>
            </a:r>
            <a:r>
              <a:rPr lang="ru-RU" sz="4200" b="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45279" y="8477159"/>
            <a:ext cx="175685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 hangingPunct="1"/>
            <a:r>
              <a:rPr lang="ru-RU" sz="4800" b="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Максимальное </a:t>
            </a:r>
            <a:r>
              <a:rPr lang="ru-RU" sz="480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количество специальностей (направлений подготовки) </a:t>
            </a:r>
            <a:r>
              <a:rPr lang="ru-RU" sz="4800" b="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для одновременного участия в конкурсе по программам бакалавриата и специалитета </a:t>
            </a:r>
            <a:r>
              <a:rPr lang="ru-RU" sz="3600" b="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- </a:t>
            </a:r>
            <a:r>
              <a:rPr lang="ru-RU" sz="6400" kern="1200" dirty="0">
                <a:solidFill>
                  <a:srgbClr val="4472C4"/>
                </a:solidFill>
                <a:latin typeface="Times New Roman"/>
                <a:ea typeface="+mn-ea"/>
                <a:cs typeface="Times New Roman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468738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0464667" y="13018076"/>
            <a:ext cx="562242" cy="607772"/>
          </a:xfrm>
        </p:spPr>
        <p:txBody>
          <a:bodyPr/>
          <a:lstStyle/>
          <a:p>
            <a:pPr algn="ctr" defTabSz="1828800" hangingPunct="1">
              <a:defRPr/>
            </a:pPr>
            <a:fld id="{F4FBE110-AE23-447E-BC5E-ACA3261C4DB1}" type="slidenum">
              <a:rPr lang="ru-RU" b="0" kern="120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pPr algn="ctr" defTabSz="1828800" hangingPunct="1">
                <a:defRPr/>
              </a:pPr>
              <a:t>26</a:t>
            </a:fld>
            <a:endParaRPr lang="ru-RU" b="0" kern="1200" dirty="0">
              <a:solidFill>
                <a:srgbClr val="4472C4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9CC633-ECB4-E44B-90FC-11FB09A7597B}"/>
              </a:ext>
            </a:extLst>
          </p:cNvPr>
          <p:cNvSpPr txBox="1"/>
          <p:nvPr/>
        </p:nvSpPr>
        <p:spPr>
          <a:xfrm>
            <a:off x="3542852" y="1870763"/>
            <a:ext cx="17484056" cy="8279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ru-RU" sz="56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СПОСОБЫ ПОДАЧИ ДОКУМЕНТОВ ПОСТУПАЮЩИМ В ПГУПС</a:t>
            </a:r>
            <a:endParaRPr lang="ru-RU" sz="4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indent="-685800" defTabSz="1828800" hangingPunct="1">
              <a:lnSpc>
                <a:spcPct val="150000"/>
              </a:lnSpc>
              <a:buFontTx/>
              <a:buAutoNum type="arabicPeriod"/>
            </a:pPr>
            <a:r>
              <a:rPr lang="ru-RU" sz="5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Лично</a:t>
            </a:r>
            <a:r>
              <a:rPr lang="ru-RU" sz="5600" b="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поступающим</a:t>
            </a:r>
          </a:p>
          <a:p>
            <a:pPr marL="685800" indent="-685800" defTabSz="1828800" hangingPunct="1">
              <a:lnSpc>
                <a:spcPct val="150000"/>
              </a:lnSpc>
              <a:buFontTx/>
              <a:buAutoNum type="arabicPeriod"/>
            </a:pPr>
            <a:r>
              <a:rPr lang="ru-RU" sz="5600" b="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Через </a:t>
            </a:r>
            <a:r>
              <a:rPr lang="ru-RU" sz="5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личный</a:t>
            </a:r>
            <a:r>
              <a:rPr lang="ru-RU" sz="5600" b="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кабинет абитуриента</a:t>
            </a:r>
            <a:r>
              <a:rPr lang="ru-RU" sz="5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ПГУПС на сайте Приемной комиссии</a:t>
            </a:r>
            <a:r>
              <a:rPr lang="ru-RU" sz="5600" b="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685800" indent="-685800" defTabSz="1828800" hangingPunct="1">
              <a:lnSpc>
                <a:spcPct val="150000"/>
              </a:lnSpc>
              <a:buFontTx/>
              <a:buAutoNum type="arabicPeriod"/>
            </a:pPr>
            <a:r>
              <a:rPr lang="ru-RU" sz="5600" b="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Через </a:t>
            </a:r>
            <a:r>
              <a:rPr lang="ru-RU" sz="5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ГОСУСЛУГИ</a:t>
            </a:r>
            <a:r>
              <a:rPr lang="ru-RU" sz="5600" b="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685800" indent="-685800" defTabSz="1828800" hangingPunct="1">
              <a:lnSpc>
                <a:spcPct val="150000"/>
              </a:lnSpc>
              <a:buFontTx/>
              <a:buAutoNum type="arabicPeriod"/>
            </a:pPr>
            <a:r>
              <a:rPr lang="ru-RU" sz="5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Почтой</a:t>
            </a:r>
            <a:r>
              <a:rPr lang="ru-RU" sz="5600" b="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ru-RU" sz="4800" b="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9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F44FE584-1512-4C83-B89F-3CA395B326C0}" type="slidenum">
              <a:rPr lang="ru-RU" b="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27</a:t>
            </a:fld>
            <a:endParaRPr lang="ru-RU" b="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69925" y="700556"/>
            <a:ext cx="138395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ru-RU" sz="5600" kern="12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ЗАЯВЛЕНИЕ О ПРИЕМЕ</a:t>
            </a:r>
            <a:endParaRPr lang="ru-RU" sz="4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84821" y="2282222"/>
            <a:ext cx="161626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ru-RU" sz="56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 ПРОГРАММАМ БАКАЛАВРИАТА И СПЕЦИАЛИТЕТА</a:t>
            </a:r>
            <a:endParaRPr lang="ru-RU" sz="48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4771" y="4902024"/>
            <a:ext cx="85502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ru-RU" sz="6400" b="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НА БЮДЖЕТНЫЕ МЕСТА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06417" y="4840471"/>
            <a:ext cx="8142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ru-RU" sz="7200" b="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НА ПЛАТНЫЕ МЕСТА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6112475" y="6553983"/>
            <a:ext cx="2100650" cy="2125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b="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16220311" y="6553983"/>
            <a:ext cx="2100650" cy="2125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ru-RU" sz="3600" b="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901522" y="8885332"/>
            <a:ext cx="452255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/>
            <a:endParaRPr lang="ru-RU" sz="1800" b="0" kern="1200" dirty="0">
              <a:latin typeface="Arial" panose="020B0604020202020204" pitchFamily="34" charset="0"/>
              <a:ea typeface="+mn-ea"/>
              <a:cs typeface="+mn-cs"/>
            </a:endParaRPr>
          </a:p>
          <a:p>
            <a:pPr defTabSz="1828800" hangingPunct="1"/>
            <a:r>
              <a:rPr lang="ru-RU" sz="5600" kern="1200" dirty="0">
                <a:solidFill>
                  <a:srgbClr val="861F03"/>
                </a:solidFill>
                <a:latin typeface="Arial" panose="020B0604020202020204" pitchFamily="34" charset="0"/>
                <a:ea typeface="+mn-ea"/>
                <a:cs typeface="+mn-cs"/>
              </a:rPr>
              <a:t>одно заявление </a:t>
            </a:r>
            <a:endParaRPr lang="ru-RU" sz="5600" b="0" kern="1200" dirty="0">
              <a:solidFill>
                <a:srgbClr val="861F03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1828800" hangingPunct="1"/>
            <a:r>
              <a:rPr lang="ru-RU" sz="5600" b="0" kern="1200" dirty="0">
                <a:latin typeface="Arial" panose="020B0604020202020204" pitchFamily="34" charset="0"/>
                <a:ea typeface="+mn-ea"/>
                <a:cs typeface="+mn-cs"/>
              </a:rPr>
              <a:t>о приеме </a:t>
            </a:r>
            <a:endParaRPr lang="ru-RU" sz="5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09358" y="8704180"/>
            <a:ext cx="452255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/>
            <a:endParaRPr lang="ru-RU" sz="1800" b="0" kern="1200" dirty="0">
              <a:latin typeface="Arial" panose="020B0604020202020204" pitchFamily="34" charset="0"/>
              <a:ea typeface="+mn-ea"/>
              <a:cs typeface="+mn-cs"/>
            </a:endParaRPr>
          </a:p>
          <a:p>
            <a:pPr defTabSz="1828800" hangingPunct="1"/>
            <a:r>
              <a:rPr lang="ru-RU" sz="5600" kern="1200" dirty="0">
                <a:solidFill>
                  <a:srgbClr val="861F03"/>
                </a:solidFill>
                <a:latin typeface="Arial" panose="020B0604020202020204" pitchFamily="34" charset="0"/>
                <a:ea typeface="+mn-ea"/>
                <a:cs typeface="+mn-cs"/>
              </a:rPr>
              <a:t>одно заявление </a:t>
            </a:r>
            <a:endParaRPr lang="ru-RU" sz="5600" b="0" kern="1200" dirty="0">
              <a:solidFill>
                <a:srgbClr val="861F03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defTabSz="1828800" hangingPunct="1"/>
            <a:r>
              <a:rPr lang="ru-RU" sz="5600" b="0" kern="1200" dirty="0">
                <a:latin typeface="Arial" panose="020B0604020202020204" pitchFamily="34" charset="0"/>
                <a:ea typeface="+mn-ea"/>
                <a:cs typeface="+mn-cs"/>
              </a:rPr>
              <a:t>о приеме </a:t>
            </a:r>
            <a:endParaRPr lang="ru-RU" sz="56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552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F44FE584-1512-4C83-B89F-3CA395B326C0}" type="slidenum">
              <a:rPr lang="ru-RU" b="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28</a:t>
            </a:fld>
            <a:endParaRPr lang="ru-RU" b="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3805" y="359652"/>
            <a:ext cx="17826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ru-RU" sz="4800" kern="1200" dirty="0">
                <a:solidFill>
                  <a:srgbClr val="3366FF"/>
                </a:solidFill>
                <a:latin typeface="Times New Roman"/>
                <a:ea typeface="+mn-ea"/>
                <a:cs typeface="Times New Roman"/>
              </a:rPr>
              <a:t>СРОКИ ПРИЕМА НА ОБУЧЕНИЕ в ПГУПС</a:t>
            </a:r>
          </a:p>
          <a:p>
            <a:pPr defTabSz="1828800" hangingPunct="1"/>
            <a:r>
              <a:rPr lang="ru-RU" sz="4800" kern="1200" dirty="0">
                <a:solidFill>
                  <a:srgbClr val="3366FF"/>
                </a:solidFill>
                <a:latin typeface="Times New Roman"/>
                <a:ea typeface="+mn-ea"/>
                <a:cs typeface="Times New Roman"/>
              </a:rPr>
              <a:t>по программам бакалавриата и специалитета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61414" y="2430743"/>
            <a:ext cx="160481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 hangingPunct="1"/>
            <a:r>
              <a:rPr lang="ru-RU" sz="480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по очной и заочной форме обучения на бюджетные места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065289" y="7237833"/>
            <a:ext cx="8309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828800" hangingPunct="1"/>
            <a:r>
              <a:rPr lang="ru-RU" sz="480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по договорам об образовании</a:t>
            </a:r>
            <a:endParaRPr lang="ru-RU" sz="4800" b="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3927701" y="8467482"/>
          <a:ext cx="16778662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34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245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19 </a:t>
                      </a:r>
                      <a:r>
                        <a:rPr lang="ru-RU" sz="4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июня</a:t>
                      </a:r>
                    </a:p>
                  </a:txBody>
                  <a:tcPr marL="182880" marR="182880" marT="91440" marB="9144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latin typeface="Times New Roman"/>
                          <a:cs typeface="Times New Roman"/>
                        </a:rPr>
                        <a:t>начало</a:t>
                      </a:r>
                      <a:r>
                        <a:rPr lang="ru-RU" sz="3600" baseline="0" dirty="0">
                          <a:latin typeface="Times New Roman"/>
                          <a:cs typeface="Times New Roman"/>
                        </a:rPr>
                        <a:t> подачи заявлений о приеме на обучение и документов</a:t>
                      </a:r>
                      <a:endParaRPr lang="ru-RU" sz="3600" dirty="0">
                        <a:latin typeface="Times New Roman"/>
                        <a:cs typeface="Times New Roman"/>
                      </a:endParaRPr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19 августа</a:t>
                      </a:r>
                    </a:p>
                  </a:txBody>
                  <a:tcPr marL="182880" marR="182880" marT="91440" marB="9144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latin typeface="Times New Roman"/>
                          <a:cs typeface="Times New Roman"/>
                        </a:rPr>
                        <a:t>срок</a:t>
                      </a:r>
                      <a:r>
                        <a:rPr lang="ru-RU" sz="3600" baseline="0" dirty="0">
                          <a:latin typeface="Times New Roman"/>
                          <a:cs typeface="Times New Roman"/>
                        </a:rPr>
                        <a:t> завершения приема документов от поступающих</a:t>
                      </a:r>
                      <a:endParaRPr lang="ru-RU" sz="3600" dirty="0">
                        <a:latin typeface="Times New Roman"/>
                        <a:cs typeface="Times New Roman"/>
                      </a:endParaRPr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/>
          </p:nvPr>
        </p:nvGraphicFramePr>
        <p:xfrm>
          <a:off x="3796141" y="4045293"/>
          <a:ext cx="16778662" cy="24254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67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719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46830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19 </a:t>
                      </a:r>
                      <a:r>
                        <a:rPr lang="ru-RU" sz="4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июня</a:t>
                      </a:r>
                    </a:p>
                  </a:txBody>
                  <a:tcPr marL="182880" marR="182880" marT="91440" marB="9144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latin typeface="Times New Roman"/>
                          <a:cs typeface="Times New Roman"/>
                        </a:rPr>
                        <a:t>начало</a:t>
                      </a:r>
                      <a:r>
                        <a:rPr lang="ru-RU" sz="3600" baseline="0" dirty="0">
                          <a:latin typeface="Times New Roman"/>
                          <a:cs typeface="Times New Roman"/>
                        </a:rPr>
                        <a:t> подачи заявлений о приеме на обучение и документов</a:t>
                      </a:r>
                      <a:endParaRPr lang="ru-RU" sz="3600" dirty="0">
                        <a:latin typeface="Times New Roman"/>
                        <a:cs typeface="Times New Roman"/>
                      </a:endParaRPr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78612">
                <a:tc>
                  <a:txBody>
                    <a:bodyPr/>
                    <a:lstStyle/>
                    <a:p>
                      <a:pPr algn="ctr"/>
                      <a:r>
                        <a:rPr lang="ru-RU" sz="4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cs typeface="Times New Roman"/>
                        </a:rPr>
                        <a:t>25 июля</a:t>
                      </a:r>
                    </a:p>
                  </a:txBody>
                  <a:tcPr marL="182880" marR="182880" marT="91440" marB="9144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latin typeface="Times New Roman"/>
                          <a:cs typeface="Times New Roman"/>
                        </a:rPr>
                        <a:t>срок</a:t>
                      </a:r>
                      <a:r>
                        <a:rPr lang="ru-RU" sz="3600" baseline="0" dirty="0">
                          <a:latin typeface="Times New Roman"/>
                          <a:cs typeface="Times New Roman"/>
                        </a:rPr>
                        <a:t> завершения приема документов от поступающих на обучение по результатам ЕГЭ</a:t>
                      </a:r>
                      <a:endParaRPr lang="ru-RU" sz="3600" dirty="0">
                        <a:latin typeface="Times New Roman"/>
                        <a:cs typeface="Times New Roman"/>
                      </a:endParaRPr>
                    </a:p>
                  </a:txBody>
                  <a:tcPr marL="182880" marR="182880" marT="91440" marB="9144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5682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10447086" y="8886516"/>
          <a:ext cx="9891804" cy="3051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91804">
                  <a:extLst>
                    <a:ext uri="{9D8B030D-6E8A-4147-A177-3AD203B41FA5}">
                      <a16:colId xmlns:a16="http://schemas.microsoft.com/office/drawing/2014/main" xmlns="" val="3277047637"/>
                    </a:ext>
                  </a:extLst>
                </a:gridCol>
              </a:tblGrid>
              <a:tr h="1017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3504871"/>
                  </a:ext>
                </a:extLst>
              </a:tr>
              <a:tr h="1017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</a:txBody>
                  <a:tcPr marL="137160" marR="13716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82373793"/>
                  </a:ext>
                </a:extLst>
              </a:tr>
              <a:tr h="1017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2000337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F44FE584-1512-4C83-B89F-3CA395B326C0}" type="slidenum">
              <a:rPr lang="ru-RU" b="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29</a:t>
            </a:fld>
            <a:endParaRPr lang="ru-RU" b="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3805" y="359652"/>
            <a:ext cx="17826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ru-RU" sz="4800" kern="1200" dirty="0">
                <a:solidFill>
                  <a:srgbClr val="3366FF"/>
                </a:solidFill>
                <a:latin typeface="Times New Roman"/>
                <a:ea typeface="+mn-ea"/>
                <a:cs typeface="Times New Roman"/>
              </a:rPr>
              <a:t>ПЕРЕЧЕНЬ И ПРИОРИТЕТ ОБЩЕОБРАЗОВАТЕЛЬНЫХ ВСТУПИТЕЛЬНЫХ ИСПЫТАНИЙ НА БАЗЕ ЕГЭ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21424" y="2102164"/>
            <a:ext cx="8697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ru-RU" sz="400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Общественно-экономические направления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5178393" y="3842161"/>
          <a:ext cx="8177970" cy="35993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77970">
                  <a:extLst>
                    <a:ext uri="{9D8B030D-6E8A-4147-A177-3AD203B41FA5}">
                      <a16:colId xmlns:a16="http://schemas.microsoft.com/office/drawing/2014/main" xmlns="" val="1357132884"/>
                    </a:ext>
                  </a:extLst>
                </a:gridCol>
              </a:tblGrid>
              <a:tr h="10307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89256486"/>
                  </a:ext>
                </a:extLst>
              </a:tr>
              <a:tr h="174567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3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 и ИКТ (по выбору)</a:t>
                      </a:r>
                      <a:endParaRPr lang="ru-RU" sz="32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8591394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09152908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1044316" y="7595041"/>
            <a:ext cx="86973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 hangingPunct="1"/>
            <a:r>
              <a:rPr lang="ru-RU" sz="4000" kern="1200" dirty="0">
                <a:solidFill>
                  <a:prstClr val="black"/>
                </a:solidFill>
                <a:latin typeface="Times New Roman"/>
                <a:ea typeface="+mn-ea"/>
                <a:cs typeface="Times New Roman"/>
              </a:rPr>
              <a:t>Направление Психология</a:t>
            </a:r>
          </a:p>
        </p:txBody>
      </p:sp>
    </p:spTree>
    <p:extLst>
      <p:ext uri="{BB962C8B-B14F-4D97-AF65-F5344CB8AC3E}">
        <p14:creationId xmlns:p14="http://schemas.microsoft.com/office/powerpoint/2010/main" val="1766458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drey\Desktop\pgup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69" b="740"/>
          <a:stretch/>
        </p:blipFill>
        <p:spPr bwMode="auto">
          <a:xfrm flipH="1">
            <a:off x="-1" y="-2"/>
            <a:ext cx="26025231" cy="137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238536"/>
            <a:ext cx="11160369" cy="13954536"/>
          </a:xfrm>
          <a:prstGeom prst="rect">
            <a:avLst/>
          </a:prstGeom>
          <a:solidFill>
            <a:srgbClr val="131313">
              <a:alpha val="91000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Trend 2021."/>
          <p:cNvSpPr txBox="1"/>
          <p:nvPr/>
        </p:nvSpPr>
        <p:spPr>
          <a:xfrm>
            <a:off x="449967" y="669285"/>
            <a:ext cx="10250460" cy="5796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12500" dirty="0" smtClean="0">
                <a:solidFill>
                  <a:schemeClr val="bg1"/>
                </a:solidFill>
              </a:rPr>
              <a:t>Дворец Юсуповых</a:t>
            </a:r>
            <a:endParaRPr lang="ru-RU" sz="2400" dirty="0" smtClean="0">
              <a:solidFill>
                <a:schemeClr val="bg1"/>
              </a:solidFill>
            </a:endParaRPr>
          </a:p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lang="ru-RU" sz="2400" dirty="0" smtClean="0">
              <a:solidFill>
                <a:schemeClr val="bg1"/>
              </a:solidFill>
            </a:endParaRPr>
          </a:p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2400" dirty="0">
                <a:solidFill>
                  <a:schemeClr val="bg1"/>
                </a:solidFill>
                <a:latin typeface="Montserrat Medium" pitchFamily="2" charset="-52"/>
              </a:rPr>
              <a:t>Факультет расположен в одном из красивейших дворцов нашего любимого города – Дворце Юсуповых, который был построен по проекту архитектора </a:t>
            </a:r>
            <a:r>
              <a:rPr lang="ru-RU" sz="2400" dirty="0" err="1">
                <a:solidFill>
                  <a:schemeClr val="bg1"/>
                </a:solidFill>
                <a:latin typeface="Montserrat Medium" pitchFamily="2" charset="-52"/>
              </a:rPr>
              <a:t>Джакомо</a:t>
            </a:r>
            <a:r>
              <a:rPr lang="ru-RU" sz="2400" dirty="0">
                <a:solidFill>
                  <a:schemeClr val="bg1"/>
                </a:solidFill>
                <a:latin typeface="Montserrat Medium" pitchFamily="2" charset="-52"/>
              </a:rPr>
              <a:t> Кваренги. </a:t>
            </a:r>
          </a:p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sz="24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256327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F44FE584-1512-4C83-B89F-3CA395B326C0}" type="slidenum">
              <a:rPr lang="ru-RU" b="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30</a:t>
            </a:fld>
            <a:endParaRPr lang="ru-RU" b="0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65215F-1B4D-6B4A-BB08-CD9744F5BB7E}"/>
              </a:ext>
            </a:extLst>
          </p:cNvPr>
          <p:cNvSpPr txBox="1"/>
          <p:nvPr/>
        </p:nvSpPr>
        <p:spPr>
          <a:xfrm>
            <a:off x="5146364" y="631853"/>
            <a:ext cx="149508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828800" hangingPunct="1"/>
            <a:r>
              <a:rPr lang="ru-RU" sz="5600" kern="1200" dirty="0">
                <a:solidFill>
                  <a:srgbClr val="3366FF"/>
                </a:solidFill>
                <a:latin typeface="Times New Roman"/>
                <a:ea typeface="+mn-ea"/>
                <a:cs typeface="Times New Roman"/>
              </a:rPr>
              <a:t>МИНИМАЛЬНОЕ КОЛИЧЕСТВО БАЛЛОВ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D9BBB600-3479-A941-95D7-EFBEAF47939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747084" y="2680855"/>
          <a:ext cx="15520472" cy="71885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50168">
                  <a:extLst>
                    <a:ext uri="{9D8B030D-6E8A-4147-A177-3AD203B41FA5}">
                      <a16:colId xmlns:a16="http://schemas.microsoft.com/office/drawing/2014/main" xmlns="" val="3811508810"/>
                    </a:ext>
                  </a:extLst>
                </a:gridCol>
                <a:gridCol w="4670304">
                  <a:extLst>
                    <a:ext uri="{9D8B030D-6E8A-4147-A177-3AD203B41FA5}">
                      <a16:colId xmlns:a16="http://schemas.microsoft.com/office/drawing/2014/main" xmlns="" val="3182640235"/>
                    </a:ext>
                  </a:extLst>
                </a:gridCol>
              </a:tblGrid>
              <a:tr h="1174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6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7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2681610"/>
                  </a:ext>
                </a:extLst>
              </a:tr>
              <a:tr h="11950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6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7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7797933"/>
                  </a:ext>
                </a:extLst>
              </a:tr>
              <a:tr h="12971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6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7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19129439"/>
                  </a:ext>
                </a:extLst>
              </a:tr>
              <a:tr h="1174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 и ИКТ</a:t>
                      </a:r>
                      <a:endParaRPr lang="ru-RU" sz="6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7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56960237"/>
                  </a:ext>
                </a:extLst>
              </a:tr>
              <a:tr h="1174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Биология</a:t>
                      </a: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26170610"/>
                  </a:ext>
                </a:extLst>
              </a:tr>
              <a:tr h="117411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6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137160" marR="13716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23202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2576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hangingPunct="1"/>
            <a:fld id="{F44FE584-1512-4C83-B89F-3CA395B326C0}" type="slidenum">
              <a:rPr lang="ru-RU" b="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31</a:t>
            </a:fld>
            <a:endParaRPr lang="ru-RU" b="0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3369276" y="1334527"/>
          <a:ext cx="17447744" cy="35442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1202">
                  <a:extLst>
                    <a:ext uri="{9D8B030D-6E8A-4147-A177-3AD203B41FA5}">
                      <a16:colId xmlns:a16="http://schemas.microsoft.com/office/drawing/2014/main" xmlns="" val="508585398"/>
                    </a:ext>
                  </a:extLst>
                </a:gridCol>
                <a:gridCol w="12947428">
                  <a:extLst>
                    <a:ext uri="{9D8B030D-6E8A-4147-A177-3AD203B41FA5}">
                      <a16:colId xmlns:a16="http://schemas.microsoft.com/office/drawing/2014/main" xmlns="" val="3300474709"/>
                    </a:ext>
                  </a:extLst>
                </a:gridCol>
                <a:gridCol w="2599114">
                  <a:extLst>
                    <a:ext uri="{9D8B030D-6E8A-4147-A177-3AD203B41FA5}">
                      <a16:colId xmlns:a16="http://schemas.microsoft.com/office/drawing/2014/main" xmlns="" val="2962181853"/>
                    </a:ext>
                  </a:extLst>
                </a:gridCol>
              </a:tblGrid>
              <a:tr h="6500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4000" b="1" u="none" strike="noStrike" dirty="0">
                          <a:effectLst/>
                        </a:rPr>
                        <a:t>Код</a:t>
                      </a:r>
                      <a:endParaRPr lang="ru-RU" sz="4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5692" marR="15692" marT="156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0" b="1" u="none" strike="noStrike" dirty="0">
                          <a:effectLst/>
                        </a:rPr>
                        <a:t>Наименование конкурсной группы  </a:t>
                      </a:r>
                      <a:endParaRPr lang="ru-RU" sz="40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5692" marR="15692" marT="156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2800" b="1" u="none" strike="noStrike" dirty="0">
                          <a:effectLst/>
                        </a:rPr>
                        <a:t>Бюджетные места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5692" marR="15692" marT="156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53395791"/>
                  </a:ext>
                </a:extLst>
              </a:tr>
              <a:tr h="8484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4000" b="1" u="none" strike="noStrike" dirty="0">
                          <a:effectLst/>
                        </a:rPr>
                        <a:t>специальность/направление подготовки</a:t>
                      </a:r>
                      <a:endParaRPr lang="ru-RU" sz="4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5692" marR="15692" marT="1569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4363219"/>
                  </a:ext>
                </a:extLst>
              </a:tr>
              <a:tr h="65000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4000" u="none" strike="noStrike" dirty="0">
                          <a:effectLst/>
                        </a:rPr>
                        <a:t>Очное обучение</a:t>
                      </a:r>
                      <a:endParaRPr lang="ru-RU" sz="4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92" marR="15692" marT="156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87440464"/>
                  </a:ext>
                </a:extLst>
              </a:tr>
              <a:tr h="47595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2800" b="1" u="none" strike="noStrike" dirty="0">
                          <a:effectLst/>
                        </a:rPr>
                        <a:t>БАКАЛАВРИАТ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5692" marR="15692" marT="1569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9389329"/>
                  </a:ext>
                </a:extLst>
              </a:tr>
              <a:tr h="4598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u="none" strike="noStrike" dirty="0">
                          <a:effectLst/>
                        </a:rPr>
                        <a:t>38.03.01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5692" marR="15692" marT="156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1" u="none" strike="noStrike" dirty="0">
                          <a:effectLst/>
                        </a:rPr>
                        <a:t>Экономика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5692" marR="15692" marT="156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u="none" strike="noStrike" dirty="0">
                          <a:effectLst/>
                        </a:rPr>
                        <a:t>9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5692" marR="15692" marT="156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4065930"/>
                  </a:ext>
                </a:extLst>
              </a:tr>
              <a:tr h="4598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u="none" strike="noStrike">
                          <a:effectLst/>
                        </a:rPr>
                        <a:t>38.03.02</a:t>
                      </a:r>
                      <a:endParaRPr lang="ru-RU" sz="2800" b="1" i="0" u="none" strike="noStrike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5692" marR="15692" marT="156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800" b="1" u="none" strike="noStrike" dirty="0">
                          <a:effectLst/>
                        </a:rPr>
                        <a:t>Менеджмент</a:t>
                      </a:r>
                      <a:endParaRPr lang="ru-RU" sz="2800" b="1" i="0" u="none" strike="noStrike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5692" marR="15692" marT="156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800" b="1" u="none" strike="noStrike" dirty="0">
                          <a:effectLst/>
                        </a:rPr>
                        <a:t>7</a:t>
                      </a:r>
                      <a:endParaRPr lang="ru-RU" sz="2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15692" marR="15692" marT="15692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1874090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65215F-1B4D-6B4A-BB08-CD9744F5BB7E}"/>
              </a:ext>
            </a:extLst>
          </p:cNvPr>
          <p:cNvSpPr txBox="1"/>
          <p:nvPr/>
        </p:nvSpPr>
        <p:spPr>
          <a:xfrm>
            <a:off x="3369276" y="102280"/>
            <a:ext cx="10379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ru-RU" sz="5600" kern="1200" dirty="0">
                <a:solidFill>
                  <a:srgbClr val="3366FF"/>
                </a:solidFill>
                <a:latin typeface="Times New Roman"/>
                <a:ea typeface="+mn-ea"/>
                <a:cs typeface="Times New Roman"/>
              </a:rPr>
              <a:t>ПЛАН ПРИЕМА НА 2023 ГОД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65215F-1B4D-6B4A-BB08-CD9744F5BB7E}"/>
              </a:ext>
            </a:extLst>
          </p:cNvPr>
          <p:cNvSpPr txBox="1"/>
          <p:nvPr/>
        </p:nvSpPr>
        <p:spPr>
          <a:xfrm>
            <a:off x="13182319" y="102280"/>
            <a:ext cx="8526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ru-RU" sz="5600" kern="1200" dirty="0">
                <a:solidFill>
                  <a:srgbClr val="3366FF"/>
                </a:solidFill>
                <a:latin typeface="Times New Roman"/>
                <a:ea typeface="+mn-ea"/>
                <a:cs typeface="Times New Roman"/>
              </a:rPr>
              <a:t>ОЧНОЕ 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222554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drey\Desktop\IMG_53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000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56" b="11611"/>
          <a:stretch/>
        </p:blipFill>
        <p:spPr bwMode="auto">
          <a:xfrm>
            <a:off x="0" y="1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rend 2021."/>
          <p:cNvSpPr txBox="1"/>
          <p:nvPr/>
        </p:nvSpPr>
        <p:spPr>
          <a:xfrm>
            <a:off x="1073427" y="3544273"/>
            <a:ext cx="9122618" cy="6627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10400" dirty="0" smtClean="0">
                <a:solidFill>
                  <a:schemeClr val="bg1"/>
                </a:solidFill>
                <a:latin typeface="Montserrat Light" pitchFamily="2" charset="-52"/>
              </a:rPr>
              <a:t>Более</a:t>
            </a:r>
          </a:p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21600" dirty="0" smtClean="0">
                <a:solidFill>
                  <a:schemeClr val="bg1"/>
                </a:solidFill>
                <a:latin typeface="Montserrat SemiBold" pitchFamily="2" charset="-52"/>
              </a:rPr>
              <a:t>1200</a:t>
            </a:r>
          </a:p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10400" dirty="0" smtClean="0">
                <a:solidFill>
                  <a:schemeClr val="bg1"/>
                </a:solidFill>
                <a:latin typeface="Montserrat Light" pitchFamily="2" charset="-52"/>
              </a:rPr>
              <a:t>студентов</a:t>
            </a:r>
            <a:endParaRPr sz="8800" dirty="0">
              <a:solidFill>
                <a:schemeClr val="bg1"/>
              </a:solidFill>
              <a:latin typeface="Montserrat Light" pitchFamily="2" charset="-52"/>
            </a:endParaRPr>
          </a:p>
        </p:txBody>
      </p:sp>
      <p:sp>
        <p:nvSpPr>
          <p:cNvPr id="5" name="Trend 2021."/>
          <p:cNvSpPr txBox="1"/>
          <p:nvPr/>
        </p:nvSpPr>
        <p:spPr>
          <a:xfrm>
            <a:off x="12443791" y="466512"/>
            <a:ext cx="10555356" cy="12782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16600" b="0" dirty="0" smtClean="0">
                <a:solidFill>
                  <a:schemeClr val="bg1"/>
                </a:solidFill>
                <a:latin typeface="Montserrat SemiBold" pitchFamily="2" charset="-52"/>
                <a:sym typeface="Montserrat ExtraBold"/>
              </a:rPr>
              <a:t>150+ </a:t>
            </a:r>
            <a:r>
              <a:rPr lang="ru-RU" sz="7200" b="0" dirty="0">
                <a:solidFill>
                  <a:schemeClr val="bg1"/>
                </a:solidFill>
                <a:latin typeface="Montserrat Light" pitchFamily="2" charset="-52"/>
                <a:sym typeface="Montserrat ExtraBold"/>
              </a:rPr>
              <a:t>квалифицированных </a:t>
            </a:r>
            <a:r>
              <a:rPr lang="ru-RU" sz="7200" b="0" dirty="0" smtClean="0">
                <a:solidFill>
                  <a:schemeClr val="bg1"/>
                </a:solidFill>
                <a:latin typeface="Montserrat Light" pitchFamily="2" charset="-52"/>
                <a:sym typeface="Montserrat ExtraBold"/>
              </a:rPr>
              <a:t>преподавателей </a:t>
            </a:r>
          </a:p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lang="ru-RU" sz="1800" b="0" dirty="0">
              <a:solidFill>
                <a:schemeClr val="bg1"/>
              </a:solidFill>
              <a:latin typeface="Montserrat Light" pitchFamily="2" charset="-52"/>
              <a:sym typeface="Montserrat ExtraBold"/>
            </a:endParaRPr>
          </a:p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16600" b="0" dirty="0" smtClean="0">
                <a:solidFill>
                  <a:schemeClr val="bg1"/>
                </a:solidFill>
                <a:latin typeface="Montserrat SemiBold" pitchFamily="2" charset="-52"/>
                <a:sym typeface="Montserrat ExtraBold"/>
              </a:rPr>
              <a:t>23</a:t>
            </a:r>
            <a:endParaRPr lang="ru-RU" sz="16600" b="0" dirty="0">
              <a:solidFill>
                <a:schemeClr val="bg1"/>
              </a:solidFill>
              <a:latin typeface="Montserrat SemiBold" pitchFamily="2" charset="-52"/>
              <a:sym typeface="Montserrat ExtraBold"/>
            </a:endParaRPr>
          </a:p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7200" b="0" dirty="0" smtClean="0">
                <a:solidFill>
                  <a:schemeClr val="bg1"/>
                </a:solidFill>
                <a:latin typeface="Montserrat Light" pitchFamily="2" charset="-52"/>
                <a:sym typeface="Montserrat ExtraBold"/>
              </a:rPr>
              <a:t>доктора наук</a:t>
            </a:r>
          </a:p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lang="ru-RU" sz="2000" b="0" dirty="0">
              <a:solidFill>
                <a:schemeClr val="bg1"/>
              </a:solidFill>
              <a:latin typeface="Montserrat Light" pitchFamily="2" charset="-52"/>
              <a:sym typeface="Montserrat ExtraBold"/>
            </a:endParaRPr>
          </a:p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16600" b="0" dirty="0" smtClean="0">
                <a:solidFill>
                  <a:schemeClr val="bg1"/>
                </a:solidFill>
                <a:latin typeface="Montserrat SemiBold" pitchFamily="2" charset="-52"/>
                <a:sym typeface="Montserrat ExtraBold"/>
              </a:rPr>
              <a:t>80+</a:t>
            </a:r>
            <a:endParaRPr lang="ru-RU" sz="16600" b="0" dirty="0">
              <a:solidFill>
                <a:schemeClr val="bg1"/>
              </a:solidFill>
              <a:latin typeface="Montserrat SemiBold" pitchFamily="2" charset="-52"/>
              <a:sym typeface="Montserrat ExtraBold"/>
            </a:endParaRPr>
          </a:p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7200" b="0" dirty="0" smtClean="0">
                <a:solidFill>
                  <a:schemeClr val="bg1"/>
                </a:solidFill>
                <a:latin typeface="Montserrat Light" pitchFamily="2" charset="-52"/>
                <a:sym typeface="Montserrat ExtraBold"/>
              </a:rPr>
              <a:t>кандидатов </a:t>
            </a:r>
            <a:r>
              <a:rPr lang="ru-RU" sz="7200" b="0" dirty="0">
                <a:solidFill>
                  <a:schemeClr val="bg1"/>
                </a:solidFill>
                <a:latin typeface="Montserrat Light" pitchFamily="2" charset="-52"/>
                <a:sym typeface="Montserrat ExtraBold"/>
              </a:rPr>
              <a:t>наук</a:t>
            </a:r>
            <a:endParaRPr sz="6000" dirty="0">
              <a:solidFill>
                <a:schemeClr val="bg1"/>
              </a:solidFill>
              <a:latin typeface="Montserrat Ligh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499376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drey\Desktop\IMG_53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56" b="11611"/>
          <a:stretch/>
        </p:blipFill>
        <p:spPr bwMode="auto">
          <a:xfrm>
            <a:off x="0" y="1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rend 2021."/>
          <p:cNvSpPr txBox="1"/>
          <p:nvPr/>
        </p:nvSpPr>
        <p:spPr>
          <a:xfrm>
            <a:off x="556591" y="292388"/>
            <a:ext cx="11072192" cy="13029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21600" dirty="0" smtClean="0">
                <a:solidFill>
                  <a:schemeClr val="bg1"/>
                </a:solidFill>
                <a:latin typeface="Montserrat SemiBold" pitchFamily="2" charset="-52"/>
              </a:rPr>
              <a:t>5</a:t>
            </a:r>
          </a:p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8800" dirty="0">
                <a:solidFill>
                  <a:schemeClr val="bg1"/>
                </a:solidFill>
                <a:latin typeface="Montserrat Light" pitchFamily="2" charset="-52"/>
              </a:rPr>
              <a:t>в</a:t>
            </a:r>
            <a:r>
              <a:rPr lang="ru-RU" sz="8800" dirty="0" smtClean="0">
                <a:solidFill>
                  <a:schemeClr val="bg1"/>
                </a:solidFill>
                <a:latin typeface="Montserrat Light" pitchFamily="2" charset="-52"/>
              </a:rPr>
              <a:t>ыпускающих кафедр</a:t>
            </a:r>
            <a:r>
              <a:rPr lang="en-US" sz="8800" dirty="0" smtClean="0">
                <a:solidFill>
                  <a:schemeClr val="bg1"/>
                </a:solidFill>
                <a:latin typeface="Montserrat Light" pitchFamily="2" charset="-52"/>
              </a:rPr>
              <a:t>:</a:t>
            </a:r>
          </a:p>
          <a:p>
            <a:pPr>
              <a:lnSpc>
                <a:spcPct val="150000"/>
              </a:lnSpc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4800" b="0" dirty="0">
                <a:solidFill>
                  <a:schemeClr val="bg1"/>
                </a:solidFill>
                <a:latin typeface="Montserrat Medium" pitchFamily="2" charset="-52"/>
                <a:sym typeface="Montserrat ExtraBold"/>
              </a:rPr>
              <a:t>«Бухгалтерский учёт и аудит</a:t>
            </a:r>
            <a:r>
              <a:rPr lang="ru-RU" sz="4800" b="0" dirty="0" smtClean="0">
                <a:solidFill>
                  <a:schemeClr val="bg1"/>
                </a:solidFill>
                <a:latin typeface="Montserrat Medium" pitchFamily="2" charset="-52"/>
                <a:sym typeface="Montserrat ExtraBold"/>
              </a:rPr>
              <a:t>» </a:t>
            </a:r>
            <a:r>
              <a:rPr lang="ru-RU" sz="4800" b="0" dirty="0">
                <a:solidFill>
                  <a:schemeClr val="bg1"/>
                </a:solidFill>
                <a:latin typeface="Montserrat Medium" pitchFamily="2" charset="-52"/>
                <a:sym typeface="Montserrat ExtraBold"/>
              </a:rPr>
              <a:t>«Менеджмент и маркетинг</a:t>
            </a:r>
            <a:r>
              <a:rPr lang="ru-RU" sz="4800" b="0" dirty="0" smtClean="0">
                <a:solidFill>
                  <a:schemeClr val="bg1"/>
                </a:solidFill>
                <a:latin typeface="Montserrat Medium" pitchFamily="2" charset="-52"/>
                <a:sym typeface="Montserrat ExtraBold"/>
              </a:rPr>
              <a:t>» </a:t>
            </a:r>
            <a:r>
              <a:rPr lang="ru-RU" sz="4800" b="0" dirty="0">
                <a:solidFill>
                  <a:schemeClr val="bg1"/>
                </a:solidFill>
                <a:latin typeface="Montserrat Medium" pitchFamily="2" charset="-52"/>
                <a:sym typeface="Montserrat ExtraBold"/>
              </a:rPr>
              <a:t>«Прикладная психология</a:t>
            </a:r>
            <a:r>
              <a:rPr lang="ru-RU" sz="4800" b="0" dirty="0" smtClean="0">
                <a:solidFill>
                  <a:schemeClr val="bg1"/>
                </a:solidFill>
                <a:latin typeface="Montserrat Medium" pitchFamily="2" charset="-52"/>
                <a:sym typeface="Montserrat ExtraBold"/>
              </a:rPr>
              <a:t>»</a:t>
            </a:r>
            <a:endParaRPr lang="en-US" sz="4800" b="0" dirty="0" smtClean="0">
              <a:solidFill>
                <a:schemeClr val="bg1"/>
              </a:solidFill>
              <a:latin typeface="Montserrat Medium" pitchFamily="2" charset="-52"/>
              <a:sym typeface="Montserrat ExtraBold"/>
            </a:endParaRPr>
          </a:p>
          <a:p>
            <a:pPr>
              <a:lnSpc>
                <a:spcPct val="150000"/>
              </a:lnSpc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4800" b="0" dirty="0" smtClean="0">
                <a:solidFill>
                  <a:schemeClr val="bg1"/>
                </a:solidFill>
                <a:latin typeface="Montserrat Medium" pitchFamily="2" charset="-52"/>
                <a:sym typeface="Montserrat ExtraBold"/>
              </a:rPr>
              <a:t>«</a:t>
            </a:r>
            <a:r>
              <a:rPr lang="ru-RU" sz="4800" b="0" dirty="0">
                <a:solidFill>
                  <a:schemeClr val="bg1"/>
                </a:solidFill>
                <a:latin typeface="Montserrat Medium" pitchFamily="2" charset="-52"/>
                <a:sym typeface="Montserrat ExtraBold"/>
              </a:rPr>
              <a:t>Экономика и менеджмент в строительстве</a:t>
            </a:r>
            <a:r>
              <a:rPr lang="ru-RU" sz="4800" b="0" dirty="0" smtClean="0">
                <a:solidFill>
                  <a:schemeClr val="bg1"/>
                </a:solidFill>
                <a:latin typeface="Montserrat Medium" pitchFamily="2" charset="-52"/>
                <a:sym typeface="Montserrat ExtraBold"/>
              </a:rPr>
              <a:t>»</a:t>
            </a:r>
            <a:endParaRPr lang="en-US" sz="4800" b="0" dirty="0" smtClean="0">
              <a:solidFill>
                <a:schemeClr val="bg1"/>
              </a:solidFill>
              <a:latin typeface="Montserrat Medium" pitchFamily="2" charset="-52"/>
              <a:sym typeface="Montserrat ExtraBold"/>
            </a:endParaRPr>
          </a:p>
          <a:p>
            <a:pPr>
              <a:lnSpc>
                <a:spcPct val="150000"/>
              </a:lnSpc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4800" b="0" dirty="0" smtClean="0">
                <a:solidFill>
                  <a:schemeClr val="bg1"/>
                </a:solidFill>
                <a:latin typeface="Montserrat Medium" pitchFamily="2" charset="-52"/>
                <a:sym typeface="Montserrat ExtraBold"/>
              </a:rPr>
              <a:t>«</a:t>
            </a:r>
            <a:r>
              <a:rPr lang="ru-RU" sz="4800" b="0" dirty="0">
                <a:solidFill>
                  <a:schemeClr val="bg1"/>
                </a:solidFill>
                <a:latin typeface="Montserrat Medium" pitchFamily="2" charset="-52"/>
                <a:sym typeface="Montserrat ExtraBold"/>
              </a:rPr>
              <a:t>Экономика транспорта»</a:t>
            </a:r>
            <a:endParaRPr sz="4000" dirty="0">
              <a:solidFill>
                <a:schemeClr val="bg1"/>
              </a:solidFill>
              <a:latin typeface="Montserrat Medium" pitchFamily="2" charset="-52"/>
            </a:endParaRPr>
          </a:p>
        </p:txBody>
      </p:sp>
      <p:sp>
        <p:nvSpPr>
          <p:cNvPr id="8" name="Trend 2021."/>
          <p:cNvSpPr txBox="1"/>
          <p:nvPr/>
        </p:nvSpPr>
        <p:spPr>
          <a:xfrm>
            <a:off x="12622695" y="907941"/>
            <a:ext cx="11072192" cy="958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21600" dirty="0">
                <a:solidFill>
                  <a:schemeClr val="tx2">
                    <a:lumMod val="75000"/>
                  </a:schemeClr>
                </a:solidFill>
                <a:latin typeface="Montserrat SemiBold" pitchFamily="2" charset="-52"/>
              </a:rPr>
              <a:t>1</a:t>
            </a:r>
            <a:endParaRPr lang="ru-RU" sz="21600" dirty="0" smtClean="0">
              <a:solidFill>
                <a:schemeClr val="tx2">
                  <a:lumMod val="75000"/>
                </a:schemeClr>
              </a:solidFill>
              <a:latin typeface="Montserrat SemiBold" pitchFamily="2" charset="-52"/>
            </a:endParaRPr>
          </a:p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8800" dirty="0" smtClean="0">
                <a:solidFill>
                  <a:schemeClr val="tx2">
                    <a:lumMod val="75000"/>
                  </a:schemeClr>
                </a:solidFill>
                <a:latin typeface="Montserrat Light" pitchFamily="2" charset="-52"/>
              </a:rPr>
              <a:t>кафедра </a:t>
            </a:r>
            <a:r>
              <a:rPr lang="ru-RU" sz="8000" dirty="0" smtClean="0">
                <a:solidFill>
                  <a:schemeClr val="tx2">
                    <a:lumMod val="75000"/>
                  </a:schemeClr>
                </a:solidFill>
                <a:latin typeface="Montserrat Light" pitchFamily="2" charset="-52"/>
              </a:rPr>
              <a:t>общегуманитарного цикла</a:t>
            </a:r>
            <a:r>
              <a:rPr lang="en-US" sz="8800" dirty="0" smtClean="0">
                <a:solidFill>
                  <a:schemeClr val="tx2">
                    <a:lumMod val="75000"/>
                  </a:schemeClr>
                </a:solidFill>
                <a:latin typeface="Montserrat Light" pitchFamily="2" charset="-52"/>
              </a:rPr>
              <a:t>:</a:t>
            </a:r>
          </a:p>
          <a:p>
            <a:pPr>
              <a:lnSpc>
                <a:spcPct val="150000"/>
              </a:lnSpc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4800" b="0" dirty="0">
                <a:solidFill>
                  <a:schemeClr val="tx2">
                    <a:lumMod val="75000"/>
                  </a:schemeClr>
                </a:solidFill>
                <a:latin typeface="Montserrat Medium" pitchFamily="2" charset="-52"/>
                <a:sym typeface="Montserrat ExtraBold"/>
              </a:rPr>
              <a:t>«История, философия, политология и социология» </a:t>
            </a:r>
            <a:endParaRPr lang="ru-RU" sz="4800" b="0" dirty="0" smtClean="0">
              <a:solidFill>
                <a:schemeClr val="tx2">
                  <a:lumMod val="75000"/>
                </a:schemeClr>
              </a:solidFill>
              <a:latin typeface="Montserrat Medium" pitchFamily="2" charset="-52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9390629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452266"/>
              </p:ext>
            </p:extLst>
          </p:nvPr>
        </p:nvGraphicFramePr>
        <p:xfrm>
          <a:off x="4416357" y="1303506"/>
          <a:ext cx="14416392" cy="12131867"/>
        </p:xfrm>
        <a:graphic>
          <a:graphicData uri="http://schemas.openxmlformats.org/drawingml/2006/table">
            <a:tbl>
              <a:tblPr firstRow="1" firstCol="1" bandRow="1"/>
              <a:tblGrid>
                <a:gridCol w="14416392">
                  <a:extLst>
                    <a:ext uri="{9D8B030D-6E8A-4147-A177-3AD203B41FA5}">
                      <a16:colId xmlns:a16="http://schemas.microsoft.com/office/drawing/2014/main" xmlns="" val="329983709"/>
                    </a:ext>
                  </a:extLst>
                </a:gridCol>
              </a:tblGrid>
              <a:tr h="242816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БАКАЛАВРИАТ</a:t>
                      </a:r>
                      <a:r>
                        <a:rPr lang="ru-RU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                                     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Направление </a:t>
                      </a:r>
                      <a:r>
                        <a:rPr lang="ru-RU" sz="24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«Экономика»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Профили: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«Управление рисками и экономическая безопасность»;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«Экономика и управление транспортно-логистическим бизнесом»;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«Экономика строительных предприятий и организаций»;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«Бухгалтерский учёт, анализ и аудит»;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«Финансовый инжиниринг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9031313"/>
                  </a:ext>
                </a:extLst>
              </a:tr>
              <a:tr h="1016635">
                <a:tc>
                  <a:txBody>
                    <a:bodyPr/>
                    <a:lstStyle/>
                    <a:p>
                      <a:pPr marL="0" marR="0" indent="0" algn="ctr" defTabSz="825500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Направление </a:t>
                      </a:r>
                      <a:r>
                        <a:rPr lang="ru-RU" sz="2400" b="1" i="0" u="sng" strike="noStrike" cap="none" spc="0" baseline="0" dirty="0">
                          <a:solidFill>
                            <a:schemeClr val="tx1"/>
                          </a:solidFill>
                          <a:effectLst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Helvetica Neue Light"/>
                        </a:rPr>
                        <a:t>«Менеджмент»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Профили: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«Бизнес-менеджмент»;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«Маркетинг в цифровой среде»;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«Управление человеческими ресурсами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1147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Направление </a:t>
                      </a:r>
                      <a:r>
                        <a:rPr lang="ru-RU" sz="2400" b="1" u="sng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«Психология»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Профиль:  «Психология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26661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МАГИСТРАТУРА:                                     Направление </a:t>
                      </a: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«Экономика»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Программы: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1610" algn="l"/>
                          <a:tab pos="286385" algn="l"/>
                        </a:tabLs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«Управление проектами: анализ, инвестиции, технология реализации»;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1610" algn="l"/>
                          <a:tab pos="286385" algn="l"/>
                        </a:tabLs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«Экономическая безопасность»;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181610" algn="l"/>
                          <a:tab pos="286385" algn="l"/>
                        </a:tabLs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«Экономика предприятий и стоимостной инжиниринг»;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«Корпоративные финансы и оценка бизнеса».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02583440"/>
                  </a:ext>
                </a:extLst>
              </a:tr>
              <a:tr h="8712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Направление «Менеджмент»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Программы: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«Стратегический менеджмент»;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«Управление проектами и рисками»;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«Маркетинг и смарт-контракты в управлении закупками».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3500820"/>
                  </a:ext>
                </a:extLst>
              </a:tr>
              <a:tr h="5454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Направление «Психология»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Программа: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«Организационная психология».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74645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258977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drey\Desktop\IMG_53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000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56" b="11611"/>
          <a:stretch/>
        </p:blipFill>
        <p:spPr bwMode="auto">
          <a:xfrm>
            <a:off x="0" y="1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rend 2021."/>
          <p:cNvSpPr txBox="1"/>
          <p:nvPr/>
        </p:nvSpPr>
        <p:spPr>
          <a:xfrm>
            <a:off x="556591" y="292388"/>
            <a:ext cx="11072192" cy="13029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21600" dirty="0" smtClean="0">
                <a:solidFill>
                  <a:schemeClr val="tx2">
                    <a:lumMod val="75000"/>
                  </a:schemeClr>
                </a:solidFill>
                <a:latin typeface="Montserrat SemiBold" pitchFamily="2" charset="-52"/>
              </a:rPr>
              <a:t>5</a:t>
            </a:r>
          </a:p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8800" dirty="0">
                <a:solidFill>
                  <a:schemeClr val="tx2">
                    <a:lumMod val="75000"/>
                  </a:schemeClr>
                </a:solidFill>
                <a:latin typeface="Montserrat Light" pitchFamily="2" charset="-52"/>
              </a:rPr>
              <a:t>в</a:t>
            </a:r>
            <a:r>
              <a:rPr lang="ru-RU" sz="8800" dirty="0" smtClean="0">
                <a:solidFill>
                  <a:schemeClr val="tx2">
                    <a:lumMod val="75000"/>
                  </a:schemeClr>
                </a:solidFill>
                <a:latin typeface="Montserrat Light" pitchFamily="2" charset="-52"/>
              </a:rPr>
              <a:t>ыпускающих кафедр</a:t>
            </a:r>
            <a:r>
              <a:rPr lang="en-US" sz="8800" dirty="0" smtClean="0">
                <a:solidFill>
                  <a:schemeClr val="tx2">
                    <a:lumMod val="75000"/>
                  </a:schemeClr>
                </a:solidFill>
                <a:latin typeface="Montserrat Light" pitchFamily="2" charset="-52"/>
              </a:rPr>
              <a:t>:</a:t>
            </a:r>
          </a:p>
          <a:p>
            <a:pPr>
              <a:lnSpc>
                <a:spcPct val="150000"/>
              </a:lnSpc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4800" b="0" dirty="0">
                <a:solidFill>
                  <a:schemeClr val="tx2">
                    <a:lumMod val="75000"/>
                  </a:schemeClr>
                </a:solidFill>
                <a:latin typeface="Montserrat Medium" pitchFamily="2" charset="-52"/>
                <a:sym typeface="Montserrat ExtraBold"/>
              </a:rPr>
              <a:t>«Бухгалтерский учёт и аудит</a:t>
            </a:r>
            <a:r>
              <a:rPr lang="ru-RU" sz="4800" b="0" dirty="0" smtClean="0">
                <a:solidFill>
                  <a:schemeClr val="tx2">
                    <a:lumMod val="75000"/>
                  </a:schemeClr>
                </a:solidFill>
                <a:latin typeface="Montserrat Medium" pitchFamily="2" charset="-52"/>
                <a:sym typeface="Montserrat ExtraBold"/>
              </a:rPr>
              <a:t>» </a:t>
            </a:r>
            <a:r>
              <a:rPr lang="ru-RU" sz="4800" b="0" dirty="0">
                <a:solidFill>
                  <a:schemeClr val="tx2">
                    <a:lumMod val="75000"/>
                  </a:schemeClr>
                </a:solidFill>
                <a:latin typeface="Montserrat Medium" pitchFamily="2" charset="-52"/>
                <a:sym typeface="Montserrat ExtraBold"/>
              </a:rPr>
              <a:t>«Менеджмент и маркетинг</a:t>
            </a:r>
            <a:r>
              <a:rPr lang="ru-RU" sz="4800" b="0" dirty="0" smtClean="0">
                <a:solidFill>
                  <a:schemeClr val="tx2">
                    <a:lumMod val="75000"/>
                  </a:schemeClr>
                </a:solidFill>
                <a:latin typeface="Montserrat Medium" pitchFamily="2" charset="-52"/>
                <a:sym typeface="Montserrat ExtraBold"/>
              </a:rPr>
              <a:t>» </a:t>
            </a:r>
            <a:r>
              <a:rPr lang="ru-RU" sz="4800" b="0" dirty="0">
                <a:solidFill>
                  <a:schemeClr val="tx2">
                    <a:lumMod val="75000"/>
                  </a:schemeClr>
                </a:solidFill>
                <a:latin typeface="Montserrat Medium" pitchFamily="2" charset="-52"/>
                <a:sym typeface="Montserrat ExtraBold"/>
              </a:rPr>
              <a:t>«Прикладная психология</a:t>
            </a:r>
            <a:r>
              <a:rPr lang="ru-RU" sz="4800" b="0" dirty="0" smtClean="0">
                <a:solidFill>
                  <a:schemeClr val="tx2">
                    <a:lumMod val="75000"/>
                  </a:schemeClr>
                </a:solidFill>
                <a:latin typeface="Montserrat Medium" pitchFamily="2" charset="-52"/>
                <a:sym typeface="Montserrat ExtraBold"/>
              </a:rPr>
              <a:t>»</a:t>
            </a:r>
            <a:endParaRPr lang="en-US" sz="4800" b="0" dirty="0" smtClean="0">
              <a:solidFill>
                <a:schemeClr val="tx2">
                  <a:lumMod val="75000"/>
                </a:schemeClr>
              </a:solidFill>
              <a:latin typeface="Montserrat Medium" pitchFamily="2" charset="-52"/>
              <a:sym typeface="Montserrat ExtraBold"/>
            </a:endParaRPr>
          </a:p>
          <a:p>
            <a:pPr>
              <a:lnSpc>
                <a:spcPct val="150000"/>
              </a:lnSpc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4800" b="0" dirty="0" smtClean="0">
                <a:solidFill>
                  <a:schemeClr val="tx2">
                    <a:lumMod val="75000"/>
                  </a:schemeClr>
                </a:solidFill>
                <a:latin typeface="Montserrat Medium" pitchFamily="2" charset="-52"/>
                <a:sym typeface="Montserrat ExtraBold"/>
              </a:rPr>
              <a:t>«</a:t>
            </a:r>
            <a:r>
              <a:rPr lang="ru-RU" sz="4800" b="0" dirty="0">
                <a:solidFill>
                  <a:schemeClr val="tx2">
                    <a:lumMod val="75000"/>
                  </a:schemeClr>
                </a:solidFill>
                <a:latin typeface="Montserrat Medium" pitchFamily="2" charset="-52"/>
                <a:sym typeface="Montserrat ExtraBold"/>
              </a:rPr>
              <a:t>Экономика и менеджмент в строительстве</a:t>
            </a:r>
            <a:r>
              <a:rPr lang="ru-RU" sz="4800" b="0" dirty="0" smtClean="0">
                <a:solidFill>
                  <a:schemeClr val="tx2">
                    <a:lumMod val="75000"/>
                  </a:schemeClr>
                </a:solidFill>
                <a:latin typeface="Montserrat Medium" pitchFamily="2" charset="-52"/>
                <a:sym typeface="Montserrat ExtraBold"/>
              </a:rPr>
              <a:t>»</a:t>
            </a:r>
            <a:endParaRPr lang="en-US" sz="4800" b="0" dirty="0" smtClean="0">
              <a:solidFill>
                <a:schemeClr val="tx2">
                  <a:lumMod val="75000"/>
                </a:schemeClr>
              </a:solidFill>
              <a:latin typeface="Montserrat Medium" pitchFamily="2" charset="-52"/>
              <a:sym typeface="Montserrat ExtraBold"/>
            </a:endParaRPr>
          </a:p>
          <a:p>
            <a:pPr>
              <a:lnSpc>
                <a:spcPct val="150000"/>
              </a:lnSpc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4800" b="0" dirty="0" smtClean="0">
                <a:solidFill>
                  <a:schemeClr val="tx2">
                    <a:lumMod val="75000"/>
                  </a:schemeClr>
                </a:solidFill>
                <a:latin typeface="Montserrat Medium" pitchFamily="2" charset="-52"/>
                <a:sym typeface="Montserrat ExtraBold"/>
              </a:rPr>
              <a:t>«</a:t>
            </a:r>
            <a:r>
              <a:rPr lang="ru-RU" sz="4800" b="0" dirty="0">
                <a:solidFill>
                  <a:schemeClr val="tx2">
                    <a:lumMod val="75000"/>
                  </a:schemeClr>
                </a:solidFill>
                <a:latin typeface="Montserrat Medium" pitchFamily="2" charset="-52"/>
                <a:sym typeface="Montserrat ExtraBold"/>
              </a:rPr>
              <a:t>Экономика транспорта»</a:t>
            </a:r>
            <a:endParaRPr sz="4000" dirty="0">
              <a:solidFill>
                <a:schemeClr val="tx2">
                  <a:lumMod val="75000"/>
                </a:schemeClr>
              </a:solidFill>
              <a:latin typeface="Montserrat Medium" pitchFamily="2" charset="-52"/>
            </a:endParaRPr>
          </a:p>
        </p:txBody>
      </p:sp>
      <p:sp>
        <p:nvSpPr>
          <p:cNvPr id="7" name="Trend 2021."/>
          <p:cNvSpPr txBox="1"/>
          <p:nvPr/>
        </p:nvSpPr>
        <p:spPr>
          <a:xfrm>
            <a:off x="12622695" y="907941"/>
            <a:ext cx="11072192" cy="958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21600" dirty="0" smtClean="0">
                <a:solidFill>
                  <a:schemeClr val="bg1"/>
                </a:solidFill>
                <a:latin typeface="Montserrat SemiBold" pitchFamily="2" charset="-52"/>
              </a:rPr>
              <a:t>1</a:t>
            </a:r>
          </a:p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8800" dirty="0" smtClean="0">
                <a:solidFill>
                  <a:schemeClr val="bg1"/>
                </a:solidFill>
                <a:latin typeface="Montserrat Light" pitchFamily="2" charset="-52"/>
              </a:rPr>
              <a:t>кафедра </a:t>
            </a:r>
            <a:r>
              <a:rPr lang="ru-RU" sz="8000" dirty="0" smtClean="0">
                <a:solidFill>
                  <a:schemeClr val="bg1"/>
                </a:solidFill>
                <a:latin typeface="Montserrat Light" pitchFamily="2" charset="-52"/>
              </a:rPr>
              <a:t>общегуманитарного цикла</a:t>
            </a:r>
            <a:r>
              <a:rPr lang="en-US" sz="8800" dirty="0" smtClean="0">
                <a:solidFill>
                  <a:schemeClr val="bg1"/>
                </a:solidFill>
                <a:latin typeface="Montserrat Light" pitchFamily="2" charset="-52"/>
              </a:rPr>
              <a:t>:</a:t>
            </a:r>
          </a:p>
          <a:p>
            <a:pPr>
              <a:lnSpc>
                <a:spcPct val="150000"/>
              </a:lnSpc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4800" b="0" dirty="0">
                <a:solidFill>
                  <a:schemeClr val="bg1"/>
                </a:solidFill>
                <a:latin typeface="Montserrat Medium" pitchFamily="2" charset="-52"/>
                <a:sym typeface="Montserrat ExtraBold"/>
              </a:rPr>
              <a:t>«История, философия, политология и социология» </a:t>
            </a:r>
            <a:endParaRPr lang="ru-RU" sz="4800" b="0" dirty="0" smtClean="0">
              <a:solidFill>
                <a:schemeClr val="bg1"/>
              </a:solidFill>
              <a:latin typeface="Montserrat Medium" pitchFamily="2" charset="-52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7666254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ndrey\Desktop\XX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9000"/>
                    </a14:imgEffect>
                    <a14:imgEffect>
                      <a14:brightnessContrast brigh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8" b="12638"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rend 2021."/>
          <p:cNvSpPr txBox="1"/>
          <p:nvPr/>
        </p:nvSpPr>
        <p:spPr>
          <a:xfrm>
            <a:off x="-562704" y="3990548"/>
            <a:ext cx="12192000" cy="5734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21600" dirty="0" smtClean="0">
                <a:solidFill>
                  <a:schemeClr val="bg1"/>
                </a:solidFill>
                <a:latin typeface="Montserrat SemiBold" pitchFamily="2" charset="-52"/>
              </a:rPr>
              <a:t>11</a:t>
            </a:r>
          </a:p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15000" dirty="0" smtClean="0">
                <a:solidFill>
                  <a:schemeClr val="bg1"/>
                </a:solidFill>
                <a:latin typeface="Montserrat Light" pitchFamily="2" charset="-52"/>
              </a:rPr>
              <a:t>корпусов</a:t>
            </a:r>
          </a:p>
        </p:txBody>
      </p:sp>
      <p:sp>
        <p:nvSpPr>
          <p:cNvPr id="8" name="Trend 2021."/>
          <p:cNvSpPr txBox="1"/>
          <p:nvPr/>
        </p:nvSpPr>
        <p:spPr>
          <a:xfrm>
            <a:off x="11816864" y="3990548"/>
            <a:ext cx="12192000" cy="5734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21600" dirty="0">
                <a:solidFill>
                  <a:schemeClr val="bg1"/>
                </a:solidFill>
                <a:latin typeface="Montserrat SemiBold" pitchFamily="2" charset="-52"/>
              </a:rPr>
              <a:t>8</a:t>
            </a:r>
            <a:endParaRPr lang="ru-RU" sz="21600" dirty="0" smtClean="0">
              <a:solidFill>
                <a:schemeClr val="bg1"/>
              </a:solidFill>
              <a:latin typeface="Montserrat SemiBold" pitchFamily="2" charset="-52"/>
            </a:endParaRPr>
          </a:p>
          <a:p>
            <a:pPr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15000" dirty="0" smtClean="0">
                <a:solidFill>
                  <a:schemeClr val="bg1"/>
                </a:solidFill>
                <a:latin typeface="Montserrat Light" pitchFamily="2" charset="-52"/>
              </a:rPr>
              <a:t>общежитий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37753" y="10457872"/>
            <a:ext cx="187938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Материально-техническая база университета соответствует государственным стандартам.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университете 11 учебных корпусов, 8 общежитий, имеются хорошие спортивные базы.</a:t>
            </a:r>
          </a:p>
        </p:txBody>
      </p:sp>
    </p:spTree>
    <p:extLst>
      <p:ext uri="{BB962C8B-B14F-4D97-AF65-F5344CB8AC3E}">
        <p14:creationId xmlns:p14="http://schemas.microsoft.com/office/powerpoint/2010/main" val="12966849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end 2021."/>
          <p:cNvSpPr txBox="1"/>
          <p:nvPr/>
        </p:nvSpPr>
        <p:spPr>
          <a:xfrm>
            <a:off x="351691" y="177772"/>
            <a:ext cx="10761785" cy="5411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algn="l">
              <a:defRPr sz="10000" b="0">
                <a:solidFill>
                  <a:srgbClr val="24242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ru-RU" sz="11500" dirty="0" smtClean="0">
                <a:solidFill>
                  <a:srgbClr val="131313"/>
                </a:solidFill>
                <a:latin typeface="Montserrat ExtraBold" pitchFamily="2" charset="-52"/>
              </a:rPr>
              <a:t>Дом физической культуры</a:t>
            </a:r>
            <a:endParaRPr sz="7200" dirty="0">
              <a:solidFill>
                <a:srgbClr val="131313"/>
              </a:solidFill>
              <a:latin typeface="Montserrat ExtraBold" pitchFamily="2" charset="-52"/>
            </a:endParaRPr>
          </a:p>
        </p:txBody>
      </p:sp>
      <p:pic>
        <p:nvPicPr>
          <p:cNvPr id="5" name="Picture 2" descr="C:\Users\Andrey\Desktop\DFK-PGUPS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7" t="16410" r="17405" b="8589"/>
          <a:stretch/>
        </p:blipFill>
        <p:spPr bwMode="auto">
          <a:xfrm>
            <a:off x="11090031" y="0"/>
            <a:ext cx="13293969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9938" y="6333981"/>
            <a:ext cx="9823939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ru-RU" sz="5400" b="0" dirty="0">
                <a:solidFill>
                  <a:srgbClr val="131313"/>
                </a:solidFill>
                <a:latin typeface="Montserrat Light" pitchFamily="2" charset="-52"/>
              </a:rPr>
              <a:t>плавательный </a:t>
            </a:r>
            <a:r>
              <a:rPr lang="ru-RU" sz="5400" b="0" dirty="0">
                <a:solidFill>
                  <a:srgbClr val="131313"/>
                </a:solidFill>
                <a:latin typeface="Montserrat Medium" pitchFamily="2" charset="-52"/>
              </a:rPr>
              <a:t>бассейн </a:t>
            </a:r>
            <a:r>
              <a:rPr lang="ru-RU" sz="5400" b="0" dirty="0">
                <a:solidFill>
                  <a:srgbClr val="131313"/>
                </a:solidFill>
                <a:latin typeface="Montserrat Light" pitchFamily="2" charset="-52"/>
              </a:rPr>
              <a:t>25 метров, 6 </a:t>
            </a:r>
            <a:r>
              <a:rPr lang="ru-RU" sz="5400" b="0" dirty="0" smtClean="0">
                <a:solidFill>
                  <a:srgbClr val="131313"/>
                </a:solidFill>
                <a:latin typeface="Montserrat Light" pitchFamily="2" charset="-52"/>
              </a:rPr>
              <a:t>дорожек</a:t>
            </a:r>
          </a:p>
          <a:p>
            <a:pPr algn="l"/>
            <a:endParaRPr lang="ru-RU" sz="1400" b="0" dirty="0">
              <a:solidFill>
                <a:srgbClr val="131313"/>
              </a:solidFill>
              <a:latin typeface="Montserrat Light" pitchFamily="2" charset="-52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5400" b="0" dirty="0">
                <a:solidFill>
                  <a:srgbClr val="131313"/>
                </a:solidFill>
                <a:latin typeface="Montserrat Medium" pitchFamily="2" charset="-52"/>
              </a:rPr>
              <a:t>игровой</a:t>
            </a:r>
            <a:r>
              <a:rPr lang="ru-RU" sz="5400" b="0" dirty="0">
                <a:solidFill>
                  <a:srgbClr val="131313"/>
                </a:solidFill>
                <a:latin typeface="Montserrat Light" pitchFamily="2" charset="-52"/>
              </a:rPr>
              <a:t> </a:t>
            </a:r>
            <a:r>
              <a:rPr lang="ru-RU" sz="5400" b="0" dirty="0" smtClean="0">
                <a:solidFill>
                  <a:srgbClr val="131313"/>
                </a:solidFill>
                <a:latin typeface="Montserrat Light" pitchFamily="2" charset="-52"/>
              </a:rPr>
              <a:t>зал</a:t>
            </a:r>
          </a:p>
          <a:p>
            <a:pPr algn="l"/>
            <a:endParaRPr lang="ru-RU" sz="1400" b="0" dirty="0">
              <a:solidFill>
                <a:srgbClr val="131313"/>
              </a:solidFill>
              <a:latin typeface="Montserrat Light" pitchFamily="2" charset="-52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5400" b="0" dirty="0">
                <a:solidFill>
                  <a:srgbClr val="131313"/>
                </a:solidFill>
                <a:latin typeface="Montserrat Light" pitchFamily="2" charset="-52"/>
              </a:rPr>
              <a:t>зал </a:t>
            </a:r>
            <a:r>
              <a:rPr lang="ru-RU" sz="5400" b="0" dirty="0">
                <a:solidFill>
                  <a:srgbClr val="131313"/>
                </a:solidFill>
                <a:latin typeface="Montserrat Medium" pitchFamily="2" charset="-52"/>
              </a:rPr>
              <a:t>тяжелой </a:t>
            </a:r>
            <a:r>
              <a:rPr lang="ru-RU" sz="5400" b="0" dirty="0" smtClean="0">
                <a:solidFill>
                  <a:srgbClr val="131313"/>
                </a:solidFill>
                <a:latin typeface="Montserrat Medium" pitchFamily="2" charset="-52"/>
              </a:rPr>
              <a:t>атлетики</a:t>
            </a:r>
          </a:p>
          <a:p>
            <a:pPr algn="l"/>
            <a:endParaRPr lang="ru-RU" sz="1400" b="0" dirty="0">
              <a:solidFill>
                <a:srgbClr val="131313"/>
              </a:solidFill>
              <a:latin typeface="Montserrat Light" pitchFamily="2" charset="-52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5400" b="0" dirty="0">
                <a:solidFill>
                  <a:srgbClr val="131313"/>
                </a:solidFill>
                <a:latin typeface="Montserrat Light" pitchFamily="2" charset="-52"/>
              </a:rPr>
              <a:t>зал для занятий </a:t>
            </a:r>
            <a:r>
              <a:rPr lang="ru-RU" sz="5400" b="0" dirty="0">
                <a:solidFill>
                  <a:srgbClr val="131313"/>
                </a:solidFill>
                <a:latin typeface="Montserrat Medium" pitchFamily="2" charset="-52"/>
              </a:rPr>
              <a:t>специальной медицинской группы</a:t>
            </a:r>
          </a:p>
        </p:txBody>
      </p:sp>
    </p:spTree>
    <p:extLst>
      <p:ext uri="{BB962C8B-B14F-4D97-AF65-F5344CB8AC3E}">
        <p14:creationId xmlns:p14="http://schemas.microsoft.com/office/powerpoint/2010/main" val="11799228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Trend 2021 by Hislide - yellow and grey">
      <a:dk1>
        <a:srgbClr val="232422"/>
      </a:dk1>
      <a:lt1>
        <a:srgbClr val="FFFFFF"/>
      </a:lt1>
      <a:dk2>
        <a:srgbClr val="7E8089"/>
      </a:dk2>
      <a:lt2>
        <a:srgbClr val="EFF0EF"/>
      </a:lt2>
      <a:accent1>
        <a:srgbClr val="F2DC4B"/>
      </a:accent1>
      <a:accent2>
        <a:srgbClr val="F2DC4B"/>
      </a:accent2>
      <a:accent3>
        <a:srgbClr val="F2DC4B"/>
      </a:accent3>
      <a:accent4>
        <a:srgbClr val="F6E787"/>
      </a:accent4>
      <a:accent5>
        <a:srgbClr val="93969C"/>
      </a:accent5>
      <a:accent6>
        <a:srgbClr val="B3B6BA"/>
      </a:accent6>
      <a:hlink>
        <a:srgbClr val="7E8089"/>
      </a:hlink>
      <a:folHlink>
        <a:srgbClr val="93969C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DD66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FDD66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</TotalTime>
  <Words>690</Words>
  <Application>Microsoft Office PowerPoint</Application>
  <PresentationFormat>Произвольный</PresentationFormat>
  <Paragraphs>190</Paragraphs>
  <Slides>31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47" baseType="lpstr">
      <vt:lpstr>Arial</vt:lpstr>
      <vt:lpstr>Montserrat Medium</vt:lpstr>
      <vt:lpstr>Times New Roman</vt:lpstr>
      <vt:lpstr>Montserrat SemiBold</vt:lpstr>
      <vt:lpstr>Arial Narrow</vt:lpstr>
      <vt:lpstr>Calibri Light</vt:lpstr>
      <vt:lpstr>Arial Black</vt:lpstr>
      <vt:lpstr>Montserrat ExtraBold</vt:lpstr>
      <vt:lpstr>Helvetica Neue</vt:lpstr>
      <vt:lpstr>Montserrat Light</vt:lpstr>
      <vt:lpstr>Symbol</vt:lpstr>
      <vt:lpstr>Helvetica Neue Light</vt:lpstr>
      <vt:lpstr>Calibri</vt:lpstr>
      <vt:lpstr>Helvetica Neue Medium</vt:lpstr>
      <vt:lpstr>White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PGUPS</dc:creator>
  <cp:lastModifiedBy>user</cp:lastModifiedBy>
  <cp:revision>91</cp:revision>
  <dcterms:modified xsi:type="dcterms:W3CDTF">2023-02-07T10:25:56Z</dcterms:modified>
</cp:coreProperties>
</file>