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C75"/>
    <a:srgbClr val="328E48"/>
    <a:srgbClr val="171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16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ln w="12700">
            <a:solidFill>
              <a:srgbClr val="993300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20A337-16FC-413D-9CD9-3A31535119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4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FF49-964A-4E3C-B803-EA15A201B7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6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49DE0-32F4-41B7-AC8E-8AA2FE8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8557-0C8D-40F7-B824-4C7DDA6DF9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9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AACC6-2531-453F-A74B-9C90F71A32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4CD5E-EA02-41D7-BEC4-EEC0B98051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901CD-70F3-4D02-8216-53DB5F81FD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3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95D5D-8056-4BE5-8758-C3DDB06421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18E2-1A52-4C7C-A511-84ED5F8A5D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DA843-E994-44BD-9337-0EE39AF7FB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4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Ольга Геннадьевна Правдинская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C8D2-06EA-4B40-B1C5-6914E5C03F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9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rgbClr val="CC6600">
              <a:alpha val="70000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Ольга Геннадьевна Правдинская</a:t>
            </a: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7DC1DF-3491-4218-A255-5D897949411F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276872"/>
            <a:ext cx="8229600" cy="172819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Специальность: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6000" u="sng" dirty="0">
                <a:latin typeface="Monotype Corsiva" pitchFamily="66" charset="0"/>
              </a:rPr>
              <a:t>Страховое дело</a:t>
            </a:r>
          </a:p>
        </p:txBody>
      </p:sp>
    </p:spTree>
    <p:extLst>
      <p:ext uri="{BB962C8B-B14F-4D97-AF65-F5344CB8AC3E}">
        <p14:creationId xmlns:p14="http://schemas.microsoft.com/office/powerpoint/2010/main" val="2004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Базы практики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294410" y="2405948"/>
            <a:ext cx="5878285" cy="1762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5000" dirty="0" smtClean="0">
                <a:solidFill>
                  <a:srgbClr val="328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РЕСО - гарантия</a:t>
            </a:r>
            <a:endParaRPr lang="ru-RU" sz="5000" dirty="0">
              <a:solidFill>
                <a:srgbClr val="328E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 bwMode="auto">
          <a:xfrm>
            <a:off x="305460" y="2885021"/>
            <a:ext cx="703943" cy="915084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5000" kern="0" dirty="0" smtClean="0">
                <a:solidFill>
                  <a:srgbClr val="328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5000" kern="0" dirty="0">
              <a:solidFill>
                <a:srgbClr val="328E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8878"/>
            <a:ext cx="58102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71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Базы практики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294410" y="2405948"/>
            <a:ext cx="5878285" cy="1762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5000" dirty="0" smtClean="0">
                <a:solidFill>
                  <a:srgbClr val="943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Ренессанс страхование</a:t>
            </a:r>
            <a:endParaRPr lang="ru-RU" sz="5000" dirty="0">
              <a:solidFill>
                <a:srgbClr val="943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 bwMode="auto">
          <a:xfrm>
            <a:off x="305460" y="2885021"/>
            <a:ext cx="703943" cy="915084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50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50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5" y="4530808"/>
            <a:ext cx="4572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4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Страховщика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69" y="1600200"/>
            <a:ext cx="3379815" cy="51212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40" y="1600200"/>
            <a:ext cx="3833896" cy="464502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Страховщика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" y="1534099"/>
            <a:ext cx="4952850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18" y="1685581"/>
            <a:ext cx="6521985" cy="4704202"/>
          </a:xfrm>
        </p:spPr>
      </p:pic>
    </p:spTree>
    <p:extLst>
      <p:ext uri="{BB962C8B-B14F-4D97-AF65-F5344CB8AC3E}">
        <p14:creationId xmlns:p14="http://schemas.microsoft.com/office/powerpoint/2010/main" val="775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72819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Страховое дело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413037" y="2663399"/>
            <a:ext cx="8144380" cy="27330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Monotype Corsiva" pitchFamily="66" charset="0"/>
              </a:rPr>
              <a:t>Профессиональные модули:</a:t>
            </a:r>
            <a:endParaRPr lang="ru-RU" sz="4000" dirty="0">
              <a:latin typeface="Monotype Corsiva" pitchFamily="66" charset="0"/>
            </a:endParaRPr>
          </a:p>
          <a:p>
            <a:r>
              <a:rPr lang="ru-RU" sz="4000" dirty="0">
                <a:latin typeface="Monotype Corsiva" pitchFamily="66" charset="0"/>
              </a:rPr>
              <a:t>ПМ01 Реализация различных технологий розничных продаж в страховании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4" y="2663399"/>
            <a:ext cx="2713303" cy="2733060"/>
          </a:xfrm>
        </p:spPr>
      </p:pic>
    </p:spTree>
    <p:extLst>
      <p:ext uri="{BB962C8B-B14F-4D97-AF65-F5344CB8AC3E}">
        <p14:creationId xmlns:p14="http://schemas.microsoft.com/office/powerpoint/2010/main" val="25259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72819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Страховое дело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5" y="2660924"/>
            <a:ext cx="2443709" cy="2461503"/>
          </a:xfrm>
        </p:spPr>
      </p:pic>
      <p:sp>
        <p:nvSpPr>
          <p:cNvPr id="5" name="Объект 9"/>
          <p:cNvSpPr txBox="1">
            <a:spLocks/>
          </p:cNvSpPr>
          <p:nvPr/>
        </p:nvSpPr>
        <p:spPr bwMode="auto">
          <a:xfrm>
            <a:off x="3880230" y="2812842"/>
            <a:ext cx="7212492" cy="193858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000" kern="0" dirty="0" smtClean="0">
                <a:latin typeface="Monotype Corsiva" pitchFamily="66" charset="0"/>
              </a:rPr>
              <a:t>Профессиональные модули:</a:t>
            </a:r>
          </a:p>
          <a:p>
            <a:pPr marL="0" indent="0">
              <a:buFontTx/>
              <a:buNone/>
            </a:pPr>
            <a:r>
              <a:rPr lang="ru-RU" sz="4000" kern="0" dirty="0" smtClean="0">
                <a:latin typeface="Monotype Corsiva" pitchFamily="66" charset="0"/>
              </a:rPr>
              <a:t>ПМ02 Организация </a:t>
            </a:r>
            <a:r>
              <a:rPr lang="ru-RU" sz="4000" kern="0" dirty="0">
                <a:latin typeface="Monotype Corsiva" pitchFamily="66" charset="0"/>
              </a:rPr>
              <a:t>продаж страховых продуктов</a:t>
            </a:r>
            <a:endParaRPr lang="ru-RU" sz="4000" kern="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72819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Страховое дело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5" y="2994917"/>
            <a:ext cx="2443709" cy="2461503"/>
          </a:xfrm>
        </p:spPr>
      </p:pic>
      <p:sp>
        <p:nvSpPr>
          <p:cNvPr id="5" name="Объект 9"/>
          <p:cNvSpPr txBox="1">
            <a:spLocks/>
          </p:cNvSpPr>
          <p:nvPr/>
        </p:nvSpPr>
        <p:spPr bwMode="auto">
          <a:xfrm>
            <a:off x="3880230" y="2812842"/>
            <a:ext cx="7212492" cy="264357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000" kern="0" dirty="0" smtClean="0">
                <a:latin typeface="Monotype Corsiva" pitchFamily="66" charset="0"/>
              </a:rPr>
              <a:t>Профессиональные модули:</a:t>
            </a:r>
          </a:p>
          <a:p>
            <a:pPr marL="0" indent="0">
              <a:buFontTx/>
              <a:buNone/>
            </a:pPr>
            <a:r>
              <a:rPr lang="ru-RU" sz="4000" kern="0" dirty="0" smtClean="0">
                <a:latin typeface="Monotype Corsiva" pitchFamily="66" charset="0"/>
              </a:rPr>
              <a:t>ПМ03 Сопровождение </a:t>
            </a:r>
            <a:r>
              <a:rPr lang="ru-RU" sz="4000" kern="0" dirty="0">
                <a:latin typeface="Monotype Corsiva" pitchFamily="66" charset="0"/>
              </a:rPr>
              <a:t>договоров страхования (определение страховой стоимости и премии)</a:t>
            </a:r>
            <a:endParaRPr lang="ru-RU" sz="4000" kern="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72819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Страховое дело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5" y="2660924"/>
            <a:ext cx="2819933" cy="2840466"/>
          </a:xfrm>
        </p:spPr>
      </p:pic>
      <p:sp>
        <p:nvSpPr>
          <p:cNvPr id="5" name="Объект 9"/>
          <p:cNvSpPr txBox="1">
            <a:spLocks/>
          </p:cNvSpPr>
          <p:nvPr/>
        </p:nvSpPr>
        <p:spPr bwMode="auto">
          <a:xfrm>
            <a:off x="3880229" y="2812842"/>
            <a:ext cx="7557266" cy="268854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000" kern="0" dirty="0" smtClean="0">
                <a:latin typeface="Monotype Corsiva" pitchFamily="66" charset="0"/>
              </a:rPr>
              <a:t>Профессиональные модули:</a:t>
            </a:r>
          </a:p>
          <a:p>
            <a:pPr marL="0" indent="0">
              <a:buFontTx/>
              <a:buNone/>
            </a:pPr>
            <a:r>
              <a:rPr lang="ru-RU" sz="4000" kern="0" dirty="0" smtClean="0">
                <a:latin typeface="Monotype Corsiva" pitchFamily="66" charset="0"/>
              </a:rPr>
              <a:t>ПМ04 Оформление </a:t>
            </a:r>
            <a:r>
              <a:rPr lang="ru-RU" sz="4000" kern="0" dirty="0">
                <a:latin typeface="Monotype Corsiva" pitchFamily="66" charset="0"/>
              </a:rPr>
              <a:t>и сопровождение страхового случая (оценка страхового ущерба, урегулирование убытков)</a:t>
            </a:r>
            <a:endParaRPr lang="ru-RU" sz="4000" kern="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72819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Страховое дело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11824" y="1988841"/>
            <a:ext cx="5698976" cy="410445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Monotype Corsiva" pitchFamily="66" charset="0"/>
              </a:rPr>
              <a:t>Специальные дисциплины: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latin typeface="Monotype Corsiva" pitchFamily="66" charset="0"/>
              </a:rPr>
              <a:t>Прямые и посреднические продажи страховых продуктов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latin typeface="Monotype Corsiva" pitchFamily="66" charset="0"/>
              </a:rPr>
              <a:t>Анализ эффективности продаж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3356993"/>
            <a:ext cx="2310869" cy="2985195"/>
          </a:xfrm>
        </p:spPr>
      </p:pic>
    </p:spTree>
    <p:extLst>
      <p:ext uri="{BB962C8B-B14F-4D97-AF65-F5344CB8AC3E}">
        <p14:creationId xmlns:p14="http://schemas.microsoft.com/office/powerpoint/2010/main" val="1890070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Наши выпускники работают: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45324"/>
            <a:ext cx="4038600" cy="2635717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latin typeface="Monotype Corsiva" pitchFamily="66" charset="0"/>
              </a:rPr>
              <a:t>в 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>
                <a:latin typeface="Monotype Corsiva" pitchFamily="66" charset="0"/>
              </a:rPr>
              <a:t> коммерческих страховых организациях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latin typeface="Monotype Corsiva" pitchFamily="66" charset="0"/>
              </a:rPr>
              <a:t>в государственных службах по надзору за страховой деятельностью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37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Базы практики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029360" y="2405948"/>
            <a:ext cx="4537693" cy="1938647"/>
          </a:xfrm>
        </p:spPr>
        <p:txBody>
          <a:bodyPr/>
          <a:lstStyle/>
          <a:p>
            <a:pPr marL="0" indent="0" algn="ctr">
              <a:buNone/>
            </a:pPr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Росгосстрах</a:t>
            </a:r>
            <a:endParaRPr lang="ru-RU" sz="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3" y="2550377"/>
            <a:ext cx="3927488" cy="1649786"/>
          </a:xfrm>
        </p:spPr>
      </p:pic>
      <p:sp>
        <p:nvSpPr>
          <p:cNvPr id="7" name="Объект 7"/>
          <p:cNvSpPr txBox="1">
            <a:spLocks/>
          </p:cNvSpPr>
          <p:nvPr/>
        </p:nvSpPr>
        <p:spPr bwMode="auto">
          <a:xfrm>
            <a:off x="281708" y="2861270"/>
            <a:ext cx="1142010" cy="102800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50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5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74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Базы практики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294410" y="2405948"/>
            <a:ext cx="5878285" cy="2272930"/>
          </a:xfrm>
        </p:spPr>
        <p:txBody>
          <a:bodyPr/>
          <a:lstStyle/>
          <a:p>
            <a:pPr marL="0" indent="0" algn="ctr">
              <a:buNone/>
            </a:pPr>
            <a:r>
              <a:rPr lang="ru-RU" sz="5000" dirty="0" err="1" smtClean="0">
                <a:solidFill>
                  <a:srgbClr val="171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Совкомбанк</a:t>
            </a:r>
            <a:r>
              <a:rPr lang="ru-RU" sz="5000" dirty="0" smtClean="0">
                <a:solidFill>
                  <a:srgbClr val="171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АО</a:t>
            </a:r>
            <a:endParaRPr lang="ru-RU" sz="5000" dirty="0">
              <a:solidFill>
                <a:srgbClr val="171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 bwMode="auto">
          <a:xfrm>
            <a:off x="305460" y="2885021"/>
            <a:ext cx="703943" cy="915084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5000" kern="0" dirty="0">
                <a:solidFill>
                  <a:srgbClr val="171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000" kern="0" dirty="0" smtClean="0">
                <a:solidFill>
                  <a:srgbClr val="171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0" kern="0" dirty="0">
              <a:solidFill>
                <a:srgbClr val="171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3" y="2549803"/>
            <a:ext cx="4393502" cy="1985219"/>
          </a:xfrm>
        </p:spPr>
      </p:pic>
    </p:spTree>
    <p:extLst>
      <p:ext uri="{BB962C8B-B14F-4D97-AF65-F5344CB8AC3E}">
        <p14:creationId xmlns:p14="http://schemas.microsoft.com/office/powerpoint/2010/main" val="216820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 name="34_Business-Coin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34_Business-Coins</vt:lpstr>
      <vt:lpstr>Специальность: Страховое дело</vt:lpstr>
      <vt:lpstr>Страховое дело</vt:lpstr>
      <vt:lpstr>Страховое дело</vt:lpstr>
      <vt:lpstr>Страховое дело</vt:lpstr>
      <vt:lpstr>Страховое дело</vt:lpstr>
      <vt:lpstr>Страховое дело</vt:lpstr>
      <vt:lpstr>Наши выпускники работают:</vt:lpstr>
      <vt:lpstr>Базы практики</vt:lpstr>
      <vt:lpstr>Базы практики</vt:lpstr>
      <vt:lpstr>Базы практики</vt:lpstr>
      <vt:lpstr>Базы практики</vt:lpstr>
      <vt:lpstr>День Страховщика</vt:lpstr>
      <vt:lpstr>День Страховщика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Специальность: Страховое дело</dc:title>
  <dc:creator>Еременко Елена Сергеевна</dc:creator>
  <cp:lastModifiedBy>user</cp:lastModifiedBy>
  <cp:revision>8</cp:revision>
  <dcterms:created xsi:type="dcterms:W3CDTF">2016-10-13T12:13:35Z</dcterms:created>
  <dcterms:modified xsi:type="dcterms:W3CDTF">2023-02-07T10:10:15Z</dcterms:modified>
</cp:coreProperties>
</file>