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5" autoAdjust="0"/>
  </p:normalViewPr>
  <p:slideViewPr>
    <p:cSldViewPr snapToGrid="0">
      <p:cViewPr>
        <p:scale>
          <a:sx n="100" d="100"/>
          <a:sy n="100" d="100"/>
        </p:scale>
        <p:origin x="444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AF-8F66-48BC-A33A-284810F10B0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B5DB-B98F-4C19-99F7-E555A1D1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AF-8F66-48BC-A33A-284810F10B0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B5DB-B98F-4C19-99F7-E555A1D1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8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AF-8F66-48BC-A33A-284810F10B0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B5DB-B98F-4C19-99F7-E555A1D1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8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AF-8F66-48BC-A33A-284810F10B0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B5DB-B98F-4C19-99F7-E555A1D1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1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AF-8F66-48BC-A33A-284810F10B0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B5DB-B98F-4C19-99F7-E555A1D1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AF-8F66-48BC-A33A-284810F10B0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B5DB-B98F-4C19-99F7-E555A1D1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4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AF-8F66-48BC-A33A-284810F10B0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B5DB-B98F-4C19-99F7-E555A1D1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AF-8F66-48BC-A33A-284810F10B0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B5DB-B98F-4C19-99F7-E555A1D1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7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AF-8F66-48BC-A33A-284810F10B0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B5DB-B98F-4C19-99F7-E555A1D1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6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AF-8F66-48BC-A33A-284810F10B0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B5DB-B98F-4C19-99F7-E555A1D1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86AF-8F66-48BC-A33A-284810F10B0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B5DB-B98F-4C19-99F7-E555A1D1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7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B86AF-8F66-48BC-A33A-284810F10B0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B5DB-B98F-4C19-99F7-E555A1D1D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6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8374" y="622998"/>
            <a:ext cx="8598804" cy="917567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5400" i="1" dirty="0" smtClean="0"/>
              <a:t>СРЕДНЕ</a:t>
            </a: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>
                <a:cs typeface="Arial" panose="020B0604020202020204" pitchFamily="34" charset="0"/>
              </a:rPr>
              <a:t/>
            </a:r>
            <a:br>
              <a:rPr lang="ru-RU" sz="2400" dirty="0" smtClean="0">
                <a:cs typeface="Arial" panose="020B0604020202020204" pitchFamily="34" charset="0"/>
              </a:rPr>
            </a:br>
            <a:r>
              <a:rPr lang="ru-RU" sz="2900" b="1" dirty="0" smtClean="0">
                <a:cs typeface="Arial" panose="020B0604020202020204" pitchFamily="34" charset="0"/>
              </a:rPr>
              <a:t>        </a:t>
            </a:r>
            <a:r>
              <a:rPr lang="ru-RU" sz="4000" b="1" dirty="0" smtClean="0">
                <a:cs typeface="Arial" panose="020B0604020202020204" pitchFamily="34" charset="0"/>
              </a:rPr>
              <a:t>СПБ ГБПОУ «ПЕТРОВСКИЙ КОЛЛЕДЖ»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776" y="2566505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+mj-lt"/>
              </a:rPr>
              <a:t>Специальность: 38.02.01 Экономика и бухгалтерский учет</a:t>
            </a:r>
            <a:endParaRPr lang="ru-RU" sz="3600" b="1" i="1" dirty="0">
              <a:latin typeface="+mj-lt"/>
            </a:endParaRPr>
          </a:p>
        </p:txBody>
      </p:sp>
      <p:pic>
        <p:nvPicPr>
          <p:cNvPr id="5" name="Picture 4" descr="college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83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38506" y="58188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/>
              <a:t>По специальности «Экономика и бухгалтерский учет» обучение ведется с 1994 года</a:t>
            </a:r>
          </a:p>
        </p:txBody>
      </p:sp>
    </p:spTree>
    <p:extLst>
      <p:ext uri="{BB962C8B-B14F-4D97-AF65-F5344CB8AC3E}">
        <p14:creationId xmlns:p14="http://schemas.microsoft.com/office/powerpoint/2010/main" val="29753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0992" y="185348"/>
            <a:ext cx="9342782" cy="658713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3600" b="1" dirty="0" smtClean="0"/>
              <a:t>ОБРАЗОВАТЕЛЬНАЯ ТЕХНОЛОГИЯ «УЧЕБНАЯ ФИРМА»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4085" y="1696533"/>
            <a:ext cx="4949688" cy="4146148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3200" i="1" dirty="0">
                <a:latin typeface="+mj-lt"/>
              </a:rPr>
              <a:t>Учебная фирма – это модель предприятия, созданная на базе образовательного учреждения, в которой реальная ситуация имитируется с образовательными целями</a:t>
            </a:r>
            <a:endParaRPr lang="ru-RU" sz="32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college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67850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На фирме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99" y="1143000"/>
            <a:ext cx="356393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SC001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99" y="3862877"/>
            <a:ext cx="3563938" cy="271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0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0992" y="185348"/>
            <a:ext cx="9342782" cy="65871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ВНЕУЧЕБНАЯ РАЗВИВАЮЩАЯ ДЕЯТЕЛЬНОСТЬ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1069" y="922714"/>
            <a:ext cx="5332705" cy="4363279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2600" i="1" dirty="0" smtClean="0">
                <a:latin typeface="+mj-lt"/>
              </a:rPr>
              <a:t>Профессиональные клубы по интересам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2600" i="1" dirty="0" smtClean="0">
                <a:latin typeface="+mj-lt"/>
                <a:cs typeface="Times New Roman" pitchFamily="18" charset="0"/>
              </a:rPr>
              <a:t>Спортивные секции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2600" i="1" dirty="0" smtClean="0">
                <a:latin typeface="+mj-lt"/>
                <a:cs typeface="Times New Roman" pitchFamily="18" charset="0"/>
              </a:rPr>
              <a:t>Мероприятия посвященные дню бухгалтера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2600" i="1" dirty="0" smtClean="0">
                <a:latin typeface="+mj-lt"/>
                <a:cs typeface="Times New Roman" pitchFamily="18" charset="0"/>
              </a:rPr>
              <a:t>Декада экономических дисциплин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2600" i="1" dirty="0" smtClean="0">
                <a:latin typeface="+mj-lt"/>
                <a:cs typeface="Times New Roman" pitchFamily="18" charset="0"/>
              </a:rPr>
              <a:t>Посещение музеев, театров, выставок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2600" i="1" dirty="0">
                <a:latin typeface="+mj-lt"/>
                <a:cs typeface="Times New Roman" pitchFamily="18" charset="0"/>
              </a:rPr>
              <a:t>и</a:t>
            </a:r>
            <a:r>
              <a:rPr lang="ru-RU" sz="2600" i="1" dirty="0" smtClean="0">
                <a:latin typeface="+mj-lt"/>
                <a:cs typeface="Times New Roman" pitchFamily="18" charset="0"/>
              </a:rPr>
              <a:t> др.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endParaRPr lang="ru-RU" sz="30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college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67850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94" y="3911048"/>
            <a:ext cx="3650973" cy="27382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12" y="1019621"/>
            <a:ext cx="3621155" cy="27158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81" y="4025348"/>
            <a:ext cx="3506993" cy="26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0992" y="185348"/>
            <a:ext cx="9342782" cy="65871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БЛАГОДАРЮ ЗА ВНИМАНИЕ!!!</a:t>
            </a:r>
            <a:endParaRPr lang="ru-RU" sz="3600" b="1" dirty="0"/>
          </a:p>
        </p:txBody>
      </p:sp>
      <p:pic>
        <p:nvPicPr>
          <p:cNvPr id="5" name="Picture 4" descr="college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67850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kartinkin.net/uploads/posts/2022-02/1645162770_3-kartinkin-net-p-bukhgalteriya-kartinki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1" y="3813022"/>
            <a:ext cx="4365348" cy="283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ол бухгалте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1" y="1029407"/>
            <a:ext cx="4365348" cy="25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artinkin.net/uploads/posts/2022-02/1645162837_25-kartinkin-net-p-bukhgalteriya-kartinki-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50" y="3813022"/>
            <a:ext cx="4260526" cy="2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ухгалтерская отчетност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50" y="1029407"/>
            <a:ext cx="4381800" cy="25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3178" y="622998"/>
            <a:ext cx="9144000" cy="708845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5400" i="1" dirty="0" smtClean="0"/>
              <a:t>СРЕДНЕ</a:t>
            </a: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900" b="1" dirty="0" smtClean="0">
                <a:cs typeface="Arial" panose="020B0604020202020204" pitchFamily="34" charset="0"/>
              </a:rPr>
              <a:t>  </a:t>
            </a:r>
            <a:r>
              <a:rPr lang="ru-RU" sz="4000" b="1" dirty="0" smtClean="0">
                <a:cs typeface="Arial" panose="020B0604020202020204" pitchFamily="34" charset="0"/>
              </a:rPr>
              <a:t>ФОРМЫ ОБУЧЕНИЯ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3178" y="2481974"/>
            <a:ext cx="9144000" cy="165576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i="1" dirty="0" smtClean="0">
                <a:latin typeface="+mj-lt"/>
              </a:rPr>
              <a:t>ОЧНАЯ ФОРМА ОБУЧЕНИЯ</a:t>
            </a:r>
          </a:p>
          <a:p>
            <a:endParaRPr lang="ru-RU" b="1" i="1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i="1" dirty="0" smtClean="0">
                <a:latin typeface="+mj-lt"/>
              </a:rPr>
              <a:t>ЗАОЧНАЯ ФОРМА ОБУЧЕНИЯ</a:t>
            </a:r>
            <a:endParaRPr lang="ru-RU" b="1" i="1" dirty="0">
              <a:latin typeface="+mj-lt"/>
            </a:endParaRPr>
          </a:p>
        </p:txBody>
      </p:sp>
      <p:pic>
        <p:nvPicPr>
          <p:cNvPr id="5" name="Picture 4" descr="college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67850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6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9284" y="205990"/>
            <a:ext cx="8567894" cy="1341455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СРОК ОБУЧЕНИЯ</a:t>
            </a:r>
            <a:br>
              <a:rPr lang="ru-RU" sz="3000" b="1" dirty="0" smtClean="0"/>
            </a:br>
            <a:endParaRPr lang="ru-RU" sz="3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9284" y="1547445"/>
            <a:ext cx="8357716" cy="459493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000" b="1" i="1" u="sng" dirty="0" smtClean="0">
                <a:latin typeface="+mj-lt"/>
              </a:rPr>
              <a:t>ОЧНОЕ ОБУЧЕНИЕ</a:t>
            </a:r>
          </a:p>
          <a:p>
            <a:pPr algn="l"/>
            <a:r>
              <a:rPr lang="ru-RU" sz="3000" i="1" u="sng" dirty="0" smtClean="0">
                <a:latin typeface="+mj-lt"/>
              </a:rPr>
              <a:t>на базе основного общего образования (9 классов):  3 года 10 месяцев</a:t>
            </a:r>
          </a:p>
          <a:p>
            <a:pPr algn="l"/>
            <a:endParaRPr lang="ru-RU" sz="3000" i="1" u="sng" dirty="0" smtClean="0"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000" b="1" i="1" u="sng" dirty="0" smtClean="0">
                <a:latin typeface="+mj-lt"/>
              </a:rPr>
              <a:t>ЗАОЧНОЕ ОБУЧЕНИЕ</a:t>
            </a:r>
            <a:r>
              <a:rPr lang="ru-RU" sz="3000" i="1" u="sng" dirty="0" smtClean="0">
                <a:latin typeface="+mj-lt"/>
              </a:rPr>
              <a:t>:</a:t>
            </a:r>
          </a:p>
          <a:p>
            <a:pPr algn="l"/>
            <a:r>
              <a:rPr lang="ru-RU" sz="3000" i="1" u="sng" dirty="0" smtClean="0">
                <a:latin typeface="+mj-lt"/>
              </a:rPr>
              <a:t>на базе основного общего образования (9 классов):  3 года 2 месяца</a:t>
            </a:r>
          </a:p>
          <a:p>
            <a:pPr algn="l"/>
            <a:r>
              <a:rPr lang="ru-RU" sz="3000" i="1" u="sng" dirty="0" smtClean="0">
                <a:latin typeface="+mj-lt"/>
              </a:rPr>
              <a:t>на базе среднего полного общего образования (11 классов):  2 года 10 месяцев</a:t>
            </a:r>
          </a:p>
          <a:p>
            <a:pPr algn="l"/>
            <a:endParaRPr lang="ru-RU" sz="3000" i="1" u="sng" dirty="0" smtClean="0"/>
          </a:p>
        </p:txBody>
      </p:sp>
      <p:pic>
        <p:nvPicPr>
          <p:cNvPr id="5" name="Picture 4" descr="college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67850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20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9284" y="205991"/>
            <a:ext cx="8567894" cy="9568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КВАЛИФИКАЦИЯ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endParaRPr lang="ru-RU" sz="3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9284" y="1688123"/>
            <a:ext cx="8283191" cy="3677695"/>
          </a:xfrm>
        </p:spPr>
        <p:txBody>
          <a:bodyPr>
            <a:normAutofit lnSpcReduction="10000"/>
          </a:bodyPr>
          <a:lstStyle/>
          <a:p>
            <a:r>
              <a:rPr lang="ru-RU" sz="3000" b="1" i="1" dirty="0" smtClean="0">
                <a:latin typeface="+mj-lt"/>
              </a:rPr>
              <a:t>В ДИПЛОМЕ УКАЗЫВАЕТСЯ ЗАПИСЬ:</a:t>
            </a:r>
          </a:p>
          <a:p>
            <a:endParaRPr lang="ru-RU" sz="3000" i="1" dirty="0" smtClean="0"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000" b="1" i="1" u="sng" dirty="0" smtClean="0">
                <a:latin typeface="+mj-lt"/>
              </a:rPr>
              <a:t>на очном обучении:</a:t>
            </a:r>
          </a:p>
          <a:p>
            <a:pPr algn="l"/>
            <a:r>
              <a:rPr lang="ru-RU" sz="3000" b="1" i="1" u="sng" dirty="0" smtClean="0">
                <a:latin typeface="+mj-lt"/>
              </a:rPr>
              <a:t>Бухгалтер, специалист по налогообложению</a:t>
            </a:r>
          </a:p>
          <a:p>
            <a:pPr algn="l"/>
            <a:endParaRPr lang="ru-RU" sz="3000" i="1" u="sng" dirty="0" smtClean="0"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3000" b="1" i="1" u="sng" dirty="0" smtClean="0">
                <a:latin typeface="+mj-lt"/>
              </a:rPr>
              <a:t>на заочном обучении:</a:t>
            </a:r>
          </a:p>
          <a:p>
            <a:pPr algn="l"/>
            <a:r>
              <a:rPr lang="ru-RU" sz="3000" b="1" i="1" u="sng" dirty="0" smtClean="0">
                <a:latin typeface="+mj-lt"/>
              </a:rPr>
              <a:t>Бухгалтер</a:t>
            </a:r>
          </a:p>
        </p:txBody>
      </p:sp>
      <p:pic>
        <p:nvPicPr>
          <p:cNvPr id="5" name="Picture 4" descr="college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67850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89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9284" y="205991"/>
            <a:ext cx="8567894" cy="80780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4000" b="1" dirty="0" smtClean="0"/>
              <a:t>Обучение в Петровском колледже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35" y="2160396"/>
            <a:ext cx="8283191" cy="3326003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latin typeface="+mj-lt"/>
              </a:rPr>
              <a:t>1 КУРС: </a:t>
            </a:r>
            <a:r>
              <a:rPr lang="ru-RU" sz="3000" i="1" dirty="0" smtClean="0">
                <a:latin typeface="+mj-lt"/>
              </a:rPr>
              <a:t>ОБЩЕОБРАЗОВАТЕЛЬНАЯ ПОДГОТОВКА</a:t>
            </a:r>
          </a:p>
          <a:p>
            <a:endParaRPr lang="ru-RU" sz="3000" i="1" dirty="0">
              <a:latin typeface="+mj-lt"/>
            </a:endParaRPr>
          </a:p>
          <a:p>
            <a:r>
              <a:rPr lang="ru-RU" sz="3000" b="1" i="1" dirty="0" smtClean="0">
                <a:latin typeface="+mj-lt"/>
              </a:rPr>
              <a:t>2-4 КУРСЫ: </a:t>
            </a:r>
            <a:r>
              <a:rPr lang="ru-RU" sz="3000" i="1" dirty="0" smtClean="0">
                <a:latin typeface="+mj-lt"/>
              </a:rPr>
              <a:t>ПРОФЕССИОНАЛЬНАЯ ПОДГОТОВКА + ПРАКТИКА (УЧЕБНАЯ, ПРОИЗВОДСТВЕННАЯ, ПРЕДДИПЛОМНАЯ) + ПОЛНЫЙ СПЕКТР ДОПОЛНИТЕЛЬНЫХ РАЗВИВАЮЩИХ И ОБРАЗОВАТЕЛЬНЫХ УСЛУГ (по договору) </a:t>
            </a:r>
            <a:endParaRPr lang="ru-RU" sz="3000" i="1" dirty="0">
              <a:latin typeface="+mj-lt"/>
            </a:endParaRPr>
          </a:p>
        </p:txBody>
      </p:sp>
      <p:pic>
        <p:nvPicPr>
          <p:cNvPr id="5" name="Picture 4" descr="college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67850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24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9284" y="205991"/>
            <a:ext cx="8567894" cy="837618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3600" b="1" dirty="0" smtClean="0"/>
              <a:t>ВИДЫ ПРОФЕССИОНАЛЬНОЙ ДЕЯТЕЛЬНОСТИ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9714" y="1688123"/>
            <a:ext cx="8716616" cy="481206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i="1" dirty="0">
                <a:latin typeface="+mj-lt"/>
              </a:rPr>
              <a:t>Документирование хозяйственных операций и ведение бухгалтерского учета активов </a:t>
            </a:r>
            <a:r>
              <a:rPr lang="ru-RU" i="1" dirty="0" smtClean="0">
                <a:latin typeface="+mj-lt"/>
              </a:rPr>
              <a:t>организации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i="1" dirty="0">
                <a:latin typeface="+mj-lt"/>
              </a:rPr>
              <a:t>Ведение бухгалтерского учета источников формирования активов, выполнение работ по инвентаризации активов и финансовых обязательств </a:t>
            </a:r>
            <a:r>
              <a:rPr lang="ru-RU" i="1" dirty="0" smtClean="0">
                <a:latin typeface="+mj-lt"/>
              </a:rPr>
              <a:t>организации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i="1" dirty="0">
                <a:latin typeface="+mj-lt"/>
              </a:rPr>
              <a:t>Проведение расчетов с бюджетом и внебюджетными </a:t>
            </a:r>
            <a:r>
              <a:rPr lang="ru-RU" i="1" dirty="0" smtClean="0">
                <a:latin typeface="+mj-lt"/>
              </a:rPr>
              <a:t>фондами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i="1" dirty="0">
                <a:latin typeface="+mj-lt"/>
              </a:rPr>
              <a:t>Составление и использование бухгалтерской (финансовой) </a:t>
            </a:r>
            <a:r>
              <a:rPr lang="ru-RU" i="1" dirty="0" smtClean="0">
                <a:latin typeface="+mj-lt"/>
              </a:rPr>
              <a:t>отчетности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i="1" dirty="0">
                <a:latin typeface="+mj-lt"/>
              </a:rPr>
              <a:t>Осуществление налогового учета и налогового планирования в организации</a:t>
            </a:r>
            <a:endParaRPr lang="ru-RU" sz="3000" i="1" dirty="0">
              <a:latin typeface="+mj-lt"/>
            </a:endParaRPr>
          </a:p>
        </p:txBody>
      </p:sp>
      <p:pic>
        <p:nvPicPr>
          <p:cNvPr id="5" name="Picture 4" descr="college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67850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2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9284" y="205991"/>
            <a:ext cx="8567894" cy="127614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hlink"/>
                </a:solidFill>
              </a:rPr>
              <a:t/>
            </a:r>
            <a:br>
              <a:rPr lang="ru-RU" sz="2200" dirty="0">
                <a:solidFill>
                  <a:schemeClr val="hlink"/>
                </a:solidFill>
              </a:rPr>
            </a:br>
            <a:r>
              <a:rPr lang="ru-RU" sz="2200" dirty="0">
                <a:solidFill>
                  <a:schemeClr val="hlink"/>
                </a:solidFill>
              </a:rPr>
              <a:t/>
            </a:r>
            <a:br>
              <a:rPr lang="ru-RU" sz="2200" dirty="0">
                <a:solidFill>
                  <a:schemeClr val="hlink"/>
                </a:solidFill>
              </a:rPr>
            </a:br>
            <a:r>
              <a:rPr lang="ru-RU" sz="4000" b="1" dirty="0" smtClean="0"/>
              <a:t>Обучение в Петровском колледже </a:t>
            </a:r>
            <a:r>
              <a:rPr lang="ru-RU" sz="5400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ОБРАЗОВАНИЯ</a:t>
            </a:r>
            <a:endParaRPr lang="ru-RU" dirty="0"/>
          </a:p>
        </p:txBody>
      </p:sp>
      <p:pic>
        <p:nvPicPr>
          <p:cNvPr id="5" name="Picture 4" descr="college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67850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71235"/>
              </p:ext>
            </p:extLst>
          </p:nvPr>
        </p:nvGraphicFramePr>
        <p:xfrm>
          <a:off x="1567851" y="2289163"/>
          <a:ext cx="8779202" cy="5613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145">
                  <a:extLst>
                    <a:ext uri="{9D8B030D-6E8A-4147-A177-3AD203B41FA5}">
                      <a16:colId xmlns:a16="http://schemas.microsoft.com/office/drawing/2014/main" xmlns="" val="3411507232"/>
                    </a:ext>
                  </a:extLst>
                </a:gridCol>
                <a:gridCol w="4540534">
                  <a:extLst>
                    <a:ext uri="{9D8B030D-6E8A-4147-A177-3AD203B41FA5}">
                      <a16:colId xmlns:a16="http://schemas.microsoft.com/office/drawing/2014/main" xmlns="" val="3650853836"/>
                    </a:ext>
                  </a:extLst>
                </a:gridCol>
                <a:gridCol w="1585362">
                  <a:extLst>
                    <a:ext uri="{9D8B030D-6E8A-4147-A177-3AD203B41FA5}">
                      <a16:colId xmlns:a16="http://schemas.microsoft.com/office/drawing/2014/main" xmlns="" val="600883630"/>
                    </a:ext>
                  </a:extLst>
                </a:gridCol>
                <a:gridCol w="1916161">
                  <a:extLst>
                    <a:ext uri="{9D8B030D-6E8A-4147-A177-3AD203B41FA5}">
                      <a16:colId xmlns:a16="http://schemas.microsoft.com/office/drawing/2014/main" xmlns="" val="3205135969"/>
                    </a:ext>
                  </a:extLst>
                </a:gridCol>
              </a:tblGrid>
              <a:tr h="67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№</a:t>
                      </a:r>
                      <a:endParaRPr lang="ru-RU" sz="10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 п/п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Элементы ДОП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Рекомендуемый семестр изучения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Выдаваемый документ</a:t>
                      </a:r>
                      <a:endParaRPr lang="ru-RU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4022983"/>
                  </a:ext>
                </a:extLst>
              </a:tr>
              <a:tr h="67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1.</a:t>
                      </a:r>
                      <a:endParaRPr lang="ru-RU" sz="1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Технология профессионального самоопределения будущего специалиста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312221"/>
                  </a:ext>
                </a:extLst>
              </a:tr>
              <a:tr h="67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2.</a:t>
                      </a:r>
                      <a:endParaRPr lang="ru-RU" sz="1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Технология профессионального самоопределения будущего специалиста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Сертификат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84922074"/>
                  </a:ext>
                </a:extLst>
              </a:tr>
              <a:tr h="27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3.</a:t>
                      </a:r>
                      <a:endParaRPr lang="ru-RU" sz="1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Бухгалтерский учет в банках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Удостоверение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4862587"/>
                  </a:ext>
                </a:extLst>
              </a:tr>
              <a:tr h="27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4.</a:t>
                      </a:r>
                      <a:endParaRPr lang="ru-RU" sz="1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Техника презентаций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Сертификат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603014"/>
                  </a:ext>
                </a:extLst>
              </a:tr>
              <a:tr h="540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5.</a:t>
                      </a:r>
                      <a:endParaRPr lang="ru-RU" sz="1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Бухгалтерский учет в бюджетных организациях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Удостоверение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2566791"/>
                  </a:ext>
                </a:extLst>
              </a:tr>
              <a:tr h="27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6.</a:t>
                      </a:r>
                      <a:endParaRPr lang="ru-RU" sz="1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Финансовый менеджмент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ru-RU" sz="1800" b="1" i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Удостоверение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9345281"/>
                  </a:ext>
                </a:extLst>
              </a:tr>
              <a:tr h="27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7.</a:t>
                      </a:r>
                      <a:endParaRPr lang="ru-RU" sz="1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1С Управление торговлей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1800" b="1" i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Удостоверение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9935482"/>
                  </a:ext>
                </a:extLst>
              </a:tr>
              <a:tr h="67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8</a:t>
                      </a:r>
                      <a:endParaRPr lang="ru-RU" sz="10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Технология построения индивидуальной траектории профессиональной карьеры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Сертификат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1773474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9912" y="1013023"/>
            <a:ext cx="81592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Дополнительная образовательная программа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для основной образовательной профессиональной программы 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38.02.01 Экономика и бухгалтерский учет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75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9284" y="205991"/>
            <a:ext cx="8567894" cy="758105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hlink"/>
                </a:solidFill>
              </a:rPr>
              <a:t/>
            </a:r>
            <a:br>
              <a:rPr lang="ru-RU" sz="2200" dirty="0">
                <a:solidFill>
                  <a:schemeClr val="hlink"/>
                </a:solidFill>
              </a:rPr>
            </a:br>
            <a:r>
              <a:rPr lang="ru-RU" sz="2200" dirty="0">
                <a:solidFill>
                  <a:schemeClr val="hlink"/>
                </a:solidFill>
              </a:rPr>
              <a:t/>
            </a:r>
            <a:br>
              <a:rPr lang="ru-RU" sz="2200" dirty="0">
                <a:solidFill>
                  <a:schemeClr val="hlink"/>
                </a:solidFill>
              </a:rPr>
            </a:br>
            <a:r>
              <a:rPr lang="ru-RU" sz="3600" b="1" dirty="0" smtClean="0"/>
              <a:t>НАШИ ВЫПУСКНИКИ РАБОТАЮТ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1349" y="1441174"/>
            <a:ext cx="4185830" cy="4668222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anose="05000000000000000000" pitchFamily="2" charset="2"/>
              <a:buChar char="Ø"/>
              <a:defRPr/>
            </a:pPr>
            <a:r>
              <a:rPr lang="ru-RU" sz="3200" i="1" dirty="0">
                <a:latin typeface="+mj-lt"/>
              </a:rPr>
              <a:t>В экономических и плановых службах государственных и коммерческих предприятий </a:t>
            </a:r>
          </a:p>
          <a:p>
            <a:pPr algn="l">
              <a:buFont typeface="Wingdings" panose="05000000000000000000" pitchFamily="2" charset="2"/>
              <a:buChar char="Ø"/>
              <a:defRPr/>
            </a:pPr>
            <a:r>
              <a:rPr lang="ru-RU" sz="3200" i="1" dirty="0">
                <a:latin typeface="+mj-lt"/>
              </a:rPr>
              <a:t>В бухгалтериях и финансовых </a:t>
            </a:r>
            <a:r>
              <a:rPr lang="ru-RU" sz="3200" i="1" dirty="0" smtClean="0">
                <a:latin typeface="+mj-lt"/>
              </a:rPr>
              <a:t>отделах</a:t>
            </a:r>
            <a:endParaRPr lang="ru-RU" sz="3200" i="1" dirty="0">
              <a:latin typeface="+mj-lt"/>
            </a:endParaRPr>
          </a:p>
          <a:p>
            <a:pPr algn="l">
              <a:buFont typeface="Wingdings" panose="05000000000000000000" pitchFamily="2" charset="2"/>
              <a:buChar char="Ø"/>
              <a:defRPr/>
            </a:pPr>
            <a:r>
              <a:rPr lang="ru-RU" sz="3200" i="1" dirty="0">
                <a:latin typeface="+mj-lt"/>
              </a:rPr>
              <a:t>В аудиторских </a:t>
            </a:r>
            <a:r>
              <a:rPr lang="ru-RU" sz="3200" i="1" dirty="0" smtClean="0">
                <a:latin typeface="+mj-lt"/>
              </a:rPr>
              <a:t>фирмах</a:t>
            </a:r>
            <a:endParaRPr lang="ru-RU" sz="3200" i="1" dirty="0">
              <a:latin typeface="+mj-lt"/>
            </a:endParaRPr>
          </a:p>
          <a:p>
            <a:pPr algn="l">
              <a:buFont typeface="Wingdings" panose="05000000000000000000" pitchFamily="2" charset="2"/>
              <a:buChar char="Ø"/>
              <a:defRPr/>
            </a:pPr>
            <a:r>
              <a:rPr lang="ru-RU" sz="3200" i="1" dirty="0">
                <a:latin typeface="+mj-lt"/>
              </a:rPr>
              <a:t>В налоговой </a:t>
            </a:r>
            <a:r>
              <a:rPr lang="ru-RU" sz="3200" i="1" dirty="0" smtClean="0">
                <a:latin typeface="+mj-lt"/>
              </a:rPr>
              <a:t>службе</a:t>
            </a:r>
            <a:endParaRPr lang="ru-RU" sz="3200" i="1" dirty="0">
              <a:latin typeface="+mj-lt"/>
            </a:endParaRPr>
          </a:p>
          <a:p>
            <a:pPr algn="l">
              <a:buFont typeface="Wingdings" panose="05000000000000000000" pitchFamily="2" charset="2"/>
              <a:buChar char="Ø"/>
              <a:defRPr/>
            </a:pPr>
            <a:r>
              <a:rPr lang="ru-RU" sz="3200" i="1" dirty="0">
                <a:latin typeface="+mj-lt"/>
              </a:rPr>
              <a:t> В коммерческих банках, фондах </a:t>
            </a:r>
          </a:p>
          <a:p>
            <a:pPr algn="l">
              <a:buFont typeface="Wingdings" panose="05000000000000000000" pitchFamily="2" charset="2"/>
              <a:buChar char="Ø"/>
              <a:defRPr/>
            </a:pPr>
            <a:r>
              <a:rPr lang="ru-RU" sz="3200" i="1" dirty="0">
                <a:latin typeface="+mj-lt"/>
              </a:rPr>
              <a:t>и т. д. </a:t>
            </a:r>
          </a:p>
          <a:p>
            <a:endParaRPr lang="ru-RU" sz="3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college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67850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7425" y="1351722"/>
            <a:ext cx="4162966" cy="47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1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0318" y="185348"/>
            <a:ext cx="8854673" cy="658713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3600" b="1" dirty="0" smtClean="0"/>
              <a:t>ПРЕИМУЩЕСТВА ОБУЧЕНИЯ НА СПЕЦИАЛЬНОСТИ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0318" y="1688123"/>
            <a:ext cx="8716616" cy="4653042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3200" i="1" dirty="0">
                <a:latin typeface="+mj-lt"/>
                <a:cs typeface="Times New Roman" pitchFamily="18" charset="0"/>
              </a:rPr>
              <a:t>Квалифицированный педагогический состав МК «Экономических дисциплин</a:t>
            </a:r>
            <a:r>
              <a:rPr lang="ru-RU" sz="3200" i="1" dirty="0" smtClean="0">
                <a:latin typeface="+mj-lt"/>
                <a:cs typeface="Times New Roman" pitchFamily="18" charset="0"/>
              </a:rPr>
              <a:t>»</a:t>
            </a:r>
            <a:endParaRPr lang="ru-RU" sz="3200" i="1" dirty="0">
              <a:latin typeface="+mj-lt"/>
              <a:cs typeface="Times New Roman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3200" i="1" dirty="0">
                <a:latin typeface="+mj-lt"/>
                <a:cs typeface="Times New Roman" pitchFamily="18" charset="0"/>
              </a:rPr>
              <a:t>Индивидуальные творческие рабочие программы по дисциплинам экономического </a:t>
            </a:r>
            <a:r>
              <a:rPr lang="ru-RU" sz="3200" i="1" dirty="0" smtClean="0">
                <a:latin typeface="+mj-lt"/>
                <a:cs typeface="Times New Roman" pitchFamily="18" charset="0"/>
              </a:rPr>
              <a:t>профиля</a:t>
            </a:r>
            <a:endParaRPr lang="ru-RU" sz="3200" i="1" dirty="0">
              <a:latin typeface="+mj-lt"/>
              <a:cs typeface="Times New Roman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3200" i="1" dirty="0">
                <a:latin typeface="+mj-lt"/>
                <a:cs typeface="Times New Roman" pitchFamily="18" charset="0"/>
              </a:rPr>
              <a:t>Инновационные образовательные </a:t>
            </a:r>
            <a:r>
              <a:rPr lang="ru-RU" sz="3200" i="1" dirty="0" smtClean="0">
                <a:latin typeface="+mj-lt"/>
                <a:cs typeface="Times New Roman" pitchFamily="18" charset="0"/>
              </a:rPr>
              <a:t>технологии</a:t>
            </a:r>
            <a:endParaRPr lang="ru-RU" sz="3200" i="1" dirty="0">
              <a:latin typeface="+mj-lt"/>
              <a:cs typeface="Times New Roman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3200" i="1" dirty="0">
                <a:latin typeface="+mj-lt"/>
                <a:cs typeface="Times New Roman" pitchFamily="18" charset="0"/>
              </a:rPr>
              <a:t>Практикум «Учебные фирмы</a:t>
            </a:r>
            <a:r>
              <a:rPr lang="ru-RU" sz="3200" i="1" dirty="0" smtClean="0">
                <a:latin typeface="+mj-lt"/>
                <a:cs typeface="Times New Roman" pitchFamily="18" charset="0"/>
              </a:rPr>
              <a:t>»</a:t>
            </a:r>
            <a:endParaRPr lang="ru-RU" sz="3200" i="1" dirty="0">
              <a:latin typeface="+mj-lt"/>
              <a:cs typeface="Times New Roman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ru-RU" sz="3200" i="1" dirty="0">
                <a:latin typeface="+mj-lt"/>
                <a:cs typeface="Times New Roman" pitchFamily="18" charset="0"/>
              </a:rPr>
              <a:t>Пакеты прикладных программ</a:t>
            </a:r>
          </a:p>
        </p:txBody>
      </p:sp>
      <p:pic>
        <p:nvPicPr>
          <p:cNvPr id="5" name="Picture 4" descr="college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567850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804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335</Words>
  <Application>Microsoft Office PowerPoint</Application>
  <PresentationFormat>Произвольный</PresentationFormat>
  <Paragraphs>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СРЕДНЕ                         СПБ ГБПОУ «ПЕТРОВСКИЙ КОЛЛЕДЖ»</vt:lpstr>
      <vt:lpstr>  СРЕДНЕ                    ФОРМЫ ОБУЧЕНИЯ</vt:lpstr>
      <vt:lpstr>СРОК ОБУЧЕНИЯ </vt:lpstr>
      <vt:lpstr>КВАЛИФИКАЦИЯ </vt:lpstr>
      <vt:lpstr>  Обучение в Петровском колледже </vt:lpstr>
      <vt:lpstr>  ВИДЫ ПРОФЕССИОНАЛЬНОЙ ДЕЯТЕЛЬНОСТИ </vt:lpstr>
      <vt:lpstr>  Обучение в Петровском колледже ОБРАЗОВАНИЯ</vt:lpstr>
      <vt:lpstr>  НАШИ ВЫПУСКНИКИ РАБОТАЮТ</vt:lpstr>
      <vt:lpstr> ПРЕИМУЩЕСТВА ОБУЧЕНИЯ НА СПЕЦИАЛЬНОСТИ</vt:lpstr>
      <vt:lpstr> ОБРАЗОВАТЕЛЬНАЯ ТЕХНОЛОГИЯ «УЧЕБНАЯ ФИРМА»</vt:lpstr>
      <vt:lpstr>ВНЕУЧЕБНАЯ РАЗВИВАЮЩАЯ ДЕЯТЕЛЬНОСТЬ</vt:lpstr>
      <vt:lpstr>БЛАГОДАРЮ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       Санкт-Петербургское государственное бюджетное образовательное учреждение  «ПЕТРОВСКИЙ КОЛЛЕДЖ»ГО ПРОФЕССИОНАЛЬНОГО ОБРАЗОВАНИЯ</dc:title>
  <dc:creator>Стальникова Мария Ивановна</dc:creator>
  <cp:lastModifiedBy>user</cp:lastModifiedBy>
  <cp:revision>32</cp:revision>
  <dcterms:created xsi:type="dcterms:W3CDTF">2023-01-19T06:23:25Z</dcterms:created>
  <dcterms:modified xsi:type="dcterms:W3CDTF">2023-02-07T10:11:04Z</dcterms:modified>
</cp:coreProperties>
</file>