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72" r:id="rId3"/>
    <p:sldMasterId id="2147483892" r:id="rId4"/>
    <p:sldMasterId id="2147483912" r:id="rId5"/>
    <p:sldMasterId id="2147483932" r:id="rId6"/>
    <p:sldMasterId id="2147483952" r:id="rId7"/>
    <p:sldMasterId id="2147483972" r:id="rId8"/>
    <p:sldMasterId id="2147483992" r:id="rId9"/>
    <p:sldMasterId id="2147484012" r:id="rId10"/>
  </p:sldMasterIdLst>
  <p:notesMasterIdLst>
    <p:notesMasterId r:id="rId30"/>
  </p:notesMasterIdLst>
  <p:handoutMasterIdLst>
    <p:handoutMasterId r:id="rId31"/>
  </p:handoutMasterIdLst>
  <p:sldIdLst>
    <p:sldId id="280" r:id="rId11"/>
    <p:sldId id="281" r:id="rId12"/>
    <p:sldId id="284" r:id="rId13"/>
    <p:sldId id="260" r:id="rId14"/>
    <p:sldId id="294" r:id="rId15"/>
    <p:sldId id="286" r:id="rId16"/>
    <p:sldId id="283" r:id="rId17"/>
    <p:sldId id="288" r:id="rId18"/>
    <p:sldId id="291" r:id="rId19"/>
    <p:sldId id="285" r:id="rId20"/>
    <p:sldId id="277" r:id="rId21"/>
    <p:sldId id="293" r:id="rId22"/>
    <p:sldId id="290" r:id="rId23"/>
    <p:sldId id="278" r:id="rId24"/>
    <p:sldId id="292" r:id="rId25"/>
    <p:sldId id="276" r:id="rId26"/>
    <p:sldId id="267" r:id="rId27"/>
    <p:sldId id="282" r:id="rId28"/>
    <p:sldId id="287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C128-5A13-485B-93E5-BA7368598EC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11C9-A05B-4369-8956-4B39C6373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BE25-4682-4B56-BB74-80CE2C75DB2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9E017-0A88-42DC-81CD-5CD36C507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6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2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8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6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1507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6369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25295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60997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09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39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403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86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29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3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809723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846669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58215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21496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8428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9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16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13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1853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34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75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631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582718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26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10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71284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23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789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32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496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09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748259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3081720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198157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97294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279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71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60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0178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539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97214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001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8698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53170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70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1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53062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25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66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9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81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74038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44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3749306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099762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640296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9152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63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23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5548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71344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2310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1019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879685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9102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8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92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69721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94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5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44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89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642332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063811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519865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04045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729820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52653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0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28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216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0704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032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7213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47470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516757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74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5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707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052634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1937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5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89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2664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0467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029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0067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3868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73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049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74253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11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3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3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22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927637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652372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129484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830033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36177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60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781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3570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3474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8151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335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54719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55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35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07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53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50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617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81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696496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3569951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670992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871375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4201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25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41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4737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4723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8374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7496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363952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58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82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6963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567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66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254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622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522138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304232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454606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176677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3904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33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165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3234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4293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32482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0345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701277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86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56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4639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50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2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260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59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867333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230777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442586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291402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5111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10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761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>
                <a:ln>
                  <a:noFill/>
                </a:ln>
                <a:solidFill>
                  <a:srgbClr val="0140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3806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47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3570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642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979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0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93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95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00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6628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spect-ko.spb.ru/&#1072;&#1090;&#1090;&#1077;&#1089;&#1090;&#1072;&#1094;&#1080;&#1103;-&#1087;&#1077;&#1076;&#1072;&#1075;&#1086;&#1075;&#1080;&#1095;&#1077;&#1089;&#1082;&#1080;&#1093;-&#1088;&#1072;&#1073;&#1086;&#1090;&#1085;&#1080;&#1082;&#1086;/" TargetMode="External"/><Relationship Id="rId1" Type="http://schemas.openxmlformats.org/officeDocument/2006/relationships/slideLayout" Target="../slideLayouts/slideLayout66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nspect-ko.spb.ru/&#1084;&#1077;&#1088;&#1086;&#1087;&#1088;&#1080;&#1103;&#1090;&#1080;&#1103;/&#1082;&#1072;&#1090;&#1077;&#1075;&#1086;&#1088;&#1080;&#1080;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74" y="1550123"/>
            <a:ext cx="4911633" cy="1789855"/>
          </a:xfrm>
        </p:spPr>
        <p:txBody>
          <a:bodyPr rtlCol="0"/>
          <a:lstStyle/>
          <a:p>
            <a:pPr algn="ctr"/>
            <a:r>
              <a:rPr lang="ru-RU" sz="3900" dirty="0">
                <a:solidFill>
                  <a:srgbClr val="001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631" y="3987171"/>
            <a:ext cx="5165976" cy="1803702"/>
          </a:xfrm>
        </p:spPr>
        <p:txBody>
          <a:bodyPr rtlCol="0">
            <a:normAutofit/>
          </a:bodyPr>
          <a:lstStyle/>
          <a:p>
            <a:pPr lvl="0" algn="ctr"/>
            <a:r>
              <a:rPr lang="ru-RU" sz="2400" dirty="0">
                <a:solidFill>
                  <a:srgbClr val="014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                  для формирования профессионального портфолио педагогического работника</a:t>
            </a:r>
          </a:p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99" y="859312"/>
            <a:ext cx="445046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1217" y="349136"/>
            <a:ext cx="655981" cy="382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1721" y="340272"/>
            <a:ext cx="10316818" cy="3823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4531" y="340272"/>
            <a:ext cx="10531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предоставление документов, </a:t>
            </a:r>
            <a:r>
              <a:rPr lang="ru-RU" sz="2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lang="ru-RU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r>
              <a:rPr lang="ru-RU" sz="2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экспертного заключения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698"/>
          <a:stretch/>
        </p:blipFill>
        <p:spPr>
          <a:xfrm>
            <a:off x="1568272" y="911876"/>
            <a:ext cx="9201012" cy="59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87136" y="129209"/>
            <a:ext cx="10582621" cy="351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7136" y="214135"/>
            <a:ext cx="10582621" cy="36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05270" y="305208"/>
            <a:ext cx="73969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участия обучающихся в очных конкурсных мероприятиях,</a:t>
            </a:r>
          </a:p>
          <a:p>
            <a:pPr lvl="0"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имеющих официальный статус (победители и призеры)</a:t>
            </a:r>
            <a:endParaRPr lang="ru-RU" sz="16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9" y="4297681"/>
            <a:ext cx="1471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5270" y="5277678"/>
            <a:ext cx="1262269" cy="89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27" y="1015683"/>
            <a:ext cx="4121949" cy="56457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0138" y="4297681"/>
            <a:ext cx="3668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99" y="5068957"/>
            <a:ext cx="2993074" cy="193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250097" y="4667013"/>
            <a:ext cx="1183116" cy="238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23322" y="4860235"/>
            <a:ext cx="2226365" cy="20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33213" y="4667013"/>
            <a:ext cx="845862" cy="47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98" y="1115843"/>
            <a:ext cx="3996413" cy="54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0113" y="467139"/>
            <a:ext cx="980702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представление собственного педагогического опыта в форме открытого занятия</a:t>
            </a:r>
            <a:endParaRPr lang="ru-RU" sz="1600" kern="0" dirty="0">
              <a:solidFill>
                <a:sysClr val="windowText" lastClr="000000"/>
              </a:solidFill>
              <a:latin typeface="Corbel" panose="020B050302020402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053134"/>
            <a:ext cx="10896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0991" y="225426"/>
            <a:ext cx="9452112" cy="38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46971" y="367748"/>
            <a:ext cx="740227" cy="365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1184" y="249783"/>
            <a:ext cx="859172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оформления отзыва о занятии с обучающимися, листа регистрации</a:t>
            </a:r>
            <a:endParaRPr lang="ru-RU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5026" y="5754757"/>
            <a:ext cx="1331844" cy="17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32753"/>
            <a:ext cx="4469045" cy="5901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58610" y="2317397"/>
            <a:ext cx="1023730" cy="417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58610" y="2734840"/>
            <a:ext cx="1023730" cy="376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58610" y="3110948"/>
            <a:ext cx="1023730" cy="49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58610" y="3607904"/>
            <a:ext cx="1023730" cy="934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71384" y="1958009"/>
            <a:ext cx="921526" cy="258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92910" y="1958009"/>
            <a:ext cx="430193" cy="258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47652" y="1510748"/>
            <a:ext cx="1580322" cy="69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82340" y="2237884"/>
            <a:ext cx="2156790" cy="21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7623313" y="6077131"/>
            <a:ext cx="2594113" cy="8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89884" y="1540568"/>
            <a:ext cx="114445" cy="91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89884" y="5516217"/>
            <a:ext cx="114445" cy="41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47043" y="1444521"/>
            <a:ext cx="1480931" cy="76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89884" y="2873101"/>
            <a:ext cx="114445" cy="13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925954" y="2754721"/>
            <a:ext cx="159027" cy="13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89884" y="6162261"/>
            <a:ext cx="197933" cy="12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63070" y="2317397"/>
            <a:ext cx="2262884" cy="13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82340" y="2754721"/>
            <a:ext cx="1490869" cy="118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89884" y="2563175"/>
            <a:ext cx="2066490" cy="17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690777" y="2068109"/>
            <a:ext cx="1284873" cy="10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33861" y="2172981"/>
            <a:ext cx="2498286" cy="173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35" y="732753"/>
            <a:ext cx="4712199" cy="57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829" y="423898"/>
            <a:ext cx="838223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опубликованных собственных методических разработок, статей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687945" y="3410565"/>
            <a:ext cx="805070" cy="97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7945" y="2925085"/>
            <a:ext cx="805070" cy="95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72608" y="3049764"/>
            <a:ext cx="834887" cy="20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65" y="5844209"/>
            <a:ext cx="467139" cy="5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84365" y="3756991"/>
            <a:ext cx="1958009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5617" y="1113327"/>
            <a:ext cx="7146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Рецензируемое издание, есть</a:t>
            </a:r>
            <a:r>
              <a:rPr lang="ru-RU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идентификационный код (</a:t>
            </a:r>
            <a:r>
              <a:rPr lang="en-US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33796" y="1113327"/>
            <a:ext cx="3734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нтернет-издание, </a:t>
            </a:r>
            <a:r>
              <a:rPr lang="en-US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1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1600" b="1" u="sng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21077" y="2842591"/>
            <a:ext cx="302393" cy="665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74" y="1636262"/>
            <a:ext cx="3613632" cy="492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1410122" y="1745487"/>
            <a:ext cx="268356" cy="91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851" y="1608429"/>
            <a:ext cx="3478697" cy="499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3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5076" y="603605"/>
            <a:ext cx="9678090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подписываемые и заверяемые в отделе дополнительного </a:t>
            </a:r>
            <a:r>
              <a:rPr lang="ru-RU" sz="2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32435" y="357809"/>
            <a:ext cx="944217" cy="33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03243" y="3429000"/>
            <a:ext cx="1282148" cy="9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06487" y="3676736"/>
            <a:ext cx="1560443" cy="17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4333461"/>
            <a:ext cx="1222513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1249511"/>
            <a:ext cx="11596824" cy="5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3" y="1511453"/>
            <a:ext cx="5819590" cy="4191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1236" y="309239"/>
            <a:ext cx="698415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Справки из других учреждений (прежнего места работы педагога, </a:t>
            </a: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в которых обучаются выпускники педагога)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214" y="1047574"/>
            <a:ext cx="4313786" cy="5617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2061" y="2335696"/>
            <a:ext cx="745435" cy="1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8877" y="2464903"/>
            <a:ext cx="1202635" cy="178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60635" y="4234070"/>
            <a:ext cx="1798983" cy="139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" y="1457798"/>
            <a:ext cx="6489573" cy="47243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1741" y="454316"/>
            <a:ext cx="98085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заявления об аттестации необходима подтверждённая учетная запись</a:t>
            </a:r>
          </a:p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полным доступом к электронным государственным услугам!</a:t>
            </a:r>
            <a:endParaRPr lang="ru-RU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60" y="1848677"/>
            <a:ext cx="5037570" cy="37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89425" y="349135"/>
            <a:ext cx="897773" cy="3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hlinkClick r:id="rId2" tooltip="Центр аттестации"/>
          </p:cNvPr>
          <p:cNvPicPr>
            <a:picLocks noChangeAspect="1"/>
          </p:cNvPicPr>
          <p:nvPr/>
        </p:nvPicPr>
        <p:blipFill rotWithShape="1">
          <a:blip r:embed="rId3"/>
          <a:srcRect l="4349" t="-75" r="5794" b="82354"/>
          <a:stretch/>
        </p:blipFill>
        <p:spPr>
          <a:xfrm>
            <a:off x="1649896" y="225424"/>
            <a:ext cx="9134061" cy="1374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25" t="23215" r="3979" b="51115"/>
          <a:stretch/>
        </p:blipFill>
        <p:spPr>
          <a:xfrm>
            <a:off x="1649896" y="2087217"/>
            <a:ext cx="7832035" cy="1245662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 tooltip="https://inspect-ko.spb.ru/аттестация-педагогических-работнико/"/>
          </p:cNvPr>
          <p:cNvPicPr>
            <a:picLocks noChangeAspect="1"/>
          </p:cNvPicPr>
          <p:nvPr/>
        </p:nvPicPr>
        <p:blipFill rotWithShape="1">
          <a:blip r:embed="rId4"/>
          <a:srcRect l="2225" t="50304" r="2345"/>
          <a:stretch/>
        </p:blipFill>
        <p:spPr>
          <a:xfrm>
            <a:off x="1649896" y="3819897"/>
            <a:ext cx="7454347" cy="23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6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892618"/>
            <a:ext cx="4447309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A20626FA-81E3-4C45-BF2D-D52CF6D96238}"/>
              </a:ext>
            </a:extLst>
          </p:cNvPr>
          <p:cNvSpPr txBox="1"/>
          <p:nvPr/>
        </p:nvSpPr>
        <p:spPr>
          <a:xfrm>
            <a:off x="3238428" y="285563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061" y="409665"/>
            <a:ext cx="5586153" cy="161625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Благодарим за внимание!</a:t>
            </a:r>
            <a:endParaRPr lang="ru-RU" sz="3600" b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2928" y="3461163"/>
            <a:ext cx="5142059" cy="288000"/>
          </a:xfrm>
        </p:spPr>
        <p:txBody>
          <a:bodyPr rtlCol="0"/>
          <a:lstStyle/>
          <a:p>
            <a:pPr rtl="0"/>
            <a:r>
              <a:rPr lang="ru-RU" dirty="0" smtClean="0"/>
              <a:t>Балабаниц Виктория </a:t>
            </a:r>
            <a:r>
              <a:rPr lang="ru-RU" dirty="0" smtClean="0"/>
              <a:t>Анатольевна, методист МО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 smtClean="0"/>
              <a:t>8-911-095-96-11</a:t>
            </a:r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en-US" dirty="0">
                <a:latin typeface="Helvetica" panose="020B0604020202020204" pitchFamily="34" charset="0"/>
              </a:rPr>
              <a:t>v.balabanic@dumspb.ru</a:t>
            </a:r>
            <a:endParaRPr lang="ru-RU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6450496" y="4580659"/>
            <a:ext cx="372431" cy="39258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2209" y="325520"/>
            <a:ext cx="7751798" cy="243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5" y="96831"/>
            <a:ext cx="8070574" cy="10625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26" y="0"/>
            <a:ext cx="4839948" cy="6872249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7308" t="47664" r="-60" b="-1"/>
          <a:stretch/>
        </p:blipFill>
        <p:spPr>
          <a:xfrm>
            <a:off x="555867" y="2700306"/>
            <a:ext cx="8049971" cy="29252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72209" y="229835"/>
            <a:ext cx="8468140" cy="104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857" t="2618"/>
          <a:stretch/>
        </p:blipFill>
        <p:spPr>
          <a:xfrm>
            <a:off x="555867" y="1204960"/>
            <a:ext cx="8049971" cy="1376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985" y="0"/>
            <a:ext cx="8537364" cy="11786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5867" y="6171684"/>
            <a:ext cx="524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tooltip="https://inspect-ko.spb.ru/мероприятия/категории/"/>
              </a:rPr>
              <a:t>https://inspect-ko.spb.ru/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tooltip="https://inspect-ko.spb.ru/мероприятия/категории/"/>
              </a:rPr>
              <a:t>мероприятия/категории/</a:t>
            </a:r>
            <a:endParaRPr lang="ru-RU" sz="1400" b="1" dirty="0">
              <a:solidFill>
                <a:srgbClr val="FF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3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8" y="1592237"/>
            <a:ext cx="10709779" cy="64555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аттестации педагогических работников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350" y="2642687"/>
            <a:ext cx="8935364" cy="608895"/>
          </a:xfrm>
        </p:spPr>
        <p:txBody>
          <a:bodyPr rtlCol="0"/>
          <a:lstStyle/>
          <a:p>
            <a:pPr algn="ctr" rt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ействует с 1 сентября 2023 года по 31 августа 2029 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20" y="3770042"/>
            <a:ext cx="6847580" cy="2958275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1.Подтверждение занимаемых должностей;</a:t>
            </a:r>
          </a:p>
          <a:p>
            <a:pPr lvl="0" rt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Установление первой и высшей категории;</a:t>
            </a:r>
          </a:p>
          <a:p>
            <a:pPr lvl="0" rt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3.Установление категории «педагог-методист» </a:t>
            </a:r>
          </a:p>
          <a:p>
            <a:pPr marL="0" lvl="0" indent="0" rtl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«педагог-наставник».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83" y="1435100"/>
            <a:ext cx="3819209" cy="5422900"/>
          </a:xfr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6971" y="365761"/>
            <a:ext cx="740227" cy="31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3648" y="244176"/>
            <a:ext cx="5734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установленной квалификационной категории вносятся работодателем </a:t>
            </a:r>
          </a:p>
          <a:p>
            <a:pPr lvl="0" algn="ctr"/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трудовую книжку </a:t>
            </a: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000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261"/>
          <a:stretch/>
        </p:blipFill>
        <p:spPr>
          <a:xfrm>
            <a:off x="-397565" y="2017643"/>
            <a:ext cx="13437705" cy="4691269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8417" y="372613"/>
            <a:ext cx="11579087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проработавшие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5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не имеющие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аттестованы на соответствие занимаемой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550" y="1538021"/>
            <a:ext cx="8100390" cy="400110"/>
          </a:xfrm>
          <a:prstGeom prst="rect">
            <a:avLst/>
          </a:prstGeom>
          <a:gradFill>
            <a:gsLst>
              <a:gs pos="4782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rgbClr val="F5FFC5"/>
              </a:gs>
              <a:gs pos="83000">
                <a:schemeClr val="bg1"/>
              </a:gs>
              <a:gs pos="100000">
                <a:srgbClr val="F5FFC5">
                  <a:alpha val="36000"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 отдельных категорий работников 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326" y="715617"/>
            <a:ext cx="10152753" cy="65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833724" y="1669775"/>
            <a:ext cx="5225764" cy="4766089"/>
          </a:xfrm>
        </p:spPr>
        <p:txBody>
          <a:bodyPr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kern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педагога:</a:t>
            </a:r>
          </a:p>
          <a:p>
            <a:pPr lvl="0" algn="ctr" defTabSz="457200">
              <a:lnSpc>
                <a:spcPct val="100000"/>
              </a:lnSpc>
              <a:spcBef>
                <a:spcPts val="0"/>
              </a:spcBef>
              <a:buClrTx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на дату проведения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аттестации;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по этой должности трудового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(или) квалификации по специальности или направлению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получении дополнительного профессионального образования по профилю педагогической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предыдущих аттестаций (в случае их проведения);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отивированную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всестороннюю и объективную оценку результатов профессиональной деятельности по выполнению трудовых обязанностей, возложенных на работника трудовым договором.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3127" y="887368"/>
            <a:ext cx="9352722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sz="2000" b="1" i="0" u="none" strike="noStrike" kern="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ттестация</a:t>
            </a:r>
            <a:r>
              <a:rPr kumimoji="0" lang="ru-RU" sz="20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соответствие занимаемой должности проводится в учреждении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42983" y="347870"/>
            <a:ext cx="944215" cy="36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94291" y="1859339"/>
            <a:ext cx="57121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lvl="0" algn="ctr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аттестационной комиссии;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педагога,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подлежащего аттестации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с ознакомлением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педагога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список педагогов, подлежащих аттестации, график проведения аттестации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выпиской из протокола АК и её наличие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деле.</a:t>
            </a:r>
          </a:p>
        </p:txBody>
      </p:sp>
    </p:spTree>
    <p:extLst>
      <p:ext uri="{BB962C8B-B14F-4D97-AF65-F5344CB8AC3E}">
        <p14:creationId xmlns:p14="http://schemas.microsoft.com/office/powerpoint/2010/main" val="28158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95" y="723207"/>
            <a:ext cx="10500928" cy="85476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Заявление с целью установления первой или высшей категории </a:t>
            </a: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подается за  100 календарных </a:t>
            </a: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дней </a:t>
            </a: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окончания </a:t>
            </a: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срока, </a:t>
            </a: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была установлена </a:t>
            </a:r>
            <a:r>
              <a:rPr lang="ru-RU" sz="20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предыдущая </a:t>
            </a:r>
            <a:r>
              <a:rPr lang="ru-RU" sz="20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55927" y="357447"/>
            <a:ext cx="939338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60" y="1943732"/>
            <a:ext cx="8496055" cy="42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89425" y="349135"/>
            <a:ext cx="897773" cy="3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729" y="867329"/>
            <a:ext cx="1001195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Педагогам, прошедшим аттестацию с 1 сентября 2023 года </a:t>
            </a:r>
            <a:endParaRPr lang="ru-RU" sz="2400" b="1" spc="-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категории </a:t>
            </a:r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устанавливается</a:t>
            </a:r>
            <a:endParaRPr lang="ru-RU" sz="2400" b="1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5075" y="2522722"/>
            <a:ext cx="9818381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</a:t>
            </a:r>
            <a:r>
              <a:rPr lang="ru-RU" sz="2000" b="1" kern="0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</a:t>
            </a: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работы</a:t>
            </a:r>
            <a:r>
              <a:rPr kumimoji="0" lang="ru-RU" sz="20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методической работой или наставничеством</a:t>
            </a:r>
            <a:r>
              <a:rPr kumimoji="0" lang="ru-RU" sz="2000" b="0" i="0" u="none" strike="noStrike" kern="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аттестация на </a:t>
            </a:r>
            <a:r>
              <a:rPr kumimoji="0" lang="ru-RU" sz="2000" b="0" i="0" u="none" strike="noStrike" kern="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квалификационные категории «педагог-методист», «педагог-наставник»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 педагога высшей категории, ходатайства учреждения</a:t>
            </a:r>
            <a:r>
              <a:rPr kumimoji="0" lang="ru-RU" sz="20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2397" y="4670557"/>
            <a:ext cx="8387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первой квалификационной категории срок подачи заявления </a:t>
            </a:r>
            <a:endParaRPr lang="ru-RU" sz="20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квалификационную категорию теперь не </a:t>
            </a:r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</a:t>
            </a:r>
            <a:endParaRPr lang="ru-RU" sz="20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313" y="835992"/>
            <a:ext cx="5418345" cy="48525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документы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1783" y="1734169"/>
            <a:ext cx="1099267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1.Документ, удостоверяющий личность;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3F3F3F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2.Две справки с места работы заявителя о подтверждении места работы,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занимаемой должности и отсутствии дисциплинарных взысканий,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документально подтверждённых жалоб от участников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образовательного процесса 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(выдаются</a:t>
            </a:r>
            <a:r>
              <a:rPr kumimoji="0" lang="ru-RU" sz="2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отделом кадров учреждения);</a:t>
            </a: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3.Индивидуальная папка (портфолио), в которой зафиксированы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личные профессиональные достижения педагогического работника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формой экспертного заключения об уровне профессиональной деятельности 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(методист – форма № 2; педагог дополнительного образования, педагог-организатор, концертмейстер – форма № 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46971" y="347133"/>
            <a:ext cx="621696" cy="364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994" y="412330"/>
            <a:ext cx="7682947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Заверенная работодателем копия распоряжения о установлении квалификационной категории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446" t="18889" r="52885" b="15459"/>
          <a:stretch/>
        </p:blipFill>
        <p:spPr>
          <a:xfrm>
            <a:off x="1123122" y="1316741"/>
            <a:ext cx="4552121" cy="5335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4729" t="22905" r="6903" b="31416"/>
          <a:stretch/>
        </p:blipFill>
        <p:spPr>
          <a:xfrm>
            <a:off x="6291468" y="1510746"/>
            <a:ext cx="5209737" cy="46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10.xml><?xml version="1.0" encoding="utf-8"?>
<a:theme xmlns:a="http://schemas.openxmlformats.org/drawingml/2006/main" name="8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3.xml><?xml version="1.0" encoding="utf-8"?>
<a:theme xmlns:a="http://schemas.openxmlformats.org/drawingml/2006/main" name="1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4.xml><?xml version="1.0" encoding="utf-8"?>
<a:theme xmlns:a="http://schemas.openxmlformats.org/drawingml/2006/main" name="2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5.xml><?xml version="1.0" encoding="utf-8"?>
<a:theme xmlns:a="http://schemas.openxmlformats.org/drawingml/2006/main" name="3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6.xml><?xml version="1.0" encoding="utf-8"?>
<a:theme xmlns:a="http://schemas.openxmlformats.org/drawingml/2006/main" name="4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7.xml><?xml version="1.0" encoding="utf-8"?>
<a:theme xmlns:a="http://schemas.openxmlformats.org/drawingml/2006/main" name="5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8.xml><?xml version="1.0" encoding="utf-8"?>
<a:theme xmlns:a="http://schemas.openxmlformats.org/drawingml/2006/main" name="6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9.xml><?xml version="1.0" encoding="utf-8"?>
<a:theme xmlns:a="http://schemas.openxmlformats.org/drawingml/2006/main" name="7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1367</TotalTime>
  <Words>534</Words>
  <Application>Microsoft Office PowerPoint</Application>
  <PresentationFormat>Широкоэкранный</PresentationFormat>
  <Paragraphs>83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CiscoSans ExtraLight</vt:lpstr>
      <vt:lpstr>Corbel</vt:lpstr>
      <vt:lpstr>Gill Sans SemiBold</vt:lpstr>
      <vt:lpstr>Helvetica</vt:lpstr>
      <vt:lpstr>Times New Roman</vt:lpstr>
      <vt:lpstr>Wingdings 2</vt:lpstr>
      <vt:lpstr>Рамка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Аттестация педагогических работников</vt:lpstr>
      <vt:lpstr>Презентация PowerPoint</vt:lpstr>
      <vt:lpstr>Новый порядок аттестации педагогических работников </vt:lpstr>
      <vt:lpstr>Презентация PowerPoint</vt:lpstr>
      <vt:lpstr>Презентация PowerPoint</vt:lpstr>
      <vt:lpstr>Заявление с целью установления первой или высшей категории подается за  100 календарных дней  до окончания срока, на который была установлена предыдущая категория </vt:lpstr>
      <vt:lpstr>Презентация PowerPoint</vt:lpstr>
      <vt:lpstr>Обязательные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к аттестации педагогических работников  ГБНОУ ДУМ СПб – основные шаги»</dc:title>
  <dc:creator>Виктория Балабаниц</dc:creator>
  <cp:lastModifiedBy>Виктория Балабаниц</cp:lastModifiedBy>
  <cp:revision>161</cp:revision>
  <cp:lastPrinted>2024-02-21T10:24:13Z</cp:lastPrinted>
  <dcterms:created xsi:type="dcterms:W3CDTF">2024-02-19T10:47:59Z</dcterms:created>
  <dcterms:modified xsi:type="dcterms:W3CDTF">2024-02-22T06:36:12Z</dcterms:modified>
</cp:coreProperties>
</file>