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0" r:id="rId3"/>
    <p:sldId id="299" r:id="rId4"/>
    <p:sldId id="283" r:id="rId5"/>
    <p:sldId id="293" r:id="rId6"/>
    <p:sldId id="288" r:id="rId7"/>
    <p:sldId id="291" r:id="rId8"/>
    <p:sldId id="292" r:id="rId9"/>
    <p:sldId id="284" r:id="rId10"/>
    <p:sldId id="278" r:id="rId11"/>
    <p:sldId id="280" r:id="rId12"/>
    <p:sldId id="279" r:id="rId13"/>
    <p:sldId id="282" r:id="rId14"/>
    <p:sldId id="289" r:id="rId15"/>
    <p:sldId id="294" r:id="rId16"/>
    <p:sldId id="295" r:id="rId17"/>
    <p:sldId id="296" r:id="rId18"/>
    <p:sldId id="297" r:id="rId19"/>
    <p:sldId id="298" r:id="rId20"/>
    <p:sldId id="271" r:id="rId21"/>
    <p:sldId id="272" r:id="rId22"/>
    <p:sldId id="273" r:id="rId23"/>
    <p:sldId id="274" r:id="rId24"/>
    <p:sldId id="300" r:id="rId25"/>
    <p:sldId id="305" r:id="rId26"/>
    <p:sldId id="301" r:id="rId27"/>
    <p:sldId id="306" r:id="rId28"/>
    <p:sldId id="302" r:id="rId29"/>
    <p:sldId id="307" r:id="rId30"/>
    <p:sldId id="30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" initials="А" lastIdx="1" clrIdx="0">
    <p:extLst>
      <p:ext uri="{19B8F6BF-5375-455C-9EA6-DF929625EA0E}">
        <p15:presenceInfo xmlns:p15="http://schemas.microsoft.com/office/powerpoint/2012/main" xmlns="" userId="Андр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21" d="100"/>
          <a:sy n="121" d="100"/>
        </p:scale>
        <p:origin x="-10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7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3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0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3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4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7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1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1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1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6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1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9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7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2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8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4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BDC5-A5BA-4401-921D-8A41E82C4F96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B00733-CCEE-484D-8AA8-DE48B04514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0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8638" y="82033"/>
            <a:ext cx="7321636" cy="1519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СПБ ГБПОУ «КОЛЛЕДЖ МЕТРОПОЛИТЕНА»</a:t>
            </a:r>
            <a:endParaRPr lang="ru-RU" sz="1100" b="1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ЛИГА ЮНЫХ СТРАТЕГОВ ВЛАДИМИРА КВИНТА</a:t>
            </a:r>
            <a:endParaRPr lang="ru-RU" sz="1100" b="1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</a:t>
            </a:r>
            <a:endParaRPr lang="ru-RU" sz="11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3729" y="1869757"/>
            <a:ext cx="8091454" cy="17756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latin typeface="Century Gothic" pitchFamily="34" charset="0"/>
              </a:rPr>
              <a:t>«</a:t>
            </a:r>
            <a:r>
              <a:rPr lang="ru-RU" sz="4800" b="1" dirty="0" smtClean="0">
                <a:latin typeface="Century Gothic" pitchFamily="34" charset="0"/>
              </a:rPr>
              <a:t>ЛИГА </a:t>
            </a:r>
            <a:r>
              <a:rPr lang="ru-RU" sz="4800" b="1" dirty="0">
                <a:latin typeface="Century Gothic" pitchFamily="34" charset="0"/>
              </a:rPr>
              <a:t>ЮНЫХ СТРАТЕГОВ </a:t>
            </a:r>
            <a:endParaRPr lang="ru-RU" sz="4800" b="1" dirty="0" smtClean="0">
              <a:latin typeface="Century Gothic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latin typeface="Century Gothic" pitchFamily="34" charset="0"/>
              </a:rPr>
              <a:t>ВЛАДИМИРА </a:t>
            </a:r>
            <a:r>
              <a:rPr lang="ru-RU" sz="4800" b="1" dirty="0">
                <a:latin typeface="Century Gothic" pitchFamily="34" charset="0"/>
              </a:rPr>
              <a:t>КВИНТА</a:t>
            </a:r>
            <a:r>
              <a:rPr lang="ru-RU" sz="4800" b="1" dirty="0" smtClean="0">
                <a:latin typeface="Century Gothic" pitchFamily="34" charset="0"/>
              </a:rPr>
              <a:t>» </a:t>
            </a:r>
            <a:endParaRPr lang="ru-RU" sz="4800" dirty="0">
              <a:solidFill>
                <a:prstClr val="black"/>
              </a:solidFill>
              <a:latin typeface="Century Gothic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6100" y="4511519"/>
            <a:ext cx="3024154" cy="94384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Куратор-руководитель</a:t>
            </a:r>
          </a:p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Зубкова </a:t>
            </a:r>
          </a:p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Маргарита Михайловна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0" y="3861145"/>
            <a:ext cx="6037185" cy="23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224" y="4390698"/>
            <a:ext cx="3160955" cy="2101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72" y="1281820"/>
            <a:ext cx="3604247" cy="2396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06847"/>
              </p:ext>
            </p:extLst>
          </p:nvPr>
        </p:nvGraphicFramePr>
        <p:xfrm>
          <a:off x="0" y="2"/>
          <a:ext cx="7417799" cy="686103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73768">
                  <a:extLst>
                    <a:ext uri="{9D8B030D-6E8A-4147-A177-3AD203B41FA5}">
                      <a16:colId xmlns:a16="http://schemas.microsoft.com/office/drawing/2014/main" xmlns="" val="3225291025"/>
                    </a:ext>
                  </a:extLst>
                </a:gridCol>
                <a:gridCol w="2379032">
                  <a:extLst>
                    <a:ext uri="{9D8B030D-6E8A-4147-A177-3AD203B41FA5}">
                      <a16:colId xmlns:a16="http://schemas.microsoft.com/office/drawing/2014/main" xmlns="" val="3105734122"/>
                    </a:ext>
                  </a:extLst>
                </a:gridCol>
                <a:gridCol w="4364999">
                  <a:extLst>
                    <a:ext uri="{9D8B030D-6E8A-4147-A177-3AD203B41FA5}">
                      <a16:colId xmlns:a16="http://schemas.microsoft.com/office/drawing/2014/main" xmlns="" val="3858363184"/>
                    </a:ext>
                  </a:extLst>
                </a:gridCol>
              </a:tblGrid>
              <a:tr h="2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группы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extLst>
                  <a:ext uri="{0D108BD9-81ED-4DB2-BD59-A6C34878D82A}">
                    <a16:rowId xmlns:a16="http://schemas.microsoft.com/office/drawing/2014/main" xmlns="" val="2696592805"/>
                  </a:ext>
                </a:extLst>
              </a:tr>
              <a:tr h="1486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Апряткин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 Никита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Стариков Ярослав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для усовершенствования стратегии технологического развития на примере установки бактерицидных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рециркуляционных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ламп обеззараживания воздуха для подвижного состава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-Выборгской линии в ГУП «Петербургский метрополитен»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extLst>
                  <a:ext uri="{0D108BD9-81ED-4DB2-BD59-A6C34878D82A}">
                    <a16:rowId xmlns:a16="http://schemas.microsoft.com/office/drawing/2014/main" xmlns="" val="2757076156"/>
                  </a:ext>
                </a:extLst>
              </a:tr>
              <a:tr h="73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Самарин Иван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Михайлин Арсений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Жданов Сергей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стратегии технологического развития в ГУП «Петербургский метрополитен» на примере установки электронных информационных табло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extLst>
                  <a:ext uri="{0D108BD9-81ED-4DB2-BD59-A6C34878D82A}">
                    <a16:rowId xmlns:a16="http://schemas.microsoft.com/office/drawing/2014/main" xmlns="" val="166010867"/>
                  </a:ext>
                </a:extLst>
              </a:tr>
              <a:tr h="73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Клименков Илья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Чичварин Иван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для усовершенствования стратегии культурного развития для электропоездов пригородного и ближнего междугородного сообщения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extLst>
                  <a:ext uri="{0D108BD9-81ED-4DB2-BD59-A6C34878D82A}">
                    <a16:rowId xmlns:a16="http://schemas.microsoft.com/office/drawing/2014/main" xmlns="" val="3342122039"/>
                  </a:ext>
                </a:extLst>
              </a:tr>
              <a:tr h="73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Миролюбов Владимир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Жосан Юрий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технологического развития РЖД на примере создания СКД БСК для машинистов локомотивов и помощников машинистов локомотивов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extLst>
                  <a:ext uri="{0D108BD9-81ED-4DB2-BD59-A6C34878D82A}">
                    <a16:rowId xmlns:a16="http://schemas.microsoft.com/office/drawing/2014/main" xmlns="" val="606996424"/>
                  </a:ext>
                </a:extLst>
              </a:tr>
              <a:tr h="985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 Егор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Мирзоев Фарид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Костин Андрей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по модернизации системы громкоговорящего оповещения (УПО и ГГО) для вагонов и станций ГУП «Петербургский метрополитен»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extLst>
                  <a:ext uri="{0D108BD9-81ED-4DB2-BD59-A6C34878D82A}">
                    <a16:rowId xmlns:a16="http://schemas.microsoft.com/office/drawing/2014/main" xmlns="" val="741005392"/>
                  </a:ext>
                </a:extLst>
              </a:tr>
              <a:tr h="985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Пастухов Егор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Максим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 Евгений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технологического развития в ГУП «Петербургский метрополитен» на примере создания единой мобильной платформы для пассажиров (Приложение 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VMETRO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extLst>
                  <a:ext uri="{0D108BD9-81ED-4DB2-BD59-A6C34878D82A}">
                    <a16:rowId xmlns:a16="http://schemas.microsoft.com/office/drawing/2014/main" xmlns="" val="2182500837"/>
                  </a:ext>
                </a:extLst>
              </a:tr>
              <a:tr h="985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Кержнер Елизавета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Герасимов Алексей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Чибиряева Ульяна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экологического развития подземного пешеходного перехода станций «Садовая-Спасская» в ГУП «Петербургский метрополитен»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42" marR="44542" marT="0" marB="0"/>
                </a:tc>
                <a:extLst>
                  <a:ext uri="{0D108BD9-81ED-4DB2-BD59-A6C34878D82A}">
                    <a16:rowId xmlns:a16="http://schemas.microsoft.com/office/drawing/2014/main" xmlns="" val="33014324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48497" y="3849341"/>
            <a:ext cx="33604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ВЫПУСКНЫЕ ПРОЕКТЫ-2022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74" y="21596"/>
            <a:ext cx="2406026" cy="9243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7973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xmlns="" id="{607F4E1A-93BF-124C-89AA-0DFD24C9B7F4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1498854"/>
            <a:ext cx="4547394" cy="454739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8D8DE06-28FB-984F-A364-88AC369A6A97}"/>
              </a:ext>
            </a:extLst>
          </p:cNvPr>
          <p:cNvSpPr txBox="1">
            <a:spLocks/>
          </p:cNvSpPr>
          <p:nvPr/>
        </p:nvSpPr>
        <p:spPr>
          <a:xfrm>
            <a:off x="942976" y="287350"/>
            <a:ext cx="10296524" cy="84749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b="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ПРИМЕР ОДНОГО ИЗ ПРОЕКТОВ</a:t>
            </a:r>
            <a:endParaRPr lang="ru-RU" sz="3600" b="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8D8DE06-28FB-984F-A364-88AC369A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513" y="4546197"/>
            <a:ext cx="6186487" cy="1082421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Макет выполнен с использованием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Century Gothic" pitchFamily="34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реальных фотографий</a:t>
            </a:r>
            <a:endParaRPr lang="ru-RU" sz="2000" b="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8D8DE06-28FB-984F-A364-88AC369A6A97}"/>
              </a:ext>
            </a:extLst>
          </p:cNvPr>
          <p:cNvSpPr txBox="1">
            <a:spLocks/>
          </p:cNvSpPr>
          <p:nvPr/>
        </p:nvSpPr>
        <p:spPr>
          <a:xfrm>
            <a:off x="5910262" y="1645158"/>
            <a:ext cx="6186487" cy="28030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В переходе предполагается </a:t>
            </a:r>
            <a:r>
              <a:rPr lang="ru-RU" sz="2400" b="0" dirty="0">
                <a:solidFill>
                  <a:schemeClr val="tx1"/>
                </a:solidFill>
                <a:effectLst/>
                <a:latin typeface="Century Gothic" pitchFamily="34" charset="0"/>
              </a:rPr>
              <a:t>размещение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флорариумов с рекомендуемыми растениями, а также постеров и плакатов, содержащих перечень растений</a:t>
            </a:r>
            <a:r>
              <a:rPr lang="ru-RU" sz="2400" b="0" dirty="0"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и рекомендации по сохранению окружающей среды.</a:t>
            </a:r>
            <a:endParaRPr lang="ru-RU" sz="2400" b="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516" y="0"/>
            <a:ext cx="2141483" cy="82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77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1498" y="1223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Первая защита выпускных проектов </a:t>
            </a:r>
          </a:p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Школы юных стратегов Владимира Квинта в Колледже метрополитена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86" y="1163334"/>
            <a:ext cx="3189170" cy="2391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5" y="1322662"/>
            <a:ext cx="3664017" cy="2748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15" y="2239479"/>
            <a:ext cx="4364738" cy="326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231270" y="5579072"/>
            <a:ext cx="230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конкурса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74330" y="3688180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Жюри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2929" y="4148588"/>
            <a:ext cx="3821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выпускных проектов</a:t>
            </a:r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02" y="-1"/>
            <a:ext cx="2615698" cy="100488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738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86" y="247549"/>
            <a:ext cx="4142973" cy="2754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86" y="3565573"/>
            <a:ext cx="4668635" cy="3104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42" y="3755827"/>
            <a:ext cx="4096352" cy="272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37" y="269538"/>
            <a:ext cx="4024644" cy="267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2271209" y="3099213"/>
            <a:ext cx="7537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МАЯ СОСТОЯЛОСЬ ТОРЖЕСТВЕННОЕ ВРУЧЕНИЕ ДИПЛОМОВ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574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081"/>
            <a:ext cx="10515600" cy="8107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ИТОГИ ШКОЛЫ ЮНЫХ СТРАТЕГОВ</a:t>
            </a:r>
            <a:r>
              <a:rPr lang="ru-RU" sz="2400" b="1" dirty="0" smtClean="0">
                <a:latin typeface="Century Gothic" panose="020B0502020202020204" pitchFamily="34" charset="0"/>
              </a:rPr>
              <a:t> ВЛАДИМИРА КВИНТА</a:t>
            </a:r>
            <a:br>
              <a:rPr lang="ru-RU" sz="2400" b="1" dirty="0" smtClean="0">
                <a:latin typeface="Century Gothic" panose="020B0502020202020204" pitchFamily="34" charset="0"/>
              </a:rPr>
            </a:br>
            <a:r>
              <a:rPr lang="ru-RU" sz="2400" b="1" dirty="0" smtClean="0">
                <a:latin typeface="Century Gothic" panose="020B0502020202020204" pitchFamily="34" charset="0"/>
              </a:rPr>
              <a:t>В «КОЛЛЕДЖЕ МЕТРОПОЛИТЕНА И Ж/Д ТРАНСПОРТА»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9"/>
          <a:stretch/>
        </p:blipFill>
        <p:spPr>
          <a:xfrm>
            <a:off x="170259" y="3860008"/>
            <a:ext cx="4670160" cy="2271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74651" y="2309839"/>
            <a:ext cx="4047903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8 ВЫПУСКНЫХ ПРОЕКТОВ</a:t>
            </a:r>
            <a:endParaRPr lang="ru-RU" sz="2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080" y="2860170"/>
            <a:ext cx="481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Направлены на развитие </a:t>
            </a: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Петербургского метрополитена и РЖД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2713" y="1177894"/>
            <a:ext cx="206659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21 участник</a:t>
            </a:r>
            <a:endParaRPr lang="ru-RU" sz="2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9569" y="4087991"/>
            <a:ext cx="354298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«СЛЕТА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СТРАТЕГОВ»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9846" y="1745699"/>
            <a:ext cx="3265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чудо света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ерегеш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61065" y="2941170"/>
            <a:ext cx="397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«Инновационные стратегии развития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69845" y="2490838"/>
            <a:ext cx="2452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рофессия – стратег»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7557" y="2171338"/>
            <a:ext cx="2533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«Библиотека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70574" y="1171597"/>
            <a:ext cx="293862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НАШИ КОНКУРСЫ</a:t>
            </a:r>
            <a:endParaRPr lang="ru-RU" sz="2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9471" y="1716502"/>
            <a:ext cx="35930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Индивидуальный и жесткий отбор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40419" y="4766797"/>
            <a:ext cx="3841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На других посмотрели и себя показали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83371" y="5460353"/>
            <a:ext cx="4073551" cy="70788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БОЛЕЕ 10 МАСТЕР-КЛАССОВ И</a:t>
            </a: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ФОРСАЙТ-СЕССИЙ </a:t>
            </a:r>
            <a:endParaRPr lang="ru-RU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69845" y="3414168"/>
            <a:ext cx="2983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колледж через 10 лет»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816735" y="4087991"/>
            <a:ext cx="319721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отметил сам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Львович!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92775" y="6168240"/>
            <a:ext cx="4819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latin typeface="Century Gothic" panose="020B0502020202020204" pitchFamily="34" charset="0"/>
              </a:rPr>
              <a:t>Выпуск  2022</a:t>
            </a:r>
            <a:endParaRPr lang="ru-RU" sz="14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mm1\Desktop\Odx2Ysmxn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0" y="571689"/>
            <a:ext cx="3532426" cy="531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471026" y="1301992"/>
            <a:ext cx="7531553" cy="35853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28 сентября 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2022 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года в 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Колледже метрополитена и железнодорожного транспорта состоялась торжественная церемония открытия нового 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учебного года «Лиги 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юных стратегов Владимира Квинта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».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</a:br>
            <a:endParaRPr lang="ru-RU" b="1" i="1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071383" y="0"/>
            <a:ext cx="60320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Лиги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8424" y="5515756"/>
            <a:ext cx="619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Церемонию посетил сам основатель – академик В.Л. Квинт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48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714" y="1393372"/>
            <a:ext cx="6694714" cy="4953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В этот же день был </a:t>
            </a:r>
            <a:r>
              <a:rPr lang="ru-RU" sz="30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подписан договор о взаимодействии и сотрудничестве с Центром стратегических исследований Института математических исследований сложных систем МГУ имени М.В. Ломоносова, </a:t>
            </a:r>
            <a:r>
              <a:rPr lang="ru-RU" sz="30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который объединяет</a:t>
            </a:r>
            <a:r>
              <a:rPr lang="ru-RU" sz="3000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средние </a:t>
            </a:r>
            <a:r>
              <a:rPr lang="ru-RU" sz="30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профессиональные образовательные </a:t>
            </a:r>
            <a:endParaRPr lang="ru-RU" sz="3000" b="1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учреждения Петербурга 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в </a:t>
            </a:r>
          </a:p>
          <a:p>
            <a:pPr marL="0" indent="0" algn="ctr">
              <a:buNone/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Лигу юных стратегов</a:t>
            </a:r>
          </a:p>
          <a:p>
            <a:pPr marL="0" indent="0" algn="ctr">
              <a:buNone/>
            </a:pPr>
            <a:r>
              <a:rPr lang="ru-RU" sz="4600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Владимира Квинта</a:t>
            </a:r>
            <a:endParaRPr lang="ru-RU" sz="4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Picture 3" descr="C:\Users\zmm1\Desktop\0dttgLUFbP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261" y="506374"/>
            <a:ext cx="4086224" cy="5448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989240" y="239485"/>
            <a:ext cx="6032046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Лиги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39" y="6141288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084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4982" y="0"/>
            <a:ext cx="6032046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мы делаем?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49" y="861191"/>
            <a:ext cx="9477375" cy="325360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На протяжение всего учебного года Юные стратеги изучают две новые дисциплины: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стратегирование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 проектирование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Century Gothic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Стратегирование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учит выстраивать ход мыслей и событий, которые ведут к успешному завершению целей. Оно предусматривает все риски и позволяет контролировать возможный ущерб. </a:t>
            </a:r>
          </a:p>
          <a:p>
            <a:pPr marL="0" indent="0" algn="ctr">
              <a:buNone/>
            </a:pPr>
            <a:endParaRPr lang="ru-RU" dirty="0">
              <a:latin typeface="Century Gothic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Проектирование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направлено на практическое применение и разработку собственных проектных, инженерных и инновационных идей для внедрения их в окружающий мир.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29" y="4406460"/>
            <a:ext cx="3080632" cy="2048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301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925" y="0"/>
            <a:ext cx="109728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мы делаем?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643" y="733097"/>
            <a:ext cx="9477375" cy="69368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Весь год стратегов сопровождают мастер-классы от приглашенных гостей, выезды на предприятия, поездки по городам России и общение с прессой.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51587" y="1573595"/>
            <a:ext cx="9477375" cy="2628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каждого учебного года Юные стратеги представляют свой выпускной проект, который может получить грант на разработку, а также дальнейшее внедрение в ту область, на которую он направлен.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74" y="4328619"/>
            <a:ext cx="3342040" cy="2221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408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" y="1981202"/>
            <a:ext cx="10972800" cy="3590924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Рекомендованная программа изучения курса рассчитана на 68 часов, включая репетиции защит проектов, отработки практических работ и т.д.</a:t>
            </a:r>
          </a:p>
          <a:p>
            <a:pPr algn="ctr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Занятия проводятся как очно, так и в режиме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Основная цель – представить 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полезный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актуальный проект, который 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реализовать.</a:t>
            </a:r>
          </a:p>
          <a:p>
            <a:pPr algn="ctr">
              <a:buFont typeface="Wingdings" pitchFamily="2" charset="2"/>
              <a:buChar char="Ø"/>
            </a:pPr>
            <a:endParaRPr lang="ru-RU" sz="3200" dirty="0" smtClean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32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542925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мы делаем?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52550" y="1146820"/>
            <a:ext cx="9791700" cy="60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для кураторов, преподавателей и наставников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048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808" y="1889656"/>
            <a:ext cx="6172199" cy="47016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водоснабжения и водоотведения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Санкт-Петербурга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2035 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более длительную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перспективу).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экономического и социального развития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2035 года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(Стратегия-2030)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и методологии стратегирования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ГУП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«Петербургский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метрополитен»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2035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2035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водоснабжения, водоотведения и водного баланса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методологии стратегирования, общей теории стратегии, экономических перспектив и стратегии производства, теории регионализации научно-технического прогресса.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zmm1\Desktop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773952"/>
            <a:ext cx="4389437" cy="5483225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94808" y="474668"/>
            <a:ext cx="6172199" cy="1243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 Львович Квинт</a:t>
            </a:r>
          </a:p>
          <a:p>
            <a:pPr marL="0" indent="0" algn="ctr">
              <a:buNone/>
              <a:tabLst>
                <a:tab pos="4572000" algn="l"/>
              </a:tabLst>
            </a:pP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Горный инженер-электрик, доктор экономических наук, профессор политической экономии, иностранный член Российской академии наук. Лауреат премии имени М. В. Ломоносова I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степени.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Заслуженный работник высшей школы Российской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pPr marL="0" indent="0" algn="ctr"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Основатель «Школы Юных Стратегов Владимира Квинта»</a:t>
            </a:r>
          </a:p>
          <a:p>
            <a:pPr algn="ctr"/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300" y="954540"/>
            <a:ext cx="10515600" cy="57605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О КОЛЛЕДЖЕ ЗАГОВОРЯТ</a:t>
            </a:r>
          </a:p>
          <a:p>
            <a:pPr marL="0" indent="0" algn="ctr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Публикации в СМИ привлекут внимание к учебному заведению</a:t>
            </a:r>
          </a:p>
          <a:p>
            <a:pPr marL="0" indent="0" algn="ctr">
              <a:buNone/>
            </a:pPr>
            <a:endParaRPr lang="ru-RU" sz="24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РАБОТА С ИЗНАЧАЛЬНО СИЛЬНЫМ ИНТЕЛЛЕКТУАЛЬНЫМ КОНТИНГЕНТОМ</a:t>
            </a:r>
          </a:p>
          <a:p>
            <a:pPr marL="0" indent="0" algn="ctr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Критерии отбора задаете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ВЫ</a:t>
            </a:r>
          </a:p>
          <a:p>
            <a:pPr marL="0" indent="0" algn="ctr">
              <a:buNone/>
            </a:pPr>
            <a:endParaRPr lang="ru-RU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УРОКИ В НОГУ СО ВРЕМЕНЕМ</a:t>
            </a:r>
          </a:p>
          <a:p>
            <a:pPr marL="0" indent="0" algn="ctr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Можно выбрать любое удобное место для занятий</a:t>
            </a:r>
          </a:p>
          <a:p>
            <a:pPr marL="0" indent="0" algn="ctr">
              <a:buNone/>
            </a:pPr>
            <a:endParaRPr lang="ru-RU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ВСЕГДА ЕСТЬ, ЧТО ПОКАЗАТЬ</a:t>
            </a:r>
          </a:p>
          <a:p>
            <a:pPr marL="0" indent="0" algn="ctr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Наличие готовых проектов и идей никогда не будет лишним</a:t>
            </a:r>
          </a:p>
          <a:p>
            <a:pPr marL="0" indent="0" algn="ctr">
              <a:buNone/>
            </a:pP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5698" cy="100488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300" y="372184"/>
            <a:ext cx="10515600" cy="260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ВОЗМОЖНОСТИ ЛЮС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60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028" y="1235260"/>
            <a:ext cx="10515600" cy="50078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Не самая страшная строчка бюджета</a:t>
            </a:r>
          </a:p>
          <a:p>
            <a:pPr marL="0" indent="0" algn="ctr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Минимум затрат при максимальной эффективности: только ваша работа и раздаточные материалы по желанию. </a:t>
            </a:r>
          </a:p>
          <a:p>
            <a:pPr marL="0" indent="0" algn="ctr">
              <a:buNone/>
            </a:pPr>
            <a:endParaRPr lang="ru-RU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Смотри, как я могу!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Встречи с великими людьми: фронтмены, бизнесмены, известные предприниматели и </a:t>
            </a:r>
            <a:r>
              <a:rPr lang="ru-RU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медийные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личности.  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И бумаги тоже есть</a:t>
            </a:r>
          </a:p>
          <a:p>
            <a:pPr marL="0" indent="0" algn="ctr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Сертификаты и дипломы международного образца для руководителей и студентов.</a:t>
            </a:r>
          </a:p>
          <a:p>
            <a:pPr marL="0" indent="0" algn="ctr">
              <a:buNone/>
            </a:pPr>
            <a:endParaRPr lang="ru-RU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Кое-что еще</a:t>
            </a:r>
          </a:p>
          <a:p>
            <a:pPr marL="0" indent="0" algn="ctr">
              <a:buNone/>
            </a:pPr>
            <a:r>
              <a:rPr lang="ru-RU" sz="2400" dirty="0">
                <a:latin typeface="Century Gothic" panose="020B0502020202020204" pitchFamily="34" charset="0"/>
              </a:rPr>
              <a:t>Мастер-классы. Общение. Социальная информативность.</a:t>
            </a:r>
          </a:p>
          <a:p>
            <a:pPr marL="0" indent="0" algn="ctr">
              <a:buNone/>
            </a:pPr>
            <a:endParaRPr lang="ru-RU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504023"/>
            <a:ext cx="10515600" cy="260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ВОЗМОЖНОСТИ ЛЮС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39"/>
            <a:ext cx="2615698" cy="100488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246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666" y="1597629"/>
            <a:ext cx="8596668" cy="38807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Диплом или сертификат об окончании ЛЮС;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Рекомендательное письмо от Колледжа;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Рекомендательное письмо от академика В.Л. Квинта или руководителя Школы/Лиги Юных стратегов А.А. Козырева;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Дипломы международного образца (при участии в конкурсах);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Поездки по России (в рамках конкурсов);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Обмен опыта с выпускниками ЛЮС;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Трудоустройство на практику: предоставляем лучшие места для практического обучения.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Все награды носят рекомендательный характер и остаются на усмотрение Колледжа.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88123"/>
            <a:ext cx="10515600" cy="5781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Возможности ЛЮС </a:t>
            </a:r>
            <a:br>
              <a:rPr lang="ru-RU" b="1" dirty="0" smtClean="0">
                <a:latin typeface="Century Gothic" panose="020B0502020202020204" pitchFamily="34" charset="0"/>
              </a:rPr>
            </a:br>
            <a:r>
              <a:rPr lang="ru-RU" sz="3600" b="1" dirty="0" smtClean="0">
                <a:latin typeface="Century Gothic" panose="020B0502020202020204" pitchFamily="34" charset="0"/>
              </a:rPr>
              <a:t>для юных стратегов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1"/>
            <a:ext cx="2615698" cy="100488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453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52475" y="4953130"/>
            <a:ext cx="10515600" cy="260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С</a:t>
            </a:r>
            <a:r>
              <a:rPr lang="ru-RU" sz="3200" b="1" dirty="0" smtClean="0">
                <a:latin typeface="Century Gothic" panose="020B0502020202020204" pitchFamily="34" charset="0"/>
              </a:rPr>
              <a:t>тратегом может стать каждый.</a:t>
            </a:r>
          </a:p>
          <a:p>
            <a:pPr algn="ctr"/>
            <a:r>
              <a:rPr lang="ru-RU" sz="3200" b="1" dirty="0" smtClean="0">
                <a:latin typeface="Century Gothic" panose="020B0502020202020204" pitchFamily="34" charset="0"/>
              </a:rPr>
              <a:t>Попробуйте и вы.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42973" y="1038938"/>
            <a:ext cx="7534604" cy="3142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Владимир Львович считает, что любой стратег должен обладать следующими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качествами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ЛОГИКА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ВНИМАТЕЛЬНОСТЬ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ПОЗИТИВНЫЙ НАСТРОЙ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149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670682"/>
            <a:ext cx="10515600" cy="657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Century Gothic" panose="020B0502020202020204" pitchFamily="34" charset="0"/>
              </a:rPr>
              <a:t>ВОПРОС НА ЛОГИКУ</a:t>
            </a:r>
          </a:p>
          <a:p>
            <a:pPr algn="ctr"/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6961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Что тяжелее — килограмм железа или килограмм пуха?</a:t>
            </a: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42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638305"/>
            <a:ext cx="10515600" cy="657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Century Gothic" panose="020B0502020202020204" pitchFamily="34" charset="0"/>
              </a:rPr>
              <a:t>ВОПРОС НА ЛОГИКУ</a:t>
            </a:r>
          </a:p>
          <a:p>
            <a:pPr algn="ctr"/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5054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Одинаково, так как измеряются массы.</a:t>
            </a:r>
            <a:endParaRPr lang="ru-RU" sz="3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753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638305"/>
            <a:ext cx="10515600" cy="657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Century Gothic" panose="020B0502020202020204" pitchFamily="34" charset="0"/>
              </a:rPr>
              <a:t>ВОПРОС НА ВНИМАТЕЛЬНОСТЬ</a:t>
            </a:r>
          </a:p>
          <a:p>
            <a:pPr algn="ctr"/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2855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Один из слайдов был зеленого цвета.</a:t>
            </a: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Что было на слайде?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21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638305"/>
            <a:ext cx="10515600" cy="657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Century Gothic" panose="020B0502020202020204" pitchFamily="34" charset="0"/>
              </a:rPr>
              <a:t>ВОПРОС НА ВНИМАТЕЛЬНОСТЬ</a:t>
            </a:r>
          </a:p>
          <a:p>
            <a:pPr algn="ctr"/>
            <a:endParaRPr 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56" y="1927803"/>
            <a:ext cx="5008687" cy="2831338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172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319" y="1045356"/>
            <a:ext cx="8803659" cy="54824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по УВР, глава Профсоюза и Почетный студент собрались в кабинете, чтобы решить, как будут встречать особо важных гостей, которые должны приехать через несколько дней.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Профсоюза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организовать торжественный концерт в честь приезда.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студент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устроить научную конференцию.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УВР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накормить гостей обедом перед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всех мероприятий. 	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вопрос: чей вариант был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правильным?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4349" y="394750"/>
            <a:ext cx="10515600" cy="657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Century Gothic" panose="020B0502020202020204" pitchFamily="34" charset="0"/>
              </a:rPr>
              <a:t>ВОПРОС НА ПОЗИТИВНЫЙ НАСТРОЙ</a:t>
            </a:r>
          </a:p>
          <a:p>
            <a:pPr algn="ctr"/>
            <a:endParaRPr 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223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2146" y="1049945"/>
            <a:ext cx="10515600" cy="657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Century Gothic" panose="020B0502020202020204" pitchFamily="34" charset="0"/>
              </a:rPr>
              <a:t>ВОПРОС НА ПОЗИТИВНЫЙ НАСТРОЙ</a:t>
            </a:r>
          </a:p>
          <a:p>
            <a:pPr algn="ctr"/>
            <a:endParaRPr 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32" y="2237337"/>
            <a:ext cx="3219448" cy="2200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26" y="2237337"/>
            <a:ext cx="3308527" cy="2200794"/>
          </a:xfrm>
          <a:prstGeom prst="rect">
            <a:avLst/>
          </a:prstGeom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4" y="0"/>
            <a:ext cx="1865586" cy="7167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113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582" y="2417764"/>
            <a:ext cx="8596668" cy="37544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Изучает две уникальные новые дисциплины, раннее преподаваемых только в университетах МГУ им. Ломоносова и </a:t>
            </a:r>
            <a:r>
              <a:rPr lang="ru-RU" dirty="0" err="1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РАНХиГС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стратегирование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 проектирование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Основная задача: обучить студентов не только ставить цели, а планировать и просчитывать все пути ее достижения, выявлять риски,  контролировать ущербы, грамотно распоряжаться заданным временем.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Основная цель: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представить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полезный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и актуальный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проект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, который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можно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реализовать.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239484" y="140329"/>
            <a:ext cx="9142766" cy="1032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«Школа юных стратегов» Владимира Квинта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39409" y="1423221"/>
            <a:ext cx="8942916" cy="74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Существует в России с 2017 года,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а в других странах, включая Китай – с 2018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318260"/>
            <a:ext cx="9845040" cy="36478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вступления в «Лигу юных стратегов Владимира Квинта»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нужно обратиться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заместителю директора по УВР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олледжа метрополитена 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транспорта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Федотовой 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алине Николаевне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8-931-252-35-35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напишите 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«Хотим в Лигу!»: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emt34@yandex.ru</a:t>
            </a: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239484" y="140329"/>
            <a:ext cx="9142766" cy="1032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«Лига юных стратегов» Владимира Квинта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39409" y="1423221"/>
            <a:ext cx="8942916" cy="74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55" y="4887118"/>
            <a:ext cx="4265269" cy="16386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535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44" y="294893"/>
            <a:ext cx="2618875" cy="261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53" y="2188705"/>
            <a:ext cx="5882707" cy="391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" b="33945"/>
          <a:stretch/>
        </p:blipFill>
        <p:spPr>
          <a:xfrm>
            <a:off x="503802" y="3913107"/>
            <a:ext cx="4371540" cy="1910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826066" y="2935539"/>
            <a:ext cx="1727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в Школу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65457" y="6099786"/>
            <a:ext cx="237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открытия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7131" y="5915120"/>
            <a:ext cx="3505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Юные стратеги и их наставники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466" y="1"/>
            <a:ext cx="2251534" cy="86498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4262582" y="506112"/>
            <a:ext cx="4952266" cy="1306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Открытие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«Школы юных стратегов»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Сентябрь, 2021 года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4319" y="49472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  <a:cs typeface="Times New Roman" panose="02020603050405020304" pitchFamily="18" charset="0"/>
              </a:rPr>
              <a:t>Мастер-класс «Управление изменениями в условиях </a:t>
            </a:r>
            <a:r>
              <a:rPr lang="en-US" dirty="0" smtClean="0">
                <a:latin typeface="Century Gothic" pitchFamily="34" charset="0"/>
                <a:cs typeface="Times New Roman" panose="02020603050405020304" pitchFamily="18" charset="0"/>
              </a:rPr>
              <a:t>BANI</a:t>
            </a:r>
            <a:r>
              <a:rPr lang="ru-RU" dirty="0" smtClean="0">
                <a:latin typeface="Century Gothic" pitchFamily="34" charset="0"/>
                <a:cs typeface="Times New Roman" panose="02020603050405020304" pitchFamily="18" charset="0"/>
              </a:rPr>
              <a:t>-мира»</a:t>
            </a:r>
            <a:endParaRPr lang="ru-RU" dirty="0"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16" y="2117626"/>
            <a:ext cx="3905209" cy="2348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822514" y="579707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Century Gothic" pitchFamily="34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Century Gothic" pitchFamily="34" charset="0"/>
                <a:cs typeface="Times New Roman" panose="02020603050405020304" pitchFamily="18" charset="0"/>
              </a:rPr>
              <a:t>астер-класс "Управление рисками".</a:t>
            </a:r>
            <a:endParaRPr lang="ru-RU" sz="1400" dirty="0"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66" y="3291828"/>
            <a:ext cx="3668895" cy="2439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62" y="0"/>
            <a:ext cx="2462237" cy="94593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22" y="368929"/>
            <a:ext cx="2530192" cy="1771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541578" y="2333851"/>
            <a:ext cx="4414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Century Gothic" pitchFamily="34" charset="0"/>
                <a:cs typeface="Times New Roman" panose="02020603050405020304" pitchFamily="18" charset="0"/>
              </a:rPr>
              <a:t>бучение </a:t>
            </a:r>
            <a:r>
              <a:rPr lang="ru-RU" dirty="0">
                <a:latin typeface="Century Gothic" pitchFamily="34" charset="0"/>
                <a:cs typeface="Times New Roman" panose="02020603050405020304" pitchFamily="18" charset="0"/>
              </a:rPr>
              <a:t>теории и методологии </a:t>
            </a:r>
            <a:endParaRPr lang="ru-RU" dirty="0" smtClean="0">
              <a:latin typeface="Century Gothic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latin typeface="Century Gothic" pitchFamily="34" charset="0"/>
                <a:cs typeface="Times New Roman" panose="02020603050405020304" pitchFamily="18" charset="0"/>
              </a:rPr>
              <a:t>стратегирования</a:t>
            </a:r>
            <a:endParaRPr lang="ru-RU" dirty="0"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72784" y="368929"/>
            <a:ext cx="4639071" cy="1032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ПРЕПОДАВАТЕЛЕЙ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6544" y="451403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2022 года состоялось подведение итогов Международного юношеского конкурса научных работ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ЧУДО СВЕТА – ШЕРЕГЕШ»,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посвященных стратегическому развитию горнолыжного курорта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работы были выполнены учениками Школ юных стратегов Владимира Квинта. Конкурс был организован на высоком уровне.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✅Специальный приз председателя жюри конкурса был присужден Санкт-Петербургскому государственному бюджетному профессиональному образовательному учреждению «Колледж метрополитена и железнодорожного транспорта».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"Концепция стратегии технологического развития горнолыжного курорта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примере установки электронных информационных табло" представили студенты группы №206 Мирзоев Фарид и Яковлев Егор.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2" y="298382"/>
            <a:ext cx="2377235" cy="3575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9" y="2733574"/>
            <a:ext cx="2498816" cy="3758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62" y="0"/>
            <a:ext cx="2462237" cy="94593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794823" y="1904017"/>
            <a:ext cx="1749972" cy="64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66" y="137963"/>
            <a:ext cx="1986260" cy="2987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76" y="1163334"/>
            <a:ext cx="2447624" cy="3681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860650" y="1519572"/>
            <a:ext cx="60960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декабря состоялось подведение итогов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 «Инновационные стратегии развития».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конкурса научно-исследовательских работ молодых ученых является продвижение и развитие методологии стратегирования, стратегического мышления и навыков профессии стратега.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🔥Санкт-Петербургский Колледж метрополитена и железнодорожного транспорта представил три работы в номинации "Стратегирование в сфере транспорта".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📣Авторами работ-победителей стали студенты Школы юных стратегов Владимира Квинта: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Клименков Илья,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Чичварин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и Михайлин Арсений.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" y="3423040"/>
            <a:ext cx="2163470" cy="3254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62" y="0"/>
            <a:ext cx="2462237" cy="94593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3669809" y="302011"/>
            <a:ext cx="1749972" cy="64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7937" y="42467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 ИСТОРИИ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«СЛЕТ ЮНЫХ СТРАТЕГОВ»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В МОСКВЕ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слете встретились делегации от образовательных учреждений, участвующих в проекте «Школа юных стратегов Владимира Квинта» из Москвы, Санкт-Петербурга, Кемеровской области и Узбекистана.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7" y="2953688"/>
            <a:ext cx="3771664" cy="2513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72" y="2390835"/>
            <a:ext cx="5844983" cy="3895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280631" y="601745"/>
            <a:ext cx="3557185" cy="1152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ПОЕЗДКА В МОСКВУ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589" y="233557"/>
            <a:ext cx="8596668" cy="1320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С сентября 2021 г. действует постоянная открытая выставка книг выдающегося стратега В.Л. Квинта в библиотеке колледжа. </a:t>
            </a:r>
            <a:r>
              <a:rPr lang="ru-RU" sz="18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Выставка </a:t>
            </a:r>
            <a: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работ всемирно известного ученого пользуется повышенным спросом среди студентов и преподавателей колледжа.</a:t>
            </a:r>
            <a:br>
              <a:rPr lang="ru-RU" sz="18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92" y="1715266"/>
            <a:ext cx="773571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744" y="13713"/>
            <a:ext cx="2291255" cy="88024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547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1313</Words>
  <Application>Microsoft Office PowerPoint</Application>
  <PresentationFormat>Произвольный</PresentationFormat>
  <Paragraphs>246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сентября 2021 г. действует постоянная открытая выставка книг выдающегося стратега В.Л. Квинта в библиотеке колледжа.  Выставка работ всемирно известного ученого пользуется повышенным спросом среди студентов и преподавателей колледжа. </vt:lpstr>
      <vt:lpstr>Презентация PowerPoint</vt:lpstr>
      <vt:lpstr>Макет выполнен с использованием реальных фотографий</vt:lpstr>
      <vt:lpstr>Презентация PowerPoint</vt:lpstr>
      <vt:lpstr>Презентация PowerPoint</vt:lpstr>
      <vt:lpstr>ИТОГИ ШКОЛЫ ЮНЫХ СТРАТЕГОВ ВЛАДИМИРА КВИНТА В «КОЛЛЕДЖЕ МЕТРОПОЛИТЕНА И Ж/Д ТРАНСПОРТА»</vt:lpstr>
      <vt:lpstr>28 сентября 2022 года в Колледже метрополитена и железнодорожного транспорта состоялась торжественная церемония открытия нового учебного года «Лиги юных стратегов Владимира Квинта». </vt:lpstr>
      <vt:lpstr>Начало Лиги</vt:lpstr>
      <vt:lpstr>Что мы делаем?</vt:lpstr>
      <vt:lpstr>Что мы делаем?</vt:lpstr>
      <vt:lpstr>Презентация PowerPoint</vt:lpstr>
      <vt:lpstr>Презентация PowerPoint</vt:lpstr>
      <vt:lpstr>Презентация PowerPoint</vt:lpstr>
      <vt:lpstr>Возможности ЛЮС  для юных стратегов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Марго</dc:creator>
  <cp:lastModifiedBy>Маргарита Михайловна Зубкова1</cp:lastModifiedBy>
  <cp:revision>84</cp:revision>
  <dcterms:created xsi:type="dcterms:W3CDTF">2022-03-01T16:24:54Z</dcterms:created>
  <dcterms:modified xsi:type="dcterms:W3CDTF">2022-11-16T09:51:44Z</dcterms:modified>
</cp:coreProperties>
</file>