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ink/ink1.xml" ContentType="application/inkml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60" r:id="rId4"/>
    <p:sldId id="258" r:id="rId5"/>
    <p:sldId id="262" r:id="rId6"/>
    <p:sldId id="265" r:id="rId7"/>
    <p:sldId id="266" r:id="rId8"/>
    <p:sldId id="263" r:id="rId9"/>
    <p:sldId id="272" r:id="rId10"/>
    <p:sldId id="271" r:id="rId11"/>
    <p:sldId id="267" r:id="rId12"/>
    <p:sldId id="268" r:id="rId13"/>
    <p:sldId id="269" r:id="rId14"/>
    <p:sldId id="270" r:id="rId15"/>
    <p:sldId id="275" r:id="rId16"/>
    <p:sldId id="276" r:id="rId17"/>
    <p:sldId id="277" r:id="rId18"/>
    <p:sldId id="278" r:id="rId19"/>
    <p:sldId id="279" r:id="rId20"/>
    <p:sldId id="282" r:id="rId21"/>
  </p:sldIdLst>
  <p:sldSz cx="9144000" cy="5143500" type="screen16x9"/>
  <p:notesSz cx="6858000" cy="9144000"/>
  <p:defaultTextStyle>
    <a:lvl1pPr marL="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30" autoAdjust="0"/>
    <p:restoredTop sz="87621" autoAdjust="0"/>
  </p:normalViewPr>
  <p:slideViewPr>
    <p:cSldViewPr>
      <p:cViewPr>
        <p:scale>
          <a:sx n="75" d="100"/>
          <a:sy n="75" d="100"/>
        </p:scale>
        <p:origin x="-848" y="-26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1.9072469314109136E-2"/>
          <c:w val="1"/>
          <c:h val="0.873146419427359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</c:v>
                </c:pt>
              </c:strCache>
            </c:strRef>
          </c:tx>
          <c:dPt>
            <c:idx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</c:dPt>
          <c:dPt>
            <c:idx val="1"/>
            <c:spPr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/>
              <a:sp3d/>
            </c:spPr>
          </c:dPt>
          <c:dPt>
            <c:idx val="2"/>
            <c:explosion val="28"/>
            <c:spPr>
              <a:solidFill>
                <a:srgbClr val="FFC000"/>
              </a:solidFill>
              <a:ln>
                <a:noFill/>
              </a:ln>
              <a:effectLst/>
              <a:sp3d/>
            </c:spPr>
          </c:dPt>
          <c:dLbls>
            <c:delete val="1"/>
          </c:dLbls>
          <c:cat>
            <c:strRef>
              <c:f>Лист1!$A$2:$A$5</c:f>
              <c:strCache>
                <c:ptCount val="3"/>
                <c:pt idx="0">
                  <c:v>март-май 2021</c:v>
                </c:pt>
                <c:pt idx="1">
                  <c:v>сентябрь-декабрь 2021</c:v>
                </c:pt>
                <c:pt idx="2">
                  <c:v> январь-декабрь 2022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3"/>
                <c:pt idx="0">
                  <c:v>120</c:v>
                </c:pt>
                <c:pt idx="1">
                  <c:v>243</c:v>
                </c:pt>
                <c:pt idx="2">
                  <c:v>243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несовершеннолетние</c:v>
                </c:pt>
              </c:strCache>
            </c:strRef>
          </c:tx>
          <c:dPt>
            <c:idx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2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Val val="1"/>
            <c:showCatName val="1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3"/>
                <c:pt idx="0">
                  <c:v>март-май 2021</c:v>
                </c:pt>
                <c:pt idx="1">
                  <c:v>сентябрь-декабрь 2021</c:v>
                </c:pt>
                <c:pt idx="2">
                  <c:v> январь-декабрь 2022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3"/>
                <c:pt idx="0">
                  <c:v>120</c:v>
                </c:pt>
                <c:pt idx="1">
                  <c:v>188</c:v>
                </c:pt>
                <c:pt idx="2">
                  <c:v>223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совершеннолетние</c:v>
                </c:pt>
              </c:strCache>
            </c:strRef>
          </c:tx>
          <c:dPt>
            <c:idx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2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Val val="1"/>
            <c:showCatName val="1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3"/>
                <c:pt idx="0">
                  <c:v>март-май 2021</c:v>
                </c:pt>
                <c:pt idx="1">
                  <c:v>сентябрь-декабрь 2021</c:v>
                </c:pt>
                <c:pt idx="2">
                  <c:v> январь-декабрь 2022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3"/>
                <c:pt idx="0">
                  <c:v>0</c:v>
                </c:pt>
                <c:pt idx="1">
                  <c:v>55</c:v>
                </c:pt>
                <c:pt idx="2">
                  <c:v>20</c:v>
                </c:pt>
              </c:numCache>
            </c:numRef>
          </c:val>
        </c:ser>
        <c:dLbls>
          <c:showCatName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475141106325877"/>
          <c:y val="0.68575585223041102"/>
          <c:w val="0.62870982744836656"/>
          <c:h val="0.25872048167487577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2E709F-B768-4148-B5C1-5D9B0C9B0B52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4086D409-4E44-4FD7-B49B-7BB30AF5156E}">
      <dgm:prSet phldrT="[Текст]" custT="1"/>
      <dgm:spPr/>
      <dgm:t>
        <a:bodyPr/>
        <a:lstStyle/>
        <a:p>
          <a:r>
            <a:rPr lang="ru-RU" sz="700" b="1" dirty="0" smtClean="0">
              <a:solidFill>
                <a:schemeClr val="bg1"/>
              </a:solidFill>
              <a:latin typeface="Calibri (Основной текст)"/>
              <a:ea typeface="Times New Roman" panose="02020603050405020304" pitchFamily="18" charset="0"/>
              <a:cs typeface="Times New Roman" panose="02020603050405020304" pitchFamily="18" charset="0"/>
            </a:rPr>
            <a:t>С 1 марта по 30 июня 2021 года в мобильном технопарке прошли обучение 120</a:t>
          </a:r>
          <a:r>
            <a:rPr lang="ru-RU" sz="700" dirty="0" smtClean="0">
              <a:solidFill>
                <a:schemeClr val="bg1"/>
              </a:solidFill>
            </a:rPr>
            <a:t> </a:t>
          </a:r>
          <a:r>
            <a:rPr lang="ru-RU" sz="700" b="1" dirty="0" smtClean="0">
              <a:solidFill>
                <a:schemeClr val="bg1"/>
              </a:solidFill>
              <a:latin typeface="Calibri (Основной текст)"/>
              <a:ea typeface="Times New Roman" panose="02020603050405020304" pitchFamily="18" charset="0"/>
              <a:cs typeface="Times New Roman" panose="02020603050405020304" pitchFamily="18" charset="0"/>
            </a:rPr>
            <a:t>несовершеннолетних обучающихся из 5 образовательных учреждений Тулы и Тульской области: </a:t>
          </a:r>
          <a:endParaRPr lang="ru-RU" sz="700" dirty="0" smtClean="0">
            <a:solidFill>
              <a:schemeClr val="bg1"/>
            </a:solidFill>
            <a:latin typeface="Times New Roman" panose="02020603050405020304" pitchFamily="18" charset="0"/>
            <a:ea typeface="Times New Roman" panose="02020603050405020304" pitchFamily="18" charset="0"/>
          </a:endParaRPr>
        </a:p>
        <a:p>
          <a:r>
            <a:rPr lang="ru-RU" sz="700" dirty="0" smtClean="0">
              <a:solidFill>
                <a:schemeClr val="bg1"/>
              </a:solidFill>
              <a:latin typeface="Calibri (Основной текст)"/>
              <a:ea typeface="Times New Roman" panose="02020603050405020304" pitchFamily="18" charset="0"/>
              <a:cs typeface="Times New Roman" panose="02020603050405020304" pitchFamily="18" charset="0"/>
            </a:rPr>
            <a:t>ГОУ ТО «Тульский областной центр образования» - 27 человек</a:t>
          </a:r>
          <a:endParaRPr lang="ru-RU" sz="700" dirty="0" smtClean="0">
            <a:solidFill>
              <a:schemeClr val="bg1"/>
            </a:solidFill>
            <a:latin typeface="Times New Roman" panose="02020603050405020304" pitchFamily="18" charset="0"/>
            <a:ea typeface="Times New Roman" panose="02020603050405020304" pitchFamily="18" charset="0"/>
          </a:endParaRPr>
        </a:p>
        <a:p>
          <a:r>
            <a:rPr lang="ru-RU" sz="700" dirty="0" smtClean="0">
              <a:solidFill>
                <a:schemeClr val="bg1"/>
              </a:solidFill>
              <a:latin typeface="Calibri (Основной текст)"/>
              <a:ea typeface="Times New Roman" panose="02020603050405020304" pitchFamily="18" charset="0"/>
              <a:cs typeface="Times New Roman" panose="02020603050405020304" pitchFamily="18" charset="0"/>
            </a:rPr>
            <a:t>ГОУ ТО «Алексинская школа» - 30 человек</a:t>
          </a:r>
          <a:endParaRPr lang="ru-RU" sz="700" dirty="0" smtClean="0">
            <a:solidFill>
              <a:schemeClr val="bg1"/>
            </a:solidFill>
            <a:latin typeface="Times New Roman" panose="02020603050405020304" pitchFamily="18" charset="0"/>
            <a:ea typeface="Times New Roman" panose="02020603050405020304" pitchFamily="18" charset="0"/>
          </a:endParaRPr>
        </a:p>
        <a:p>
          <a:r>
            <a:rPr lang="ru-RU" sz="700" dirty="0" smtClean="0">
              <a:solidFill>
                <a:schemeClr val="bg1"/>
              </a:solidFill>
              <a:latin typeface="Calibri (Основной текст)"/>
              <a:ea typeface="Times New Roman" panose="02020603050405020304" pitchFamily="18" charset="0"/>
              <a:cs typeface="Times New Roman" panose="02020603050405020304" pitchFamily="18" charset="0"/>
            </a:rPr>
            <a:t>ГОУ ТО «Барсуковская школа им. А.М. Гаранина» - 23 человека</a:t>
          </a:r>
          <a:endParaRPr lang="ru-RU" sz="700" dirty="0" smtClean="0">
            <a:solidFill>
              <a:schemeClr val="bg1"/>
            </a:solidFill>
            <a:latin typeface="Times New Roman" panose="02020603050405020304" pitchFamily="18" charset="0"/>
            <a:ea typeface="Times New Roman" panose="02020603050405020304" pitchFamily="18" charset="0"/>
          </a:endParaRPr>
        </a:p>
        <a:p>
          <a:r>
            <a:rPr lang="ru-RU" sz="700" dirty="0" smtClean="0">
              <a:solidFill>
                <a:schemeClr val="bg1"/>
              </a:solidFill>
              <a:latin typeface="Calibri (Основной текст)"/>
              <a:ea typeface="Times New Roman" panose="02020603050405020304" pitchFamily="18" charset="0"/>
              <a:cs typeface="Times New Roman" panose="02020603050405020304" pitchFamily="18" charset="0"/>
            </a:rPr>
            <a:t>ГОУ ТО «Тульская школа для обучающихся с ОВЗ № 4» </a:t>
          </a:r>
          <a:r>
            <a:rPr lang="ru-RU" sz="500" dirty="0" smtClean="0">
              <a:solidFill>
                <a:schemeClr val="bg1"/>
              </a:solidFill>
              <a:latin typeface="Calibri (Основной текст)"/>
              <a:ea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ru-RU" sz="800" dirty="0" smtClean="0">
              <a:solidFill>
                <a:schemeClr val="bg1"/>
              </a:solidFill>
              <a:latin typeface="Calibri (Основной текст)"/>
              <a:ea typeface="Times New Roman" panose="02020603050405020304" pitchFamily="18" charset="0"/>
              <a:cs typeface="Times New Roman" panose="02020603050405020304" pitchFamily="18" charset="0"/>
            </a:rPr>
            <a:t>26 человек</a:t>
          </a:r>
          <a:endParaRPr lang="ru-RU" sz="800" dirty="0" smtClean="0">
            <a:solidFill>
              <a:schemeClr val="bg1"/>
            </a:solidFill>
            <a:latin typeface="Times New Roman" panose="02020603050405020304" pitchFamily="18" charset="0"/>
            <a:ea typeface="Times New Roman" panose="02020603050405020304" pitchFamily="18" charset="0"/>
          </a:endParaRPr>
        </a:p>
        <a:p>
          <a:r>
            <a:rPr lang="ru-RU" sz="800" dirty="0" smtClean="0">
              <a:solidFill>
                <a:schemeClr val="bg1"/>
              </a:solidFill>
              <a:latin typeface="Calibri (Основной текст)"/>
              <a:ea typeface="Times New Roman" panose="02020603050405020304" pitchFamily="18" charset="0"/>
              <a:cs typeface="Times New Roman" panose="02020603050405020304" pitchFamily="18" charset="0"/>
            </a:rPr>
            <a:t>ГПОУ ТО «Тульский техникум социальных технологий» - 14 человек</a:t>
          </a:r>
          <a:endParaRPr lang="ru-RU" sz="800" dirty="0">
            <a:solidFill>
              <a:schemeClr val="bg1"/>
            </a:solidFill>
          </a:endParaRPr>
        </a:p>
      </dgm:t>
    </dgm:pt>
    <dgm:pt modelId="{BA138F76-8239-47E4-A913-E1E568CC7508}" type="parTrans" cxnId="{8F46455E-AD65-42AC-A8FB-EA810AA4813D}">
      <dgm:prSet/>
      <dgm:spPr/>
      <dgm:t>
        <a:bodyPr/>
        <a:lstStyle/>
        <a:p>
          <a:endParaRPr lang="ru-RU"/>
        </a:p>
      </dgm:t>
    </dgm:pt>
    <dgm:pt modelId="{2E823198-172B-45E0-ADBB-98662D74F0F3}" type="sibTrans" cxnId="{8F46455E-AD65-42AC-A8FB-EA810AA4813D}">
      <dgm:prSet/>
      <dgm:spPr/>
      <dgm:t>
        <a:bodyPr/>
        <a:lstStyle/>
        <a:p>
          <a:endParaRPr lang="ru-RU"/>
        </a:p>
      </dgm:t>
    </dgm:pt>
    <dgm:pt modelId="{ECBC2201-8FC0-46A0-BA06-A971137E661C}">
      <dgm:prSet phldrT="[Текст]" custT="1"/>
      <dgm:spPr>
        <a:solidFill>
          <a:schemeClr val="bg2"/>
        </a:solidFill>
      </dgm:spPr>
      <dgm:t>
        <a:bodyPr/>
        <a:lstStyle/>
        <a:p>
          <a:r>
            <a:rPr lang="ru-RU" sz="900" b="1" dirty="0" smtClean="0">
              <a:solidFill>
                <a:srgbClr val="002060"/>
              </a:solidFill>
              <a:latin typeface="Calibri (Основной текст)"/>
              <a:ea typeface="Times New Roman" panose="02020603050405020304" pitchFamily="18" charset="0"/>
              <a:cs typeface="Times New Roman" panose="02020603050405020304" pitchFamily="18" charset="0"/>
            </a:rPr>
            <a:t>Со 2 сентября по 30 декабря 2021 года обучаются 242 (188</a:t>
          </a:r>
          <a:r>
            <a:rPr lang="ru-RU" sz="900" dirty="0" smtClean="0"/>
            <a:t> </a:t>
          </a:r>
          <a:r>
            <a:rPr lang="ru-RU" sz="900" b="1" dirty="0" smtClean="0">
              <a:solidFill>
                <a:srgbClr val="002060"/>
              </a:solidFill>
              <a:latin typeface="Calibri (Основной текст)"/>
              <a:ea typeface="Times New Roman" panose="02020603050405020304" pitchFamily="18" charset="0"/>
              <a:cs typeface="Times New Roman" panose="02020603050405020304" pitchFamily="18" charset="0"/>
            </a:rPr>
            <a:t>несовершеннолетних) обучающихся из 6 образовательных учреждений Тула и Тульской области:</a:t>
          </a:r>
          <a:endParaRPr lang="ru-RU" sz="900" dirty="0" smtClean="0">
            <a:latin typeface="Times New Roman" panose="02020603050405020304" pitchFamily="18" charset="0"/>
            <a:ea typeface="Times New Roman" panose="02020603050405020304" pitchFamily="18" charset="0"/>
          </a:endParaRPr>
        </a:p>
        <a:p>
          <a:r>
            <a:rPr lang="ru-RU" sz="900" dirty="0" smtClean="0">
              <a:solidFill>
                <a:srgbClr val="002060"/>
              </a:solidFill>
              <a:latin typeface="Calibri (Основной текст)"/>
              <a:ea typeface="Times New Roman" panose="02020603050405020304" pitchFamily="18" charset="0"/>
              <a:cs typeface="Times New Roman" panose="02020603050405020304" pitchFamily="18" charset="0"/>
            </a:rPr>
            <a:t>ГОУ ТО «Новомосковская школа для обучающихся с ОВЗ</a:t>
          </a:r>
          <a:r>
            <a:rPr lang="ru-RU" sz="500" dirty="0" smtClean="0">
              <a:solidFill>
                <a:srgbClr val="002060"/>
              </a:solidFill>
              <a:latin typeface="Calibri (Основной текст)"/>
              <a:ea typeface="Times New Roman" panose="02020603050405020304" pitchFamily="18" charset="0"/>
              <a:cs typeface="Times New Roman" panose="02020603050405020304" pitchFamily="18" charset="0"/>
            </a:rPr>
            <a:t>» - 17 человек</a:t>
          </a:r>
          <a:endParaRPr lang="ru-RU" sz="500" dirty="0" smtClean="0">
            <a:latin typeface="Times New Roman" panose="02020603050405020304" pitchFamily="18" charset="0"/>
            <a:ea typeface="Times New Roman" panose="02020603050405020304" pitchFamily="18" charset="0"/>
          </a:endParaRPr>
        </a:p>
        <a:p>
          <a:r>
            <a:rPr lang="ru-RU" sz="500" dirty="0" smtClean="0">
              <a:solidFill>
                <a:srgbClr val="002060"/>
              </a:solidFill>
              <a:latin typeface="Calibri (Основной текст)"/>
              <a:ea typeface="Times New Roman" panose="02020603050405020304" pitchFamily="18" charset="0"/>
              <a:cs typeface="Times New Roman" panose="02020603050405020304" pitchFamily="18" charset="0"/>
            </a:rPr>
            <a:t>ГОУ ТО «Новомосковский областной центр образования» - 21 человек</a:t>
          </a:r>
          <a:endParaRPr lang="ru-RU" sz="500" dirty="0" smtClean="0">
            <a:latin typeface="Times New Roman" panose="02020603050405020304" pitchFamily="18" charset="0"/>
            <a:ea typeface="Times New Roman" panose="02020603050405020304" pitchFamily="18" charset="0"/>
          </a:endParaRPr>
        </a:p>
        <a:p>
          <a:r>
            <a:rPr lang="ru-RU" sz="500" dirty="0" smtClean="0">
              <a:solidFill>
                <a:srgbClr val="002060"/>
              </a:solidFill>
              <a:latin typeface="Calibri (Основной текст)"/>
              <a:ea typeface="Times New Roman" panose="02020603050405020304" pitchFamily="18" charset="0"/>
              <a:cs typeface="Times New Roman" panose="02020603050405020304" pitchFamily="18" charset="0"/>
            </a:rPr>
            <a:t>ГОУ ТО «Тульский областной центр образования» 1 отделение – 39 человек</a:t>
          </a:r>
          <a:endParaRPr lang="ru-RU" sz="500" dirty="0" smtClean="0">
            <a:latin typeface="Times New Roman" panose="02020603050405020304" pitchFamily="18" charset="0"/>
            <a:ea typeface="Times New Roman" panose="02020603050405020304" pitchFamily="18" charset="0"/>
          </a:endParaRPr>
        </a:p>
        <a:p>
          <a:r>
            <a:rPr lang="ru-RU" sz="500" dirty="0" smtClean="0">
              <a:solidFill>
                <a:srgbClr val="002060"/>
              </a:solidFill>
              <a:latin typeface="Calibri (Основной текст)"/>
              <a:ea typeface="Times New Roman" panose="02020603050405020304" pitchFamily="18" charset="0"/>
              <a:cs typeface="Times New Roman" panose="02020603050405020304" pitchFamily="18" charset="0"/>
            </a:rPr>
            <a:t>ГОУ ТО «Щекинская школа для обучающихся с ОВЗ» - 38 человек</a:t>
          </a:r>
          <a:endParaRPr lang="ru-RU" sz="500" dirty="0" smtClean="0">
            <a:latin typeface="Times New Roman" panose="02020603050405020304" pitchFamily="18" charset="0"/>
            <a:ea typeface="Times New Roman" panose="02020603050405020304" pitchFamily="18" charset="0"/>
          </a:endParaRPr>
        </a:p>
        <a:p>
          <a:r>
            <a:rPr lang="ru-RU" sz="500" dirty="0" smtClean="0">
              <a:solidFill>
                <a:srgbClr val="002060"/>
              </a:solidFill>
              <a:latin typeface="Calibri (Основной текст)"/>
              <a:ea typeface="Times New Roman" panose="02020603050405020304" pitchFamily="18" charset="0"/>
              <a:cs typeface="Times New Roman" panose="02020603050405020304" pitchFamily="18" charset="0"/>
            </a:rPr>
            <a:t>ГОУ ТО «Тульский областной центр образования» 2 отделение – 32 человека</a:t>
          </a:r>
          <a:endParaRPr lang="ru-RU" sz="500" dirty="0" smtClean="0">
            <a:latin typeface="Times New Roman" panose="02020603050405020304" pitchFamily="18" charset="0"/>
            <a:ea typeface="Times New Roman" panose="02020603050405020304" pitchFamily="18" charset="0"/>
          </a:endParaRPr>
        </a:p>
        <a:p>
          <a:r>
            <a:rPr lang="ru-RU" sz="500" dirty="0" smtClean="0">
              <a:solidFill>
                <a:srgbClr val="002060"/>
              </a:solidFill>
              <a:latin typeface="Calibri (Основной текст)"/>
              <a:ea typeface="Times New Roman" panose="02020603050405020304" pitchFamily="18" charset="0"/>
              <a:cs typeface="Times New Roman" panose="02020603050405020304" pitchFamily="18" charset="0"/>
            </a:rPr>
            <a:t>ГОУ ТО «Дубовская школа для обучающихся с ОВЗ» - 12 человек</a:t>
          </a:r>
          <a:endParaRPr lang="ru-RU" sz="500" dirty="0" smtClean="0">
            <a:latin typeface="Times New Roman" panose="02020603050405020304" pitchFamily="18" charset="0"/>
            <a:ea typeface="Times New Roman" panose="02020603050405020304" pitchFamily="18" charset="0"/>
          </a:endParaRPr>
        </a:p>
        <a:p>
          <a:r>
            <a:rPr lang="ru-RU" sz="500" dirty="0" smtClean="0">
              <a:solidFill>
                <a:srgbClr val="002060"/>
              </a:solidFill>
              <a:latin typeface="Calibri (Основной текст)"/>
              <a:ea typeface="Times New Roman" panose="02020603050405020304" pitchFamily="18" charset="0"/>
              <a:cs typeface="Times New Roman" panose="02020603050405020304" pitchFamily="18" charset="0"/>
            </a:rPr>
            <a:t>ГПОУ ТО «Тульский техникум социальных технологий» - 84 человека</a:t>
          </a:r>
          <a:endParaRPr lang="ru-RU" sz="500" dirty="0"/>
        </a:p>
      </dgm:t>
    </dgm:pt>
    <dgm:pt modelId="{18F89160-ACAA-4DAA-8B47-CB1F900C236D}" type="parTrans" cxnId="{B47DD0C5-0427-46FA-B3E1-DFF3D7C89BBC}">
      <dgm:prSet/>
      <dgm:spPr/>
      <dgm:t>
        <a:bodyPr/>
        <a:lstStyle/>
        <a:p>
          <a:endParaRPr lang="ru-RU"/>
        </a:p>
      </dgm:t>
    </dgm:pt>
    <dgm:pt modelId="{E6E8AE08-C89F-42E1-82DB-01BA00BB9C60}" type="sibTrans" cxnId="{B47DD0C5-0427-46FA-B3E1-DFF3D7C89BBC}">
      <dgm:prSet/>
      <dgm:spPr/>
      <dgm:t>
        <a:bodyPr/>
        <a:lstStyle/>
        <a:p>
          <a:endParaRPr lang="ru-RU"/>
        </a:p>
      </dgm:t>
    </dgm:pt>
    <dgm:pt modelId="{8997B08E-DB33-4D16-99EC-A8D81FF5DE7B}">
      <dgm:prSet phldrT="[Текст]" custT="1"/>
      <dgm:spPr/>
      <dgm:t>
        <a:bodyPr/>
        <a:lstStyle/>
        <a:p>
          <a:r>
            <a:rPr lang="ru-RU" sz="700" b="1" dirty="0" smtClean="0">
              <a:solidFill>
                <a:schemeClr val="bg1"/>
              </a:solidFill>
              <a:latin typeface="Calibri (Основной текст)"/>
              <a:ea typeface="Times New Roman" panose="02020603050405020304" pitchFamily="18" charset="0"/>
              <a:cs typeface="Times New Roman" panose="02020603050405020304" pitchFamily="18" charset="0"/>
            </a:rPr>
            <a:t>С 10 января по 31 декабря 2022 года обучаются 221 (200</a:t>
          </a:r>
          <a:r>
            <a:rPr lang="ru-RU" sz="700" dirty="0" smtClean="0">
              <a:solidFill>
                <a:schemeClr val="bg1"/>
              </a:solidFill>
            </a:rPr>
            <a:t> </a:t>
          </a:r>
          <a:r>
            <a:rPr lang="ru-RU" sz="700" b="1" dirty="0" smtClean="0">
              <a:solidFill>
                <a:schemeClr val="bg1"/>
              </a:solidFill>
              <a:latin typeface="Calibri (Основной текст)"/>
              <a:ea typeface="Times New Roman" panose="02020603050405020304" pitchFamily="18" charset="0"/>
              <a:cs typeface="Times New Roman" panose="02020603050405020304" pitchFamily="18" charset="0"/>
            </a:rPr>
            <a:t> несовершеннолетних) обучающийся:</a:t>
          </a:r>
          <a:endParaRPr lang="ru-RU" sz="700" dirty="0" smtClean="0">
            <a:solidFill>
              <a:schemeClr val="bg1"/>
            </a:solidFill>
            <a:latin typeface="Times New Roman" panose="02020603050405020304" pitchFamily="18" charset="0"/>
            <a:ea typeface="Times New Roman" panose="02020603050405020304" pitchFamily="18" charset="0"/>
          </a:endParaRPr>
        </a:p>
        <a:p>
          <a:r>
            <a:rPr lang="ru-RU" sz="700" dirty="0" smtClean="0">
              <a:solidFill>
                <a:schemeClr val="bg1"/>
              </a:solidFill>
              <a:latin typeface="Calibri (Основной текст)"/>
              <a:ea typeface="Times New Roman" panose="02020603050405020304" pitchFamily="18" charset="0"/>
              <a:cs typeface="Times New Roman" panose="02020603050405020304" pitchFamily="18" charset="0"/>
            </a:rPr>
            <a:t>ГОУ ТО «Тульский областной центр образования» 3 отделение – 30 человек</a:t>
          </a:r>
          <a:endParaRPr lang="ru-RU" sz="700" dirty="0" smtClean="0">
            <a:solidFill>
              <a:schemeClr val="bg1"/>
            </a:solidFill>
            <a:latin typeface="Times New Roman" panose="02020603050405020304" pitchFamily="18" charset="0"/>
            <a:ea typeface="Times New Roman" panose="02020603050405020304" pitchFamily="18" charset="0"/>
          </a:endParaRPr>
        </a:p>
        <a:p>
          <a:r>
            <a:rPr lang="ru-RU" sz="700" dirty="0" smtClean="0">
              <a:solidFill>
                <a:schemeClr val="bg1"/>
              </a:solidFill>
              <a:latin typeface="Calibri (Основной текст)"/>
              <a:ea typeface="Times New Roman" panose="02020603050405020304" pitchFamily="18" charset="0"/>
              <a:cs typeface="Times New Roman" panose="02020603050405020304" pitchFamily="18" charset="0"/>
            </a:rPr>
            <a:t>ГОУ ТО «Тульская школа для обучающихся с ОВЗ №4» - 36 человек</a:t>
          </a:r>
          <a:endParaRPr lang="ru-RU" sz="700" dirty="0" smtClean="0">
            <a:solidFill>
              <a:schemeClr val="bg1"/>
            </a:solidFill>
            <a:latin typeface="Times New Roman" panose="02020603050405020304" pitchFamily="18" charset="0"/>
            <a:ea typeface="Times New Roman" panose="02020603050405020304" pitchFamily="18" charset="0"/>
          </a:endParaRPr>
        </a:p>
        <a:p>
          <a:r>
            <a:rPr lang="ru-RU" sz="700" dirty="0" smtClean="0">
              <a:solidFill>
                <a:schemeClr val="bg1"/>
              </a:solidFill>
              <a:latin typeface="Calibri (Основной текст)"/>
              <a:ea typeface="Times New Roman" panose="02020603050405020304" pitchFamily="18" charset="0"/>
              <a:cs typeface="Times New Roman" panose="02020603050405020304" pitchFamily="18" charset="0"/>
            </a:rPr>
            <a:t>ГОУ ТО «</a:t>
          </a:r>
          <a:r>
            <a:rPr lang="ru-RU" sz="700" dirty="0" err="1" smtClean="0">
              <a:solidFill>
                <a:schemeClr val="bg1"/>
              </a:solidFill>
              <a:latin typeface="Calibri (Основной текст)"/>
              <a:ea typeface="Times New Roman" panose="02020603050405020304" pitchFamily="18" charset="0"/>
              <a:cs typeface="Times New Roman" panose="02020603050405020304" pitchFamily="18" charset="0"/>
            </a:rPr>
            <a:t>Новогуровская</a:t>
          </a:r>
          <a:r>
            <a:rPr lang="ru-RU" sz="700" dirty="0" smtClean="0">
              <a:solidFill>
                <a:schemeClr val="bg1"/>
              </a:solidFill>
              <a:latin typeface="Calibri (Основной текст)"/>
              <a:ea typeface="Times New Roman" panose="02020603050405020304" pitchFamily="18" charset="0"/>
              <a:cs typeface="Times New Roman" panose="02020603050405020304" pitchFamily="18" charset="0"/>
            </a:rPr>
            <a:t> школа для обучающихся с ОВЗ» - 36 человек</a:t>
          </a:r>
          <a:endParaRPr lang="ru-RU" sz="700" dirty="0" smtClean="0">
            <a:solidFill>
              <a:schemeClr val="bg1"/>
            </a:solidFill>
            <a:latin typeface="Times New Roman" panose="02020603050405020304" pitchFamily="18" charset="0"/>
            <a:ea typeface="Times New Roman" panose="02020603050405020304" pitchFamily="18" charset="0"/>
          </a:endParaRPr>
        </a:p>
        <a:p>
          <a:r>
            <a:rPr lang="ru-RU" sz="700" dirty="0" smtClean="0">
              <a:solidFill>
                <a:schemeClr val="bg1"/>
              </a:solidFill>
              <a:latin typeface="Calibri (Основной текст)"/>
              <a:ea typeface="Times New Roman" panose="02020603050405020304" pitchFamily="18" charset="0"/>
              <a:cs typeface="Times New Roman" panose="02020603050405020304" pitchFamily="18" charset="0"/>
            </a:rPr>
            <a:t>ГОУ ТО «</a:t>
          </a:r>
          <a:r>
            <a:rPr lang="ru-RU" sz="700" dirty="0" err="1" smtClean="0">
              <a:solidFill>
                <a:schemeClr val="bg1"/>
              </a:solidFill>
              <a:latin typeface="Calibri (Основной текст)"/>
              <a:ea typeface="Times New Roman" panose="02020603050405020304" pitchFamily="18" charset="0"/>
              <a:cs typeface="Times New Roman" panose="02020603050405020304" pitchFamily="18" charset="0"/>
            </a:rPr>
            <a:t>Болоховская</a:t>
          </a:r>
          <a:r>
            <a:rPr lang="ru-RU" sz="700" dirty="0" smtClean="0">
              <a:solidFill>
                <a:schemeClr val="bg1"/>
              </a:solidFill>
              <a:latin typeface="Calibri (Основной текст)"/>
              <a:ea typeface="Times New Roman" panose="02020603050405020304" pitchFamily="18" charset="0"/>
              <a:cs typeface="Times New Roman" panose="02020603050405020304" pitchFamily="18" charset="0"/>
            </a:rPr>
            <a:t> школа для обучающихся с ОВЗ» - 33 человек</a:t>
          </a:r>
          <a:endParaRPr lang="ru-RU" sz="700" dirty="0" smtClean="0">
            <a:solidFill>
              <a:schemeClr val="bg1"/>
            </a:solidFill>
            <a:latin typeface="Times New Roman" panose="02020603050405020304" pitchFamily="18" charset="0"/>
            <a:ea typeface="Times New Roman" panose="02020603050405020304" pitchFamily="18" charset="0"/>
          </a:endParaRPr>
        </a:p>
        <a:p>
          <a:r>
            <a:rPr lang="ru-RU" sz="700" dirty="0" smtClean="0">
              <a:solidFill>
                <a:schemeClr val="bg1"/>
              </a:solidFill>
              <a:latin typeface="Calibri (Основной текст)"/>
              <a:ea typeface="Times New Roman" panose="02020603050405020304" pitchFamily="18" charset="0"/>
              <a:cs typeface="Times New Roman" panose="02020603050405020304" pitchFamily="18" charset="0"/>
            </a:rPr>
            <a:t>ГПОУ ТО «Тульский техникум социальных технологий» -  95 человек (75</a:t>
          </a:r>
        </a:p>
        <a:p>
          <a:r>
            <a:rPr lang="ru-RU" sz="700" dirty="0" smtClean="0">
              <a:solidFill>
                <a:schemeClr val="bg1"/>
              </a:solidFill>
              <a:latin typeface="Calibri (Основной текст)"/>
              <a:ea typeface="Times New Roman" panose="02020603050405020304" pitchFamily="18" charset="0"/>
              <a:cs typeface="Times New Roman" panose="02020603050405020304" pitchFamily="18" charset="0"/>
            </a:rPr>
            <a:t> несовершеннолетних)</a:t>
          </a:r>
          <a:endParaRPr lang="ru-RU" sz="700" dirty="0">
            <a:solidFill>
              <a:schemeClr val="bg1"/>
            </a:solidFill>
          </a:endParaRPr>
        </a:p>
      </dgm:t>
    </dgm:pt>
    <dgm:pt modelId="{C13BFB35-7C17-4E31-AB3D-673355A53317}" type="parTrans" cxnId="{4DB6BF41-AAF0-4CFE-9BD1-F158869C21BB}">
      <dgm:prSet/>
      <dgm:spPr/>
      <dgm:t>
        <a:bodyPr/>
        <a:lstStyle/>
        <a:p>
          <a:endParaRPr lang="ru-RU"/>
        </a:p>
      </dgm:t>
    </dgm:pt>
    <dgm:pt modelId="{7EC53C17-04DB-4664-927F-3A6D2D566AC5}" type="sibTrans" cxnId="{4DB6BF41-AAF0-4CFE-9BD1-F158869C21BB}">
      <dgm:prSet/>
      <dgm:spPr/>
      <dgm:t>
        <a:bodyPr/>
        <a:lstStyle/>
        <a:p>
          <a:endParaRPr lang="ru-RU"/>
        </a:p>
      </dgm:t>
    </dgm:pt>
    <dgm:pt modelId="{6CFB8580-2BDF-4B52-BC2E-F28AEC294460}" type="pres">
      <dgm:prSet presAssocID="{E22E709F-B768-4148-B5C1-5D9B0C9B0B5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E29B37C3-766A-424A-AA8D-DBF33ACBDAED}" type="pres">
      <dgm:prSet presAssocID="{E22E709F-B768-4148-B5C1-5D9B0C9B0B52}" presName="Name1" presStyleCnt="0"/>
      <dgm:spPr/>
    </dgm:pt>
    <dgm:pt modelId="{AB3D1C2A-6F46-4B19-ACBE-E5DA46F42BC4}" type="pres">
      <dgm:prSet presAssocID="{E22E709F-B768-4148-B5C1-5D9B0C9B0B52}" presName="cycle" presStyleCnt="0"/>
      <dgm:spPr/>
    </dgm:pt>
    <dgm:pt modelId="{459FD067-7E70-4FFA-B236-262CFBC6237E}" type="pres">
      <dgm:prSet presAssocID="{E22E709F-B768-4148-B5C1-5D9B0C9B0B52}" presName="srcNode" presStyleLbl="node1" presStyleIdx="0" presStyleCnt="3"/>
      <dgm:spPr/>
    </dgm:pt>
    <dgm:pt modelId="{FEBB3C62-BA77-4E07-83E6-9140FB630755}" type="pres">
      <dgm:prSet presAssocID="{E22E709F-B768-4148-B5C1-5D9B0C9B0B52}" presName="conn" presStyleLbl="parChTrans1D2" presStyleIdx="0" presStyleCnt="1"/>
      <dgm:spPr/>
      <dgm:t>
        <a:bodyPr/>
        <a:lstStyle/>
        <a:p>
          <a:endParaRPr lang="ru-RU"/>
        </a:p>
      </dgm:t>
    </dgm:pt>
    <dgm:pt modelId="{BECA0EE9-F718-4BDE-A0D7-4EA36B2FFCCF}" type="pres">
      <dgm:prSet presAssocID="{E22E709F-B768-4148-B5C1-5D9B0C9B0B52}" presName="extraNode" presStyleLbl="node1" presStyleIdx="0" presStyleCnt="3"/>
      <dgm:spPr/>
    </dgm:pt>
    <dgm:pt modelId="{218113FF-A569-4133-B814-97A6EFCE621D}" type="pres">
      <dgm:prSet presAssocID="{E22E709F-B768-4148-B5C1-5D9B0C9B0B52}" presName="dstNode" presStyleLbl="node1" presStyleIdx="0" presStyleCnt="3"/>
      <dgm:spPr/>
    </dgm:pt>
    <dgm:pt modelId="{41F2506F-C140-4FF1-A765-5D2DCE4ECF0E}" type="pres">
      <dgm:prSet presAssocID="{4086D409-4E44-4FD7-B49B-7BB30AF5156E}" presName="text_1" presStyleLbl="node1" presStyleIdx="0" presStyleCnt="3" custScaleY="141341" custLinFactNeighborX="401" custLinFactNeighborY="6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16857E-BEA2-422B-9A9F-508AE2A4606E}" type="pres">
      <dgm:prSet presAssocID="{4086D409-4E44-4FD7-B49B-7BB30AF5156E}" presName="accent_1" presStyleCnt="0"/>
      <dgm:spPr/>
    </dgm:pt>
    <dgm:pt modelId="{B59EB52E-11DA-4F08-9577-9E0043C817F9}" type="pres">
      <dgm:prSet presAssocID="{4086D409-4E44-4FD7-B49B-7BB30AF5156E}" presName="accentRepeatNode" presStyleLbl="solidFgAcc1" presStyleIdx="0" presStyleCnt="3" custScaleX="120878" custScaleY="11195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EB07EB7-6E3E-4BFE-B25D-5FEB08ED636C}" type="pres">
      <dgm:prSet presAssocID="{ECBC2201-8FC0-46A0-BA06-A971137E661C}" presName="text_2" presStyleLbl="node1" presStyleIdx="1" presStyleCnt="3" custScaleX="95404" custScaleY="954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12E135-9EC5-48B8-83B2-A30A29ED5AF1}" type="pres">
      <dgm:prSet presAssocID="{ECBC2201-8FC0-46A0-BA06-A971137E661C}" presName="accent_2" presStyleCnt="0"/>
      <dgm:spPr/>
    </dgm:pt>
    <dgm:pt modelId="{96B9A74C-7EC0-4B0C-8345-29F3FAF8360C}" type="pres">
      <dgm:prSet presAssocID="{ECBC2201-8FC0-46A0-BA06-A971137E661C}" presName="accentRepeatNode" presStyleLbl="solidFgAcc1" presStyleIdx="1" presStyleCnt="3" custScaleX="118752" custScaleY="120539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02411317-0FCB-47C9-885B-AF780064F010}" type="pres">
      <dgm:prSet presAssocID="{8997B08E-DB33-4D16-99EC-A8D81FF5DE7B}" presName="text_3" presStyleLbl="node1" presStyleIdx="2" presStyleCnt="3" custScaleY="1467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7EBB11-DD16-4541-B52F-05C58E4AAD29}" type="pres">
      <dgm:prSet presAssocID="{8997B08E-DB33-4D16-99EC-A8D81FF5DE7B}" presName="accent_3" presStyleCnt="0"/>
      <dgm:spPr/>
    </dgm:pt>
    <dgm:pt modelId="{5F027A19-DE24-4A52-ACF1-087CD6DBB287}" type="pres">
      <dgm:prSet presAssocID="{8997B08E-DB33-4D16-99EC-A8D81FF5DE7B}" presName="accentRepeatNode" presStyleLbl="solidFgAcc1" presStyleIdx="2" presStyleCnt="3" custScaleX="113066" custScaleY="117849" custLinFactNeighborX="5574" custLinFactNeighborY="-177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8F46455E-AD65-42AC-A8FB-EA810AA4813D}" srcId="{E22E709F-B768-4148-B5C1-5D9B0C9B0B52}" destId="{4086D409-4E44-4FD7-B49B-7BB30AF5156E}" srcOrd="0" destOrd="0" parTransId="{BA138F76-8239-47E4-A913-E1E568CC7508}" sibTransId="{2E823198-172B-45E0-ADBB-98662D74F0F3}"/>
    <dgm:cxn modelId="{4DB6BF41-AAF0-4CFE-9BD1-F158869C21BB}" srcId="{E22E709F-B768-4148-B5C1-5D9B0C9B0B52}" destId="{8997B08E-DB33-4D16-99EC-A8D81FF5DE7B}" srcOrd="2" destOrd="0" parTransId="{C13BFB35-7C17-4E31-AB3D-673355A53317}" sibTransId="{7EC53C17-04DB-4664-927F-3A6D2D566AC5}"/>
    <dgm:cxn modelId="{FABEC79A-406B-4CB6-86F7-E75D12401BD7}" type="presOf" srcId="{2E823198-172B-45E0-ADBB-98662D74F0F3}" destId="{FEBB3C62-BA77-4E07-83E6-9140FB630755}" srcOrd="0" destOrd="0" presId="urn:microsoft.com/office/officeart/2008/layout/VerticalCurvedList"/>
    <dgm:cxn modelId="{687C1D06-3769-47D8-982B-5C0D7A6E7626}" type="presOf" srcId="{8997B08E-DB33-4D16-99EC-A8D81FF5DE7B}" destId="{02411317-0FCB-47C9-885B-AF780064F010}" srcOrd="0" destOrd="0" presId="urn:microsoft.com/office/officeart/2008/layout/VerticalCurvedList"/>
    <dgm:cxn modelId="{2318D2E6-C707-40FE-B384-B1A2CF348C41}" type="presOf" srcId="{ECBC2201-8FC0-46A0-BA06-A971137E661C}" destId="{BEB07EB7-6E3E-4BFE-B25D-5FEB08ED636C}" srcOrd="0" destOrd="0" presId="urn:microsoft.com/office/officeart/2008/layout/VerticalCurvedList"/>
    <dgm:cxn modelId="{976DB7BA-CD62-45EC-AE90-612B8BC8F087}" type="presOf" srcId="{E22E709F-B768-4148-B5C1-5D9B0C9B0B52}" destId="{6CFB8580-2BDF-4B52-BC2E-F28AEC294460}" srcOrd="0" destOrd="0" presId="urn:microsoft.com/office/officeart/2008/layout/VerticalCurvedList"/>
    <dgm:cxn modelId="{B47DD0C5-0427-46FA-B3E1-DFF3D7C89BBC}" srcId="{E22E709F-B768-4148-B5C1-5D9B0C9B0B52}" destId="{ECBC2201-8FC0-46A0-BA06-A971137E661C}" srcOrd="1" destOrd="0" parTransId="{18F89160-ACAA-4DAA-8B47-CB1F900C236D}" sibTransId="{E6E8AE08-C89F-42E1-82DB-01BA00BB9C60}"/>
    <dgm:cxn modelId="{7917580A-6259-4091-83AB-86AD07A19901}" type="presOf" srcId="{4086D409-4E44-4FD7-B49B-7BB30AF5156E}" destId="{41F2506F-C140-4FF1-A765-5D2DCE4ECF0E}" srcOrd="0" destOrd="0" presId="urn:microsoft.com/office/officeart/2008/layout/VerticalCurvedList"/>
    <dgm:cxn modelId="{876D2062-EC3C-4E32-ADF2-DC90EDE7C7CB}" type="presParOf" srcId="{6CFB8580-2BDF-4B52-BC2E-F28AEC294460}" destId="{E29B37C3-766A-424A-AA8D-DBF33ACBDAED}" srcOrd="0" destOrd="0" presId="urn:microsoft.com/office/officeart/2008/layout/VerticalCurvedList"/>
    <dgm:cxn modelId="{1A061AD5-484F-4CB0-A1AB-C3BDF7D9AEBB}" type="presParOf" srcId="{E29B37C3-766A-424A-AA8D-DBF33ACBDAED}" destId="{AB3D1C2A-6F46-4B19-ACBE-E5DA46F42BC4}" srcOrd="0" destOrd="0" presId="urn:microsoft.com/office/officeart/2008/layout/VerticalCurvedList"/>
    <dgm:cxn modelId="{84BA2A67-3208-44CD-B791-B70582DBD34A}" type="presParOf" srcId="{AB3D1C2A-6F46-4B19-ACBE-E5DA46F42BC4}" destId="{459FD067-7E70-4FFA-B236-262CFBC6237E}" srcOrd="0" destOrd="0" presId="urn:microsoft.com/office/officeart/2008/layout/VerticalCurvedList"/>
    <dgm:cxn modelId="{9A6D5270-1313-465B-B76E-9D5E2087FE8D}" type="presParOf" srcId="{AB3D1C2A-6F46-4B19-ACBE-E5DA46F42BC4}" destId="{FEBB3C62-BA77-4E07-83E6-9140FB630755}" srcOrd="1" destOrd="0" presId="urn:microsoft.com/office/officeart/2008/layout/VerticalCurvedList"/>
    <dgm:cxn modelId="{AD6FF434-22B3-40B2-A848-05D1CD476FF5}" type="presParOf" srcId="{AB3D1C2A-6F46-4B19-ACBE-E5DA46F42BC4}" destId="{BECA0EE9-F718-4BDE-A0D7-4EA36B2FFCCF}" srcOrd="2" destOrd="0" presId="urn:microsoft.com/office/officeart/2008/layout/VerticalCurvedList"/>
    <dgm:cxn modelId="{B1919597-A7E8-4F45-9421-A397FA6FD071}" type="presParOf" srcId="{AB3D1C2A-6F46-4B19-ACBE-E5DA46F42BC4}" destId="{218113FF-A569-4133-B814-97A6EFCE621D}" srcOrd="3" destOrd="0" presId="urn:microsoft.com/office/officeart/2008/layout/VerticalCurvedList"/>
    <dgm:cxn modelId="{BEC93D4F-0E46-4A37-86AB-63CDDAD12D60}" type="presParOf" srcId="{E29B37C3-766A-424A-AA8D-DBF33ACBDAED}" destId="{41F2506F-C140-4FF1-A765-5D2DCE4ECF0E}" srcOrd="1" destOrd="0" presId="urn:microsoft.com/office/officeart/2008/layout/VerticalCurvedList"/>
    <dgm:cxn modelId="{704AFAF3-344E-4615-A8B5-AFE164963BBF}" type="presParOf" srcId="{E29B37C3-766A-424A-AA8D-DBF33ACBDAED}" destId="{4916857E-BEA2-422B-9A9F-508AE2A4606E}" srcOrd="2" destOrd="0" presId="urn:microsoft.com/office/officeart/2008/layout/VerticalCurvedList"/>
    <dgm:cxn modelId="{F4AA9C2A-D77B-42BE-B5C0-A58F1901A449}" type="presParOf" srcId="{4916857E-BEA2-422B-9A9F-508AE2A4606E}" destId="{B59EB52E-11DA-4F08-9577-9E0043C817F9}" srcOrd="0" destOrd="0" presId="urn:microsoft.com/office/officeart/2008/layout/VerticalCurvedList"/>
    <dgm:cxn modelId="{FF02CC68-121D-4B6A-B190-593E8E03E8D1}" type="presParOf" srcId="{E29B37C3-766A-424A-AA8D-DBF33ACBDAED}" destId="{BEB07EB7-6E3E-4BFE-B25D-5FEB08ED636C}" srcOrd="3" destOrd="0" presId="urn:microsoft.com/office/officeart/2008/layout/VerticalCurvedList"/>
    <dgm:cxn modelId="{1BB8F692-34C7-443C-909E-F305658C3F80}" type="presParOf" srcId="{E29B37C3-766A-424A-AA8D-DBF33ACBDAED}" destId="{2112E135-9EC5-48B8-83B2-A30A29ED5AF1}" srcOrd="4" destOrd="0" presId="urn:microsoft.com/office/officeart/2008/layout/VerticalCurvedList"/>
    <dgm:cxn modelId="{F3674BF6-BDF6-447A-A4FB-7FB6C6770B11}" type="presParOf" srcId="{2112E135-9EC5-48B8-83B2-A30A29ED5AF1}" destId="{96B9A74C-7EC0-4B0C-8345-29F3FAF8360C}" srcOrd="0" destOrd="0" presId="urn:microsoft.com/office/officeart/2008/layout/VerticalCurvedList"/>
    <dgm:cxn modelId="{E5AD4908-3EFD-40BB-8823-6A7EEA3C39B0}" type="presParOf" srcId="{E29B37C3-766A-424A-AA8D-DBF33ACBDAED}" destId="{02411317-0FCB-47C9-885B-AF780064F010}" srcOrd="5" destOrd="0" presId="urn:microsoft.com/office/officeart/2008/layout/VerticalCurvedList"/>
    <dgm:cxn modelId="{32C4E30E-941F-44D5-AF1C-F312C7C61A7C}" type="presParOf" srcId="{E29B37C3-766A-424A-AA8D-DBF33ACBDAED}" destId="{B27EBB11-DD16-4541-B52F-05C58E4AAD29}" srcOrd="6" destOrd="0" presId="urn:microsoft.com/office/officeart/2008/layout/VerticalCurvedList"/>
    <dgm:cxn modelId="{64459C0F-BBB5-44C9-BAF4-95E15E618569}" type="presParOf" srcId="{B27EBB11-DD16-4541-B52F-05C58E4AAD29}" destId="{5F027A19-DE24-4A52-ACF1-087CD6DBB28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84BC0A7-DCE1-4183-BCC8-372FA5C1CEC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6205945-0E9D-4D99-A138-2DE1894F5FE2}">
      <dgm:prSet custT="1"/>
      <dgm:spPr/>
      <dgm:t>
        <a:bodyPr/>
        <a:lstStyle/>
        <a:p>
          <a:pPr rtl="0"/>
          <a:r>
            <a:rPr lang="ru-RU" sz="1600" b="1" dirty="0" smtClean="0"/>
            <a:t>Используются различные игровые подходы </a:t>
          </a:r>
          <a:r>
            <a:rPr lang="en-US" sz="1600" b="1" dirty="0" smtClean="0"/>
            <a:t>:</a:t>
          </a:r>
          <a:r>
            <a:rPr lang="ru-RU" sz="1600" b="1" dirty="0" smtClean="0"/>
            <a:t> </a:t>
          </a:r>
        </a:p>
        <a:p>
          <a:pPr rtl="0"/>
          <a:r>
            <a:rPr lang="ru-RU" sz="1600" b="1" dirty="0" smtClean="0"/>
            <a:t>- сюжетные, </a:t>
          </a:r>
        </a:p>
        <a:p>
          <a:pPr rtl="0"/>
          <a:r>
            <a:rPr lang="ru-RU" sz="1600" b="1" dirty="0" smtClean="0"/>
            <a:t>-ролевые, </a:t>
          </a:r>
        </a:p>
        <a:p>
          <a:pPr rtl="0"/>
          <a:r>
            <a:rPr lang="ru-RU" sz="1600" b="1" dirty="0" smtClean="0"/>
            <a:t>- имитационные и др.</a:t>
          </a:r>
        </a:p>
        <a:p>
          <a:pPr rtl="0"/>
          <a:r>
            <a:rPr lang="ru-RU" sz="1600" b="1" dirty="0" smtClean="0"/>
            <a:t>в зависимости от плана и задач занятий</a:t>
          </a:r>
          <a:endParaRPr lang="ru-RU" sz="1600" b="1" dirty="0"/>
        </a:p>
      </dgm:t>
    </dgm:pt>
    <dgm:pt modelId="{8F842088-6CC0-446A-8954-15D83AC1B1F7}" type="parTrans" cxnId="{4F5A199D-FA95-4F77-A553-3D38653DAFCF}">
      <dgm:prSet/>
      <dgm:spPr/>
      <dgm:t>
        <a:bodyPr/>
        <a:lstStyle/>
        <a:p>
          <a:endParaRPr lang="ru-RU"/>
        </a:p>
      </dgm:t>
    </dgm:pt>
    <dgm:pt modelId="{658E65B3-400D-42C7-9DA1-C6A9A4DEEF47}" type="sibTrans" cxnId="{4F5A199D-FA95-4F77-A553-3D38653DAFCF}">
      <dgm:prSet/>
      <dgm:spPr/>
      <dgm:t>
        <a:bodyPr/>
        <a:lstStyle/>
        <a:p>
          <a:endParaRPr lang="ru-RU"/>
        </a:p>
      </dgm:t>
    </dgm:pt>
    <dgm:pt modelId="{A9D53A98-88FB-47E3-BEC2-84DFEB64F115}" type="pres">
      <dgm:prSet presAssocID="{084BC0A7-DCE1-4183-BCC8-372FA5C1CEC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20AA31A-E9C6-4B81-A682-E27451BEB2D8}" type="pres">
      <dgm:prSet presAssocID="{66205945-0E9D-4D99-A138-2DE1894F5FE2}" presName="parentText" presStyleLbl="node1" presStyleIdx="0" presStyleCnt="1" custScaleY="150707" custLinFactNeighborX="13793" custLinFactNeighborY="-1949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4E19E2F-7E25-4AC9-9962-C609196234E9}" type="presOf" srcId="{084BC0A7-DCE1-4183-BCC8-372FA5C1CECA}" destId="{A9D53A98-88FB-47E3-BEC2-84DFEB64F115}" srcOrd="0" destOrd="0" presId="urn:microsoft.com/office/officeart/2005/8/layout/vList2"/>
    <dgm:cxn modelId="{4F5A199D-FA95-4F77-A553-3D38653DAFCF}" srcId="{084BC0A7-DCE1-4183-BCC8-372FA5C1CECA}" destId="{66205945-0E9D-4D99-A138-2DE1894F5FE2}" srcOrd="0" destOrd="0" parTransId="{8F842088-6CC0-446A-8954-15D83AC1B1F7}" sibTransId="{658E65B3-400D-42C7-9DA1-C6A9A4DEEF47}"/>
    <dgm:cxn modelId="{BD6AB4FA-9935-4F31-BCAC-7CDA2F7A18EC}" type="presOf" srcId="{66205945-0E9D-4D99-A138-2DE1894F5FE2}" destId="{220AA31A-E9C6-4B81-A682-E27451BEB2D8}" srcOrd="0" destOrd="0" presId="urn:microsoft.com/office/officeart/2005/8/layout/vList2"/>
    <dgm:cxn modelId="{AC765F7C-2E68-448C-A354-8B43B287B614}" type="presParOf" srcId="{A9D53A98-88FB-47E3-BEC2-84DFEB64F115}" destId="{220AA31A-E9C6-4B81-A682-E27451BEB2D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EBB3C62-BA77-4E07-83E6-9140FB630755}">
      <dsp:nvSpPr>
        <dsp:cNvPr id="0" name=""/>
        <dsp:cNvSpPr/>
      </dsp:nvSpPr>
      <dsp:spPr>
        <a:xfrm>
          <a:off x="-3979504" y="-617710"/>
          <a:ext cx="4795364" cy="4795364"/>
        </a:xfrm>
        <a:prstGeom prst="blockArc">
          <a:avLst>
            <a:gd name="adj1" fmla="val 18900000"/>
            <a:gd name="adj2" fmla="val 2700000"/>
            <a:gd name="adj3" fmla="val 450"/>
          </a:avLst>
        </a:pr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F2506F-C140-4FF1-A765-5D2DCE4ECF0E}">
      <dsp:nvSpPr>
        <dsp:cNvPr id="0" name=""/>
        <dsp:cNvSpPr/>
      </dsp:nvSpPr>
      <dsp:spPr>
        <a:xfrm>
          <a:off x="543247" y="213799"/>
          <a:ext cx="4820840" cy="100633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5141" tIns="17780" rIns="17780" bIns="1778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b="1" kern="1200" dirty="0" smtClean="0">
              <a:solidFill>
                <a:schemeClr val="bg1"/>
              </a:solidFill>
              <a:latin typeface="Calibri (Основной текст)"/>
              <a:ea typeface="Times New Roman" panose="02020603050405020304" pitchFamily="18" charset="0"/>
              <a:cs typeface="Times New Roman" panose="02020603050405020304" pitchFamily="18" charset="0"/>
            </a:rPr>
            <a:t>С 1 марта по 30 июня 2021 года в мобильном технопарке прошли обучение 120</a:t>
          </a:r>
          <a:r>
            <a:rPr lang="ru-RU" sz="700" kern="1200" dirty="0" smtClean="0">
              <a:solidFill>
                <a:schemeClr val="bg1"/>
              </a:solidFill>
            </a:rPr>
            <a:t> </a:t>
          </a:r>
          <a:r>
            <a:rPr lang="ru-RU" sz="700" b="1" kern="1200" dirty="0" smtClean="0">
              <a:solidFill>
                <a:schemeClr val="bg1"/>
              </a:solidFill>
              <a:latin typeface="Calibri (Основной текст)"/>
              <a:ea typeface="Times New Roman" panose="02020603050405020304" pitchFamily="18" charset="0"/>
              <a:cs typeface="Times New Roman" panose="02020603050405020304" pitchFamily="18" charset="0"/>
            </a:rPr>
            <a:t>несовершеннолетних обучающихся из 5 образовательных учреждений Тулы и Тульской области: </a:t>
          </a:r>
          <a:endParaRPr lang="ru-RU" sz="700" kern="1200" dirty="0" smtClean="0">
            <a:solidFill>
              <a:schemeClr val="bg1"/>
            </a:solidFill>
            <a:latin typeface="Times New Roman" panose="02020603050405020304" pitchFamily="18" charset="0"/>
            <a:ea typeface="Times New Roman" panose="02020603050405020304" pitchFamily="18" charset="0"/>
          </a:endParaRPr>
        </a:p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 smtClean="0">
              <a:solidFill>
                <a:schemeClr val="bg1"/>
              </a:solidFill>
              <a:latin typeface="Calibri (Основной текст)"/>
              <a:ea typeface="Times New Roman" panose="02020603050405020304" pitchFamily="18" charset="0"/>
              <a:cs typeface="Times New Roman" panose="02020603050405020304" pitchFamily="18" charset="0"/>
            </a:rPr>
            <a:t>ГОУ ТО «Тульский областной центр образования» - 27 человек</a:t>
          </a:r>
          <a:endParaRPr lang="ru-RU" sz="700" kern="1200" dirty="0" smtClean="0">
            <a:solidFill>
              <a:schemeClr val="bg1"/>
            </a:solidFill>
            <a:latin typeface="Times New Roman" panose="02020603050405020304" pitchFamily="18" charset="0"/>
            <a:ea typeface="Times New Roman" panose="02020603050405020304" pitchFamily="18" charset="0"/>
          </a:endParaRPr>
        </a:p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 smtClean="0">
              <a:solidFill>
                <a:schemeClr val="bg1"/>
              </a:solidFill>
              <a:latin typeface="Calibri (Основной текст)"/>
              <a:ea typeface="Times New Roman" panose="02020603050405020304" pitchFamily="18" charset="0"/>
              <a:cs typeface="Times New Roman" panose="02020603050405020304" pitchFamily="18" charset="0"/>
            </a:rPr>
            <a:t>ГОУ ТО «Алексинская школа» - 30 человек</a:t>
          </a:r>
          <a:endParaRPr lang="ru-RU" sz="700" kern="1200" dirty="0" smtClean="0">
            <a:solidFill>
              <a:schemeClr val="bg1"/>
            </a:solidFill>
            <a:latin typeface="Times New Roman" panose="02020603050405020304" pitchFamily="18" charset="0"/>
            <a:ea typeface="Times New Roman" panose="02020603050405020304" pitchFamily="18" charset="0"/>
          </a:endParaRPr>
        </a:p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 smtClean="0">
              <a:solidFill>
                <a:schemeClr val="bg1"/>
              </a:solidFill>
              <a:latin typeface="Calibri (Основной текст)"/>
              <a:ea typeface="Times New Roman" panose="02020603050405020304" pitchFamily="18" charset="0"/>
              <a:cs typeface="Times New Roman" panose="02020603050405020304" pitchFamily="18" charset="0"/>
            </a:rPr>
            <a:t>ГОУ ТО «Барсуковская школа им. А.М. Гаранина» - 23 человека</a:t>
          </a:r>
          <a:endParaRPr lang="ru-RU" sz="700" kern="1200" dirty="0" smtClean="0">
            <a:solidFill>
              <a:schemeClr val="bg1"/>
            </a:solidFill>
            <a:latin typeface="Times New Roman" panose="02020603050405020304" pitchFamily="18" charset="0"/>
            <a:ea typeface="Times New Roman" panose="02020603050405020304" pitchFamily="18" charset="0"/>
          </a:endParaRPr>
        </a:p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 smtClean="0">
              <a:solidFill>
                <a:schemeClr val="bg1"/>
              </a:solidFill>
              <a:latin typeface="Calibri (Основной текст)"/>
              <a:ea typeface="Times New Roman" panose="02020603050405020304" pitchFamily="18" charset="0"/>
              <a:cs typeface="Times New Roman" panose="02020603050405020304" pitchFamily="18" charset="0"/>
            </a:rPr>
            <a:t>ГОУ ТО «Тульская школа для обучающихся с ОВЗ № 4» </a:t>
          </a:r>
          <a:r>
            <a:rPr lang="ru-RU" sz="500" kern="1200" dirty="0" smtClean="0">
              <a:solidFill>
                <a:schemeClr val="bg1"/>
              </a:solidFill>
              <a:latin typeface="Calibri (Основной текст)"/>
              <a:ea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ru-RU" sz="800" kern="1200" dirty="0" smtClean="0">
              <a:solidFill>
                <a:schemeClr val="bg1"/>
              </a:solidFill>
              <a:latin typeface="Calibri (Основной текст)"/>
              <a:ea typeface="Times New Roman" panose="02020603050405020304" pitchFamily="18" charset="0"/>
              <a:cs typeface="Times New Roman" panose="02020603050405020304" pitchFamily="18" charset="0"/>
            </a:rPr>
            <a:t>26 человек</a:t>
          </a:r>
          <a:endParaRPr lang="ru-RU" sz="800" kern="1200" dirty="0" smtClean="0">
            <a:solidFill>
              <a:schemeClr val="bg1"/>
            </a:solidFill>
            <a:latin typeface="Times New Roman" panose="02020603050405020304" pitchFamily="18" charset="0"/>
            <a:ea typeface="Times New Roman" panose="02020603050405020304" pitchFamily="18" charset="0"/>
          </a:endParaRPr>
        </a:p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solidFill>
                <a:schemeClr val="bg1"/>
              </a:solidFill>
              <a:latin typeface="Calibri (Основной текст)"/>
              <a:ea typeface="Times New Roman" panose="02020603050405020304" pitchFamily="18" charset="0"/>
              <a:cs typeface="Times New Roman" panose="02020603050405020304" pitchFamily="18" charset="0"/>
            </a:rPr>
            <a:t>ГПОУ ТО «Тульский техникум социальных технологий» - 14 человек</a:t>
          </a:r>
          <a:endParaRPr lang="ru-RU" sz="800" kern="1200" dirty="0">
            <a:solidFill>
              <a:schemeClr val="bg1"/>
            </a:solidFill>
          </a:endParaRPr>
        </a:p>
      </dsp:txBody>
      <dsp:txXfrm>
        <a:off x="543247" y="213799"/>
        <a:ext cx="4820840" cy="1006332"/>
      </dsp:txXfrm>
    </dsp:sp>
    <dsp:sp modelId="{B59EB52E-11DA-4F08-9577-9E0043C817F9}">
      <dsp:nvSpPr>
        <dsp:cNvPr id="0" name=""/>
        <dsp:cNvSpPr/>
      </dsp:nvSpPr>
      <dsp:spPr>
        <a:xfrm>
          <a:off x="2674" y="213796"/>
          <a:ext cx="1075797" cy="99638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B07EB7-6E3E-4BFE-B25D-5FEB08ED636C}">
      <dsp:nvSpPr>
        <dsp:cNvPr id="0" name=""/>
        <dsp:cNvSpPr/>
      </dsp:nvSpPr>
      <dsp:spPr>
        <a:xfrm>
          <a:off x="904216" y="1440161"/>
          <a:ext cx="4352361" cy="679621"/>
        </a:xfrm>
        <a:prstGeom prst="rect">
          <a:avLst/>
        </a:prstGeom>
        <a:solidFill>
          <a:schemeClr val="bg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5141" tIns="22860" rIns="22860" bIns="2286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rgbClr val="002060"/>
              </a:solidFill>
              <a:latin typeface="Calibri (Основной текст)"/>
              <a:ea typeface="Times New Roman" panose="02020603050405020304" pitchFamily="18" charset="0"/>
              <a:cs typeface="Times New Roman" panose="02020603050405020304" pitchFamily="18" charset="0"/>
            </a:rPr>
            <a:t>Со 2 сентября по 30 декабря 2021 года обучаются 242 (188</a:t>
          </a:r>
          <a:r>
            <a:rPr lang="ru-RU" sz="900" kern="1200" dirty="0" smtClean="0"/>
            <a:t> </a:t>
          </a:r>
          <a:r>
            <a:rPr lang="ru-RU" sz="900" b="1" kern="1200" dirty="0" smtClean="0">
              <a:solidFill>
                <a:srgbClr val="002060"/>
              </a:solidFill>
              <a:latin typeface="Calibri (Основной текст)"/>
              <a:ea typeface="Times New Roman" panose="02020603050405020304" pitchFamily="18" charset="0"/>
              <a:cs typeface="Times New Roman" panose="02020603050405020304" pitchFamily="18" charset="0"/>
            </a:rPr>
            <a:t>несовершеннолетних) обучающихся из 6 образовательных учреждений Тула и Тульской области:</a:t>
          </a:r>
          <a:endParaRPr lang="ru-RU" sz="900" kern="1200" dirty="0" smtClean="0">
            <a:latin typeface="Times New Roman" panose="02020603050405020304" pitchFamily="18" charset="0"/>
            <a:ea typeface="Times New Roman" panose="02020603050405020304" pitchFamily="18" charset="0"/>
          </a:endParaRP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>
              <a:solidFill>
                <a:srgbClr val="002060"/>
              </a:solidFill>
              <a:latin typeface="Calibri (Основной текст)"/>
              <a:ea typeface="Times New Roman" panose="02020603050405020304" pitchFamily="18" charset="0"/>
              <a:cs typeface="Times New Roman" panose="02020603050405020304" pitchFamily="18" charset="0"/>
            </a:rPr>
            <a:t>ГОУ ТО «Новомосковская школа для обучающихся с ОВЗ</a:t>
          </a:r>
          <a:r>
            <a:rPr lang="ru-RU" sz="500" kern="1200" dirty="0" smtClean="0">
              <a:solidFill>
                <a:srgbClr val="002060"/>
              </a:solidFill>
              <a:latin typeface="Calibri (Основной текст)"/>
              <a:ea typeface="Times New Roman" panose="02020603050405020304" pitchFamily="18" charset="0"/>
              <a:cs typeface="Times New Roman" panose="02020603050405020304" pitchFamily="18" charset="0"/>
            </a:rPr>
            <a:t>» - 17 человек</a:t>
          </a:r>
          <a:endParaRPr lang="ru-RU" sz="500" kern="1200" dirty="0" smtClean="0">
            <a:latin typeface="Times New Roman" panose="02020603050405020304" pitchFamily="18" charset="0"/>
            <a:ea typeface="Times New Roman" panose="02020603050405020304" pitchFamily="18" charset="0"/>
          </a:endParaRP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" kern="1200" dirty="0" smtClean="0">
              <a:solidFill>
                <a:srgbClr val="002060"/>
              </a:solidFill>
              <a:latin typeface="Calibri (Основной текст)"/>
              <a:ea typeface="Times New Roman" panose="02020603050405020304" pitchFamily="18" charset="0"/>
              <a:cs typeface="Times New Roman" panose="02020603050405020304" pitchFamily="18" charset="0"/>
            </a:rPr>
            <a:t>ГОУ ТО «Новомосковский областной центр образования» - 21 человек</a:t>
          </a:r>
          <a:endParaRPr lang="ru-RU" sz="500" kern="1200" dirty="0" smtClean="0">
            <a:latin typeface="Times New Roman" panose="02020603050405020304" pitchFamily="18" charset="0"/>
            <a:ea typeface="Times New Roman" panose="02020603050405020304" pitchFamily="18" charset="0"/>
          </a:endParaRP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" kern="1200" dirty="0" smtClean="0">
              <a:solidFill>
                <a:srgbClr val="002060"/>
              </a:solidFill>
              <a:latin typeface="Calibri (Основной текст)"/>
              <a:ea typeface="Times New Roman" panose="02020603050405020304" pitchFamily="18" charset="0"/>
              <a:cs typeface="Times New Roman" panose="02020603050405020304" pitchFamily="18" charset="0"/>
            </a:rPr>
            <a:t>ГОУ ТО «Тульский областной центр образования» 1 отделение – 39 человек</a:t>
          </a:r>
          <a:endParaRPr lang="ru-RU" sz="500" kern="1200" dirty="0" smtClean="0">
            <a:latin typeface="Times New Roman" panose="02020603050405020304" pitchFamily="18" charset="0"/>
            <a:ea typeface="Times New Roman" panose="02020603050405020304" pitchFamily="18" charset="0"/>
          </a:endParaRP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" kern="1200" dirty="0" smtClean="0">
              <a:solidFill>
                <a:srgbClr val="002060"/>
              </a:solidFill>
              <a:latin typeface="Calibri (Основной текст)"/>
              <a:ea typeface="Times New Roman" panose="02020603050405020304" pitchFamily="18" charset="0"/>
              <a:cs typeface="Times New Roman" panose="02020603050405020304" pitchFamily="18" charset="0"/>
            </a:rPr>
            <a:t>ГОУ ТО «Щекинская школа для обучающихся с ОВЗ» - 38 человек</a:t>
          </a:r>
          <a:endParaRPr lang="ru-RU" sz="500" kern="1200" dirty="0" smtClean="0">
            <a:latin typeface="Times New Roman" panose="02020603050405020304" pitchFamily="18" charset="0"/>
            <a:ea typeface="Times New Roman" panose="02020603050405020304" pitchFamily="18" charset="0"/>
          </a:endParaRP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" kern="1200" dirty="0" smtClean="0">
              <a:solidFill>
                <a:srgbClr val="002060"/>
              </a:solidFill>
              <a:latin typeface="Calibri (Основной текст)"/>
              <a:ea typeface="Times New Roman" panose="02020603050405020304" pitchFamily="18" charset="0"/>
              <a:cs typeface="Times New Roman" panose="02020603050405020304" pitchFamily="18" charset="0"/>
            </a:rPr>
            <a:t>ГОУ ТО «Тульский областной центр образования» 2 отделение – 32 человека</a:t>
          </a:r>
          <a:endParaRPr lang="ru-RU" sz="500" kern="1200" dirty="0" smtClean="0">
            <a:latin typeface="Times New Roman" panose="02020603050405020304" pitchFamily="18" charset="0"/>
            <a:ea typeface="Times New Roman" panose="02020603050405020304" pitchFamily="18" charset="0"/>
          </a:endParaRP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" kern="1200" dirty="0" smtClean="0">
              <a:solidFill>
                <a:srgbClr val="002060"/>
              </a:solidFill>
              <a:latin typeface="Calibri (Основной текст)"/>
              <a:ea typeface="Times New Roman" panose="02020603050405020304" pitchFamily="18" charset="0"/>
              <a:cs typeface="Times New Roman" panose="02020603050405020304" pitchFamily="18" charset="0"/>
            </a:rPr>
            <a:t>ГОУ ТО «Дубовская школа для обучающихся с ОВЗ» - 12 человек</a:t>
          </a:r>
          <a:endParaRPr lang="ru-RU" sz="500" kern="1200" dirty="0" smtClean="0">
            <a:latin typeface="Times New Roman" panose="02020603050405020304" pitchFamily="18" charset="0"/>
            <a:ea typeface="Times New Roman" panose="02020603050405020304" pitchFamily="18" charset="0"/>
          </a:endParaRP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" kern="1200" dirty="0" smtClean="0">
              <a:solidFill>
                <a:srgbClr val="002060"/>
              </a:solidFill>
              <a:latin typeface="Calibri (Основной текст)"/>
              <a:ea typeface="Times New Roman" panose="02020603050405020304" pitchFamily="18" charset="0"/>
              <a:cs typeface="Times New Roman" panose="02020603050405020304" pitchFamily="18" charset="0"/>
            </a:rPr>
            <a:t>ГПОУ ТО «Тульский техникум социальных технологий» - 84 человека</a:t>
          </a:r>
          <a:endParaRPr lang="ru-RU" sz="500" kern="1200" dirty="0"/>
        </a:p>
      </dsp:txBody>
      <dsp:txXfrm>
        <a:off x="904216" y="1440161"/>
        <a:ext cx="4352361" cy="679621"/>
      </dsp:txXfrm>
    </dsp:sp>
    <dsp:sp modelId="{96B9A74C-7EC0-4B0C-8345-29F3FAF8360C}">
      <dsp:nvSpPr>
        <dsp:cNvPr id="0" name=""/>
        <dsp:cNvSpPr/>
      </dsp:nvSpPr>
      <dsp:spPr>
        <a:xfrm>
          <a:off x="270942" y="1243581"/>
          <a:ext cx="1056876" cy="107278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411317-0FCB-47C9-885B-AF780064F010}">
      <dsp:nvSpPr>
        <dsp:cNvPr id="0" name=""/>
        <dsp:cNvSpPr/>
      </dsp:nvSpPr>
      <dsp:spPr>
        <a:xfrm>
          <a:off x="540573" y="2325672"/>
          <a:ext cx="4820840" cy="104456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5141" tIns="17780" rIns="17780" bIns="1778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b="1" kern="1200" dirty="0" smtClean="0">
              <a:solidFill>
                <a:schemeClr val="bg1"/>
              </a:solidFill>
              <a:latin typeface="Calibri (Основной текст)"/>
              <a:ea typeface="Times New Roman" panose="02020603050405020304" pitchFamily="18" charset="0"/>
              <a:cs typeface="Times New Roman" panose="02020603050405020304" pitchFamily="18" charset="0"/>
            </a:rPr>
            <a:t>С 10 января по 31 декабря 2022 года обучаются 221 (200</a:t>
          </a:r>
          <a:r>
            <a:rPr lang="ru-RU" sz="700" kern="1200" dirty="0" smtClean="0">
              <a:solidFill>
                <a:schemeClr val="bg1"/>
              </a:solidFill>
            </a:rPr>
            <a:t> </a:t>
          </a:r>
          <a:r>
            <a:rPr lang="ru-RU" sz="700" b="1" kern="1200" dirty="0" smtClean="0">
              <a:solidFill>
                <a:schemeClr val="bg1"/>
              </a:solidFill>
              <a:latin typeface="Calibri (Основной текст)"/>
              <a:ea typeface="Times New Roman" panose="02020603050405020304" pitchFamily="18" charset="0"/>
              <a:cs typeface="Times New Roman" panose="02020603050405020304" pitchFamily="18" charset="0"/>
            </a:rPr>
            <a:t> несовершеннолетних) обучающийся:</a:t>
          </a:r>
          <a:endParaRPr lang="ru-RU" sz="700" kern="1200" dirty="0" smtClean="0">
            <a:solidFill>
              <a:schemeClr val="bg1"/>
            </a:solidFill>
            <a:latin typeface="Times New Roman" panose="02020603050405020304" pitchFamily="18" charset="0"/>
            <a:ea typeface="Times New Roman" panose="02020603050405020304" pitchFamily="18" charset="0"/>
          </a:endParaRPr>
        </a:p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 smtClean="0">
              <a:solidFill>
                <a:schemeClr val="bg1"/>
              </a:solidFill>
              <a:latin typeface="Calibri (Основной текст)"/>
              <a:ea typeface="Times New Roman" panose="02020603050405020304" pitchFamily="18" charset="0"/>
              <a:cs typeface="Times New Roman" panose="02020603050405020304" pitchFamily="18" charset="0"/>
            </a:rPr>
            <a:t>ГОУ ТО «Тульский областной центр образования» 3 отделение – 30 человек</a:t>
          </a:r>
          <a:endParaRPr lang="ru-RU" sz="700" kern="1200" dirty="0" smtClean="0">
            <a:solidFill>
              <a:schemeClr val="bg1"/>
            </a:solidFill>
            <a:latin typeface="Times New Roman" panose="02020603050405020304" pitchFamily="18" charset="0"/>
            <a:ea typeface="Times New Roman" panose="02020603050405020304" pitchFamily="18" charset="0"/>
          </a:endParaRPr>
        </a:p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 smtClean="0">
              <a:solidFill>
                <a:schemeClr val="bg1"/>
              </a:solidFill>
              <a:latin typeface="Calibri (Основной текст)"/>
              <a:ea typeface="Times New Roman" panose="02020603050405020304" pitchFamily="18" charset="0"/>
              <a:cs typeface="Times New Roman" panose="02020603050405020304" pitchFamily="18" charset="0"/>
            </a:rPr>
            <a:t>ГОУ ТО «Тульская школа для обучающихся с ОВЗ №4» - 36 человек</a:t>
          </a:r>
          <a:endParaRPr lang="ru-RU" sz="700" kern="1200" dirty="0" smtClean="0">
            <a:solidFill>
              <a:schemeClr val="bg1"/>
            </a:solidFill>
            <a:latin typeface="Times New Roman" panose="02020603050405020304" pitchFamily="18" charset="0"/>
            <a:ea typeface="Times New Roman" panose="02020603050405020304" pitchFamily="18" charset="0"/>
          </a:endParaRPr>
        </a:p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 smtClean="0">
              <a:solidFill>
                <a:schemeClr val="bg1"/>
              </a:solidFill>
              <a:latin typeface="Calibri (Основной текст)"/>
              <a:ea typeface="Times New Roman" panose="02020603050405020304" pitchFamily="18" charset="0"/>
              <a:cs typeface="Times New Roman" panose="02020603050405020304" pitchFamily="18" charset="0"/>
            </a:rPr>
            <a:t>ГОУ ТО «</a:t>
          </a:r>
          <a:r>
            <a:rPr lang="ru-RU" sz="700" kern="1200" dirty="0" err="1" smtClean="0">
              <a:solidFill>
                <a:schemeClr val="bg1"/>
              </a:solidFill>
              <a:latin typeface="Calibri (Основной текст)"/>
              <a:ea typeface="Times New Roman" panose="02020603050405020304" pitchFamily="18" charset="0"/>
              <a:cs typeface="Times New Roman" panose="02020603050405020304" pitchFamily="18" charset="0"/>
            </a:rPr>
            <a:t>Новогуровская</a:t>
          </a:r>
          <a:r>
            <a:rPr lang="ru-RU" sz="700" kern="1200" dirty="0" smtClean="0">
              <a:solidFill>
                <a:schemeClr val="bg1"/>
              </a:solidFill>
              <a:latin typeface="Calibri (Основной текст)"/>
              <a:ea typeface="Times New Roman" panose="02020603050405020304" pitchFamily="18" charset="0"/>
              <a:cs typeface="Times New Roman" panose="02020603050405020304" pitchFamily="18" charset="0"/>
            </a:rPr>
            <a:t> школа для обучающихся с ОВЗ» - 36 человек</a:t>
          </a:r>
          <a:endParaRPr lang="ru-RU" sz="700" kern="1200" dirty="0" smtClean="0">
            <a:solidFill>
              <a:schemeClr val="bg1"/>
            </a:solidFill>
            <a:latin typeface="Times New Roman" panose="02020603050405020304" pitchFamily="18" charset="0"/>
            <a:ea typeface="Times New Roman" panose="02020603050405020304" pitchFamily="18" charset="0"/>
          </a:endParaRPr>
        </a:p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 smtClean="0">
              <a:solidFill>
                <a:schemeClr val="bg1"/>
              </a:solidFill>
              <a:latin typeface="Calibri (Основной текст)"/>
              <a:ea typeface="Times New Roman" panose="02020603050405020304" pitchFamily="18" charset="0"/>
              <a:cs typeface="Times New Roman" panose="02020603050405020304" pitchFamily="18" charset="0"/>
            </a:rPr>
            <a:t>ГОУ ТО «</a:t>
          </a:r>
          <a:r>
            <a:rPr lang="ru-RU" sz="700" kern="1200" dirty="0" err="1" smtClean="0">
              <a:solidFill>
                <a:schemeClr val="bg1"/>
              </a:solidFill>
              <a:latin typeface="Calibri (Основной текст)"/>
              <a:ea typeface="Times New Roman" panose="02020603050405020304" pitchFamily="18" charset="0"/>
              <a:cs typeface="Times New Roman" panose="02020603050405020304" pitchFamily="18" charset="0"/>
            </a:rPr>
            <a:t>Болоховская</a:t>
          </a:r>
          <a:r>
            <a:rPr lang="ru-RU" sz="700" kern="1200" dirty="0" smtClean="0">
              <a:solidFill>
                <a:schemeClr val="bg1"/>
              </a:solidFill>
              <a:latin typeface="Calibri (Основной текст)"/>
              <a:ea typeface="Times New Roman" panose="02020603050405020304" pitchFamily="18" charset="0"/>
              <a:cs typeface="Times New Roman" panose="02020603050405020304" pitchFamily="18" charset="0"/>
            </a:rPr>
            <a:t> школа для обучающихся с ОВЗ» - 33 человек</a:t>
          </a:r>
          <a:endParaRPr lang="ru-RU" sz="700" kern="1200" dirty="0" smtClean="0">
            <a:solidFill>
              <a:schemeClr val="bg1"/>
            </a:solidFill>
            <a:latin typeface="Times New Roman" panose="02020603050405020304" pitchFamily="18" charset="0"/>
            <a:ea typeface="Times New Roman" panose="02020603050405020304" pitchFamily="18" charset="0"/>
          </a:endParaRPr>
        </a:p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 smtClean="0">
              <a:solidFill>
                <a:schemeClr val="bg1"/>
              </a:solidFill>
              <a:latin typeface="Calibri (Основной текст)"/>
              <a:ea typeface="Times New Roman" panose="02020603050405020304" pitchFamily="18" charset="0"/>
              <a:cs typeface="Times New Roman" panose="02020603050405020304" pitchFamily="18" charset="0"/>
            </a:rPr>
            <a:t>ГПОУ ТО «Тульский техникум социальных технологий» -  95 человек (75</a:t>
          </a:r>
        </a:p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 smtClean="0">
              <a:solidFill>
                <a:schemeClr val="bg1"/>
              </a:solidFill>
              <a:latin typeface="Calibri (Основной текст)"/>
              <a:ea typeface="Times New Roman" panose="02020603050405020304" pitchFamily="18" charset="0"/>
              <a:cs typeface="Times New Roman" panose="02020603050405020304" pitchFamily="18" charset="0"/>
            </a:rPr>
            <a:t> несовершеннолетних)</a:t>
          </a:r>
          <a:endParaRPr lang="ru-RU" sz="700" kern="1200" dirty="0">
            <a:solidFill>
              <a:schemeClr val="bg1"/>
            </a:solidFill>
          </a:endParaRPr>
        </a:p>
      </dsp:txBody>
      <dsp:txXfrm>
        <a:off x="540573" y="2325672"/>
        <a:ext cx="4820840" cy="1044565"/>
      </dsp:txXfrm>
    </dsp:sp>
    <dsp:sp modelId="{5F027A19-DE24-4A52-ACF1-087CD6DBB287}">
      <dsp:nvSpPr>
        <dsp:cNvPr id="0" name=""/>
        <dsp:cNvSpPr/>
      </dsp:nvSpPr>
      <dsp:spPr>
        <a:xfrm>
          <a:off x="87045" y="2307729"/>
          <a:ext cx="1006271" cy="1048839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20AA31A-E9C6-4B81-A682-E27451BEB2D8}">
      <dsp:nvSpPr>
        <dsp:cNvPr id="0" name=""/>
        <dsp:cNvSpPr/>
      </dsp:nvSpPr>
      <dsp:spPr>
        <a:xfrm>
          <a:off x="0" y="0"/>
          <a:ext cx="3024336" cy="34383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Используются различные игровые подходы </a:t>
          </a:r>
          <a:r>
            <a:rPr lang="en-US" sz="1600" b="1" kern="1200" dirty="0" smtClean="0"/>
            <a:t>:</a:t>
          </a:r>
          <a:r>
            <a:rPr lang="ru-RU" sz="1600" b="1" kern="1200" dirty="0" smtClean="0"/>
            <a:t> </a:t>
          </a:r>
        </a:p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- сюжетные, </a:t>
          </a:r>
        </a:p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-ролевые, </a:t>
          </a:r>
        </a:p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- имитационные и др.</a:t>
          </a:r>
        </a:p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в зависимости от плана и задач занятий</a:t>
          </a:r>
          <a:endParaRPr lang="ru-RU" sz="1600" b="1" kern="1200" dirty="0"/>
        </a:p>
      </dsp:txBody>
      <dsp:txXfrm>
        <a:off x="0" y="0"/>
        <a:ext cx="3024336" cy="34383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8T08:01:58.9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ru-RU" sz="1200"/>
            </a:lvl1pPr>
            <a:extLst/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ru-RU" sz="1200"/>
            </a:lvl1pPr>
            <a:extLst/>
          </a:lstStyle>
          <a:p>
            <a:fld id="{A8ADFD5B-A66C-449C-B6E8-FB716D07777D}" type="datetimeFigureOut">
              <a:rPr lang="ru-RU"/>
              <a:pPr/>
              <a:t>18.11.2022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ru-RU" sz="1200"/>
            </a:lvl1pPr>
            <a:extLst/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ru-RU" sz="1200"/>
            </a:lvl1pPr>
            <a:extLst/>
          </a:lstStyle>
          <a:p>
            <a:fld id="{CA5D3BF3-D352-46FC-8343-31F56E6730EA}" type="slidenum">
              <a:rPr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45826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80.png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64782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63249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23512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10680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36599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65496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2567B-1D5B-4B35-BCF0-CF222C14CA65}" type="slidenum">
              <a:rPr lang="ru-RU" smtClean="0"/>
              <a:pPr/>
              <a:t>15</a:t>
            </a:fld>
            <a:endParaRPr lang="ru-RU"/>
          </a:p>
        </p:txBody>
      </p:sp>
      <mc:AlternateContent xmlns:mc="http://schemas.openxmlformats.org/markup-compatibility/2006">
        <mc:Choice xmlns:p14="http://schemas.microsoft.com/office/powerpoint/2010/main" xmlns="" Requires="p14">
          <p:contentPart p14:bwMode="auto" r:id="rId3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02A1B8D1-BE26-8A4B-3935-65009D5865F6}"/>
                  </a:ext>
                </a:extLst>
              </p14:cNvPr>
              <p14:cNvContentPartPr/>
              <p14:nvPr/>
            </p14:nvContentPartPr>
            <p14:xfrm>
              <a:off x="5943378" y="6072249"/>
              <a:ext cx="360" cy="360"/>
            </p14:xfrm>
          </p:contentPart>
        </mc:Choice>
        <mc:Fallback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02A1B8D1-BE26-8A4B-3935-65009D5865F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34738" y="6063249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xmlns="" val="37187094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2216406-F62C-4BFF-B2EA-546B4684CCD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78D8F26-7B4C-4E45-B9AA-C03BD816B997}" type="slidenum">
              <a:rPr/>
              <a:pPr lvl="0"/>
              <a:t>20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EAD9ABF4-5BE6-4DAB-B4F0-69026CFDFB7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548568EF-38AD-4CE8-805F-720A1DC55F9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060920" y="4350240"/>
            <a:ext cx="4741200" cy="3512879"/>
          </a:xfrm>
        </p:spPr>
        <p:txBody>
          <a:bodyPr/>
          <a:lstStyle/>
          <a:p>
            <a:endParaRPr lang="ru-RU" sz="2050">
              <a:solidFill>
                <a:srgbClr val="000000"/>
              </a:solidFill>
              <a:latin typeface="Thorndale" pitchFamily="18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6944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478274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10" name="Rectangle 9"/>
          <p:cNvSpPr/>
          <p:nvPr/>
        </p:nvSpPr>
        <p:spPr>
          <a:xfrm>
            <a:off x="-9144" y="4539996"/>
            <a:ext cx="2249424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11" name="Rectangle 10"/>
          <p:cNvSpPr/>
          <p:nvPr/>
        </p:nvSpPr>
        <p:spPr>
          <a:xfrm>
            <a:off x="2359152" y="4533138"/>
            <a:ext cx="6784848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4537528"/>
            <a:ext cx="6515100" cy="514350"/>
          </a:xfrm>
        </p:spPr>
        <p:txBody>
          <a:bodyPr anchor="ctr"/>
          <a:lstStyle>
            <a:lvl1pPr marL="0" indent="0" algn="l" eaLnBrk="1" latinLnBrk="0" hangingPunct="1">
              <a:buNone/>
              <a:defRPr kumimoji="0" lang="ru-RU" sz="2800">
                <a:solidFill>
                  <a:srgbClr val="FFFFFF"/>
                </a:solidFill>
              </a:defRPr>
            </a:lvl1pPr>
            <a:lvl2pPr marL="457200" indent="0" algn="ctr" eaLnBrk="1" latinLnBrk="0" hangingPunct="1">
              <a:buNone/>
            </a:lvl2pPr>
            <a:lvl3pPr marL="914400" indent="0" algn="ctr" eaLnBrk="1" latinLnBrk="0" hangingPunct="1">
              <a:buNone/>
            </a:lvl3pPr>
            <a:lvl4pPr marL="1371600" indent="0" algn="ctr" eaLnBrk="1" latinLnBrk="0" hangingPunct="1">
              <a:buNone/>
            </a:lvl4pPr>
            <a:lvl5pPr marL="1828800" indent="0" algn="ctr" eaLnBrk="1" latinLnBrk="0" hangingPunct="1">
              <a:buNone/>
            </a:lvl5pPr>
            <a:lvl6pPr marL="2286000" indent="0" algn="ctr" eaLnBrk="1" latinLnBrk="0" hangingPunct="1">
              <a:buNone/>
            </a:lvl6pPr>
            <a:lvl7pPr marL="2743200" indent="0" algn="ctr" eaLnBrk="1" latinLnBrk="0" hangingPunct="1">
              <a:buNone/>
            </a:lvl7pPr>
            <a:lvl8pPr marL="3200400" indent="0" algn="ctr" eaLnBrk="1" latinLnBrk="0" hangingPunct="1">
              <a:buNone/>
            </a:lvl8pPr>
            <a:lvl9pPr marL="3657600" indent="0" algn="ctr" eaLnBrk="1" latinLnBrk="0" hangingPunct="1">
              <a:buNone/>
            </a:lvl9pPr>
            <a:extLst/>
          </a:lstStyle>
          <a:p>
            <a:pPr eaLnBrk="1" latinLnBrk="0" hangingPunct="1"/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4551524"/>
            <a:ext cx="2057400" cy="514350"/>
          </a:xfrm>
        </p:spPr>
        <p:txBody>
          <a:bodyPr>
            <a:noAutofit/>
          </a:bodyPr>
          <a:lstStyle>
            <a:lvl1pPr algn="ctr" eaLnBrk="1" latinLnBrk="0" hangingPunct="1">
              <a:defRPr kumimoji="0" lang="ru-RU" sz="2000">
                <a:solidFill>
                  <a:srgbClr val="FFFFFF"/>
                </a:solidFill>
              </a:defRPr>
            </a:lvl1pPr>
            <a:extLst/>
          </a:lstStyle>
          <a:p>
            <a:pPr algn="ctr"/>
            <a:fld id="{047E157E-8DCB-4F70-A0AF-5EB586A91DD4}" type="datetime1">
              <a:rPr kumimoji="0" lang="ru-RU">
                <a:solidFill>
                  <a:srgbClr val="FFFFFF"/>
                </a:solidFill>
              </a:rPr>
              <a:pPr algn="ctr"/>
              <a:t>18.11.2022</a:t>
            </a:fld>
            <a:endParaRPr kumimoji="0" lang="ru-RU" sz="2000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177404"/>
            <a:ext cx="5867400" cy="273844"/>
          </a:xfrm>
        </p:spPr>
        <p:txBody>
          <a:bodyPr/>
          <a:lstStyle>
            <a:lvl1pPr algn="r" eaLnBrk="1" latinLnBrk="0" hangingPunct="1">
              <a:defRPr kumimoji="0" lang="ru-RU">
                <a:solidFill>
                  <a:schemeClr val="tx2"/>
                </a:solidFill>
              </a:defRPr>
            </a:lvl1pPr>
            <a:extLst/>
          </a:lstStyle>
          <a:p>
            <a:pPr algn="r"/>
            <a:endParaRPr kumimoji="0" lang="ru-RU">
              <a:solidFill>
                <a:schemeClr val="tx2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171450"/>
            <a:ext cx="838200" cy="285750"/>
          </a:xfrm>
        </p:spPr>
        <p:txBody>
          <a:bodyPr/>
          <a:lstStyle>
            <a:lvl1pPr eaLnBrk="1" latinLnBrk="0" hangingPunct="1">
              <a:defRPr kumimoji="0" lang="ru-RU">
                <a:solidFill>
                  <a:schemeClr val="tx2"/>
                </a:solidFill>
              </a:defRPr>
            </a:lvl1pPr>
            <a:extLst/>
          </a:lstStyle>
          <a:p>
            <a:fld id="{8F82E0A0-C266-4798-8C8F-B9F91E9DA37E}" type="slidenum">
              <a:rPr kumimoji="0" lang="ru-RU">
                <a:solidFill>
                  <a:schemeClr val="tx2"/>
                </a:solidFill>
              </a:rPr>
              <a:pPr/>
              <a:t>‹#›</a:t>
            </a:fld>
            <a:endParaRPr kumimoji="0" lang="ru-RU">
              <a:solidFill>
                <a:schemeClr val="tx2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title"/>
          </p:nvPr>
        </p:nvSpPr>
        <p:spPr>
          <a:xfrm>
            <a:off x="2362200" y="2343150"/>
            <a:ext cx="6477000" cy="2038350"/>
          </a:xfrm>
        </p:spPr>
        <p:txBody>
          <a:bodyPr rtlCol="0" anchor="b"/>
          <a:lstStyle>
            <a:lvl1pPr eaLnBrk="1" latinLnBrk="0" hangingPunct="1">
              <a:defRPr kumimoji="0" lang="ru-RU" cap="all" baseline="0"/>
            </a:lvl1pPr>
            <a:extLst/>
          </a:lstStyle>
          <a:p>
            <a:pPr eaLnBrk="1" latinLnBrk="0" hangingPunct="1"/>
            <a:r>
              <a:rPr lang="ru-RU" smtClean="0"/>
              <a:t>Образец заголовка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pPr eaLnBrk="1" latinLnBrk="0" hangingPunct="1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4606EA6-EFEA-4C30-9264-4F9291A5780D}" type="datetime1">
              <a:rPr lang="ru-RU"/>
              <a:pPr/>
              <a:t>18.11.2022</a:t>
            </a:fld>
            <a:endParaRPr kumimoji="0" lang="ru-RU"/>
          </a:p>
        </p:txBody>
      </p:sp>
      <p:sp>
        <p:nvSpPr>
          <p:cNvPr id="4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ctr"/>
            <a:fld id="{8F82E0A0-C266-4798-8C8F-B9F91E9DA37E}" type="slidenum">
              <a:rPr kumimoji="0" lang="ru-RU" sz="1400" b="1">
                <a:solidFill>
                  <a:srgbClr val="FFFFFF"/>
                </a:solidFill>
              </a:rPr>
              <a:pPr algn="ctr"/>
              <a:t>‹#›</a:t>
            </a:fld>
            <a:endParaRPr kumimoji="0" lang="ru-RU"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609600" y="1352550"/>
            <a:ext cx="8153400" cy="3276600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7123113" cy="1254919"/>
          </a:xfrm>
        </p:spPr>
        <p:txBody>
          <a:bodyPr anchor="t"/>
          <a:lstStyle>
            <a:lvl1pPr eaLnBrk="1" latinLnBrk="0" hangingPunct="1">
              <a:buNone/>
              <a:defRPr kumimoji="0" lang="ru-RU" sz="2800">
                <a:solidFill>
                  <a:schemeClr val="tx2"/>
                </a:solidFill>
              </a:defRPr>
            </a:lvl1pPr>
            <a:lvl2pPr eaLnBrk="1" latinLnBrk="0" hangingPunct="1">
              <a:buNone/>
              <a:defRPr kumimoji="0" lang="ru-RU" sz="1800">
                <a:solidFill>
                  <a:schemeClr val="tx1">
                    <a:tint val="75000"/>
                  </a:schemeClr>
                </a:solidFill>
              </a:defRPr>
            </a:lvl2pPr>
            <a:lvl3pPr eaLnBrk="1" latinLnBrk="0" hangingPunct="1">
              <a:buNone/>
              <a:defRPr kumimoji="0" lang="ru-RU" sz="1600">
                <a:solidFill>
                  <a:schemeClr val="tx1">
                    <a:tint val="75000"/>
                  </a:schemeClr>
                </a:solidFill>
              </a:defRPr>
            </a:lvl3pPr>
            <a:lvl4pPr eaLnBrk="1" latinLnBrk="0" hangingPunct="1">
              <a:buNone/>
              <a:defRPr kumimoji="0" lang="ru-RU" sz="1400">
                <a:solidFill>
                  <a:schemeClr val="tx1">
                    <a:tint val="75000"/>
                  </a:schemeClr>
                </a:solidFill>
              </a:defRPr>
            </a:lvl4pPr>
            <a:lvl5pPr eaLnBrk="1" latinLnBrk="0" hangingPunct="1">
              <a:buNone/>
              <a:defRPr kumimoji="0" lang="ru-RU"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143000"/>
            <a:ext cx="9144000" cy="85725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8" name="Rectangle 7"/>
          <p:cNvSpPr/>
          <p:nvPr/>
        </p:nvSpPr>
        <p:spPr>
          <a:xfrm>
            <a:off x="0" y="1200150"/>
            <a:ext cx="1295400" cy="7429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9" name="Rectangle 8"/>
          <p:cNvSpPr/>
          <p:nvPr/>
        </p:nvSpPr>
        <p:spPr>
          <a:xfrm>
            <a:off x="1371600" y="1200150"/>
            <a:ext cx="7772400" cy="7429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71600" y="1200150"/>
            <a:ext cx="7620000" cy="742950"/>
          </a:xfrm>
        </p:spPr>
        <p:txBody>
          <a:bodyPr/>
          <a:lstStyle>
            <a:lvl1pPr algn="l" eaLnBrk="1" latinLnBrk="0" hangingPunct="1">
              <a:buNone/>
              <a:defRPr kumimoji="0" lang="ru-RU" sz="4400" b="0" cap="none">
                <a:solidFill>
                  <a:srgbClr val="FFFFFF"/>
                </a:solidFill>
              </a:defRPr>
            </a:lvl1pPr>
            <a:extLst/>
          </a:lstStyle>
          <a:p>
            <a:r>
              <a:rPr kumimoji="0" lang="ru-RU"/>
              <a:t>Образец заголовка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FCF9F07-3BC7-4570-B054-79111B0A380C}" type="datetime1">
              <a:rPr lang="ru-RU"/>
              <a:pPr/>
              <a:t>18.11.2022</a:t>
            </a:fld>
            <a:endParaRPr kumimoji="0"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314450"/>
            <a:ext cx="1295400" cy="526257"/>
          </a:xfrm>
        </p:spPr>
        <p:txBody>
          <a:bodyPr>
            <a:noAutofit/>
          </a:bodyPr>
          <a:lstStyle>
            <a:lvl1pPr eaLnBrk="1" latinLnBrk="0" hangingPunct="1">
              <a:defRPr kumimoji="0" lang="ru-RU" sz="2400">
                <a:solidFill>
                  <a:srgbClr val="FFFFFF"/>
                </a:solidFill>
              </a:defRPr>
            </a:lvl1pPr>
            <a:extLst/>
          </a:lstStyle>
          <a:p>
            <a:pPr algn="ctr"/>
            <a:fld id="{8F82E0A0-C266-4798-8C8F-B9F91E9DA37E}" type="slidenum">
              <a:rPr kumimoji="0" lang="ru-RU" sz="2400" b="1">
                <a:solidFill>
                  <a:srgbClr val="FFFFFF"/>
                </a:solidFill>
              </a:rPr>
              <a:pPr algn="ctr"/>
              <a:t>‹#›</a:t>
            </a:fld>
            <a:endParaRPr kumimoji="0" lang="ru-RU" sz="2400">
              <a:solidFill>
                <a:srgbClr val="FFFFFF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pPr eaLnBrk="1" latinLnBrk="0" hangingPunct="1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9600" y="1352551"/>
            <a:ext cx="3886200" cy="3268624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844901" y="1352549"/>
            <a:ext cx="3886200" cy="3268625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>
            <a:extLst/>
          </a:lstStyle>
          <a:p>
            <a:fld id="{E4606EA6-EFEA-4C30-9264-4F9291A5780D}" type="datetime1">
              <a:rPr lang="ru-RU"/>
              <a:pPr/>
              <a:t>18.11.2022</a:t>
            </a:fld>
            <a:endParaRPr kumimoji="0"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extLst/>
          </a:lstStyle>
          <a:p>
            <a:pPr algn="ctr"/>
            <a:fld id="{8F82E0A0-C266-4798-8C8F-B9F91E9DA37E}" type="slidenum">
              <a:rPr kumimoji="0" lang="ru-RU" sz="1400" b="1">
                <a:solidFill>
                  <a:srgbClr val="FFFFFF"/>
                </a:solidFill>
              </a:rPr>
              <a:pPr algn="ctr"/>
              <a:t>‹#›</a:t>
            </a:fld>
            <a:endParaRPr kumimoji="0"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18110"/>
            <a:ext cx="8153400" cy="1005840"/>
          </a:xfrm>
        </p:spPr>
        <p:txBody>
          <a:bodyPr anchor="b"/>
          <a:lstStyle>
            <a:lvl1pPr eaLnBrk="1" latinLnBrk="0" hangingPunct="1">
              <a:defRPr kumimoji="0" lang="ru-RU"/>
            </a:lvl1pPr>
            <a:extLst/>
          </a:lstStyle>
          <a:p>
            <a:pPr eaLnBrk="1" latinLnBrk="0" hangingPunct="1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919818"/>
            <a:ext cx="3886200" cy="2628900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919818"/>
            <a:ext cx="3886200" cy="2628900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>
            <a:extLst/>
          </a:lstStyle>
          <a:p>
            <a:fld id="{E4606EA6-EFEA-4C30-9264-4F9291A5780D}" type="datetime1">
              <a:rPr lang="ru-RU"/>
              <a:pPr/>
              <a:t>18.11.2022</a:t>
            </a:fld>
            <a:endParaRPr kumimoji="0"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extLst/>
          </a:lstStyle>
          <a:p>
            <a:pPr algn="ctr"/>
            <a:fld id="{8F82E0A0-C266-4798-8C8F-B9F91E9DA37E}" type="slidenum">
              <a:rPr kumimoji="0" lang="ru-RU" sz="1400" b="1">
                <a:solidFill>
                  <a:srgbClr val="FFFFFF"/>
                </a:solidFill>
              </a:rPr>
              <a:pPr algn="ctr"/>
              <a:t>‹#›</a:t>
            </a:fld>
            <a:endParaRPr kumimoji="0"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extLst/>
          </a:lstStyle>
          <a:p>
            <a:endParaRPr kumimoji="0" lang="ru-RU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609600" y="1362287"/>
            <a:ext cx="3886200" cy="530352"/>
          </a:xfrm>
          <a:solidFill>
            <a:schemeClr val="accent2"/>
          </a:solidFill>
        </p:spPr>
        <p:txBody>
          <a:bodyPr rtlCol="0" anchor="ctr"/>
          <a:lstStyle>
            <a:lvl1pPr eaLnBrk="1" latinLnBrk="0" hangingPunct="1">
              <a:buFontTx/>
              <a:buNone/>
              <a:defRPr kumimoji="0" lang="ru-RU" sz="2000" b="1">
                <a:solidFill>
                  <a:srgbClr val="FFFFFF"/>
                </a:solidFill>
              </a:defRPr>
            </a:lvl1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4800600" y="1362287"/>
            <a:ext cx="3886200" cy="530352"/>
          </a:xfrm>
          <a:solidFill>
            <a:schemeClr val="accent4"/>
          </a:solidFill>
        </p:spPr>
        <p:txBody>
          <a:bodyPr rtlCol="0" anchor="ctr"/>
          <a:lstStyle>
            <a:lvl1pPr eaLnBrk="1" latinLnBrk="0" hangingPunct="1">
              <a:buFontTx/>
              <a:buNone/>
              <a:defRPr kumimoji="0" lang="ru-RU" sz="2000" b="1">
                <a:solidFill>
                  <a:srgbClr val="FFFFFF"/>
                </a:solidFill>
              </a:defRPr>
            </a:lvl1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pPr eaLnBrk="1" latinLnBrk="0" hangingPunct="1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DFADB5D-B7A0-47E3-AD2D-B1A6F8614213}" type="datetime1">
              <a:rPr lang="ru-RU"/>
              <a:pPr/>
              <a:t>18.11.2022</a:t>
            </a:fld>
            <a:endParaRPr kumimoji="0"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rgbClr val="FFFFFF"/>
                </a:solidFill>
              </a:defRPr>
            </a:lvl1pPr>
            <a:extLst/>
          </a:lstStyle>
          <a:p>
            <a:fld id="{A3F7CB7D-F184-43C7-B6FD-03D728E1BBFF}" type="slidenum">
              <a:rPr kumimoji="0" lang="ru-RU">
                <a:solidFill>
                  <a:srgbClr val="FFFFFF"/>
                </a:solidFill>
              </a:rPr>
              <a:pPr/>
              <a:t>‹#›</a:t>
            </a:fld>
            <a:endParaRPr kumimoji="0"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2968126-03FC-49C0-B9B8-2B561CCC3D90}" type="datetime1">
              <a:rPr lang="ru-RU"/>
              <a:pPr/>
              <a:t>18.11.2022</a:t>
            </a:fld>
            <a:endParaRPr kumimoji="0"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4686300"/>
            <a:ext cx="533400" cy="285750"/>
          </a:xfrm>
        </p:spPr>
        <p:txBody>
          <a:bodyPr/>
          <a:lstStyle>
            <a:lvl1pPr eaLnBrk="1" latinLnBrk="0" hangingPunct="1">
              <a:defRPr kumimoji="0" lang="ru-RU">
                <a:solidFill>
                  <a:schemeClr val="tx2"/>
                </a:solidFill>
              </a:defRPr>
            </a:lvl1pPr>
            <a:extLst/>
          </a:lstStyle>
          <a:p>
            <a:fld id="{A3F7CB7D-F184-43C7-B6FD-03D728E1BBFF}" type="slidenum">
              <a:rPr kumimoji="0" lang="ru-RU">
                <a:solidFill>
                  <a:schemeClr val="tx2"/>
                </a:solidFill>
              </a:rPr>
              <a:pPr/>
              <a:t>‹#›</a:t>
            </a:fld>
            <a:endParaRPr kumimoji="0" lang="ru-RU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8110"/>
            <a:ext cx="8153400" cy="1005840"/>
          </a:xfrm>
        </p:spPr>
        <p:txBody>
          <a:bodyPr anchor="b"/>
          <a:lstStyle>
            <a:lvl1pPr algn="l" eaLnBrk="1" latinLnBrk="0" hangingPunct="1">
              <a:buNone/>
              <a:defRPr kumimoji="0" lang="ru-RU" sz="4200" b="0"/>
            </a:lvl1pPr>
            <a:extLst/>
          </a:lstStyle>
          <a:p>
            <a:pPr eaLnBrk="1" latinLnBrk="0" hangingPunct="1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49A8198-4617-485E-9585-4840B69DBBA6}" type="datetime1">
              <a:rPr lang="ru-RU"/>
              <a:pPr/>
              <a:t>18.11.2022</a:t>
            </a:fld>
            <a:endParaRPr kumimoji="0"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rgbClr val="FFFFFF"/>
                </a:solidFill>
              </a:defRPr>
            </a:lvl1pPr>
            <a:extLst/>
          </a:lstStyle>
          <a:p>
            <a:fld id="{A3F7CB7D-F184-43C7-B6FD-03D728E1BBFF}" type="slidenum">
              <a:rPr kumimoji="0" lang="ru-RU">
                <a:solidFill>
                  <a:srgbClr val="FFFFFF"/>
                </a:solidFill>
              </a:rPr>
              <a:pPr/>
              <a:t>‹#›</a:t>
            </a:fld>
            <a:endParaRPr kumimoji="0" lang="ru-RU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8750"/>
            <a:ext cx="1600200" cy="31242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 eaLnBrk="1" latinLnBrk="0" hangingPunct="1">
              <a:spcAft>
                <a:spcPts val="1000"/>
              </a:spcAft>
              <a:buNone/>
              <a:defRPr kumimoji="0" lang="ru-RU" sz="1800"/>
            </a:lvl1pPr>
            <a:lvl2pPr eaLnBrk="1" latinLnBrk="0" hangingPunct="1">
              <a:buNone/>
              <a:defRPr kumimoji="0" lang="ru-RU" sz="1200"/>
            </a:lvl2pPr>
            <a:lvl3pPr eaLnBrk="1" latinLnBrk="0" hangingPunct="1">
              <a:buNone/>
              <a:defRPr kumimoji="0" lang="ru-RU" sz="1000"/>
            </a:lvl3pPr>
            <a:lvl4pPr eaLnBrk="1" latinLnBrk="0" hangingPunct="1">
              <a:buNone/>
              <a:defRPr kumimoji="0" lang="ru-RU" sz="900"/>
            </a:lvl4pPr>
            <a:lvl5pPr eaLnBrk="1" latinLnBrk="0" hangingPunct="1">
              <a:buNone/>
              <a:defRPr kumimoji="0" lang="ru-RU" sz="9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2362200" y="1428750"/>
            <a:ext cx="6400800" cy="3200400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57668" y="0"/>
            <a:ext cx="7586332" cy="3419856"/>
          </a:xfrm>
          <a:solidFill>
            <a:schemeClr val="tx2">
              <a:shade val="50000"/>
            </a:schemeClr>
          </a:solidFill>
          <a:ln>
            <a:noFill/>
          </a:ln>
        </p:spPr>
        <p:txBody>
          <a:bodyPr/>
          <a:lstStyle>
            <a:lvl1pPr eaLnBrk="1" latinLnBrk="0" hangingPunct="1">
              <a:buNone/>
              <a:defRPr kumimoji="0" lang="ru-RU"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4114800"/>
            <a:ext cx="7315200" cy="514350"/>
          </a:xfrm>
        </p:spPr>
        <p:txBody>
          <a:bodyPr/>
          <a:lstStyle>
            <a:lvl1pPr marL="0" indent="0" eaLnBrk="1" latinLnBrk="0" hangingPunct="1">
              <a:buFontTx/>
              <a:buNone/>
              <a:defRPr kumimoji="0" lang="ru-RU" sz="1700"/>
            </a:lvl1pPr>
            <a:lvl2pPr eaLnBrk="1" latinLnBrk="0" hangingPunct="1">
              <a:buFontTx/>
              <a:buNone/>
              <a:defRPr kumimoji="0" lang="ru-RU" sz="1200"/>
            </a:lvl2pPr>
            <a:lvl3pPr eaLnBrk="1" latinLnBrk="0" hangingPunct="1">
              <a:buFontTx/>
              <a:buNone/>
              <a:defRPr kumimoji="0" lang="ru-RU" sz="1000"/>
            </a:lvl3pPr>
            <a:lvl4pPr eaLnBrk="1" latinLnBrk="0" hangingPunct="1">
              <a:buFontTx/>
              <a:buNone/>
              <a:defRPr kumimoji="0" lang="ru-RU" sz="900"/>
            </a:lvl4pPr>
            <a:lvl5pPr eaLnBrk="1" latinLnBrk="0" hangingPunct="1">
              <a:buFontTx/>
              <a:buNone/>
              <a:defRPr kumimoji="0" lang="ru-RU" sz="9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</p:txBody>
      </p:sp>
      <p:sp>
        <p:nvSpPr>
          <p:cNvPr id="8" name="Rectangle 7"/>
          <p:cNvSpPr/>
          <p:nvPr/>
        </p:nvSpPr>
        <p:spPr>
          <a:xfrm>
            <a:off x="-9144" y="3429000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9" name="Rectangle 8"/>
          <p:cNvSpPr/>
          <p:nvPr/>
        </p:nvSpPr>
        <p:spPr>
          <a:xfrm>
            <a:off x="-9144" y="3497580"/>
            <a:ext cx="1463040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10" name="Rectangle 9"/>
          <p:cNvSpPr/>
          <p:nvPr/>
        </p:nvSpPr>
        <p:spPr>
          <a:xfrm>
            <a:off x="1545336" y="3490722"/>
            <a:ext cx="7589520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543300"/>
            <a:ext cx="7315200" cy="457200"/>
          </a:xfrm>
        </p:spPr>
        <p:txBody>
          <a:bodyPr anchor="ctr"/>
          <a:lstStyle>
            <a:lvl1pPr algn="l" eaLnBrk="1" latinLnBrk="0" hangingPunct="1">
              <a:buNone/>
              <a:defRPr kumimoji="0" lang="ru-RU" sz="2800" b="0">
                <a:solidFill>
                  <a:srgbClr val="FFFFFF"/>
                </a:solidFill>
              </a:defRPr>
            </a:lvl1pPr>
            <a:extLst/>
          </a:lstStyle>
          <a:p>
            <a:pPr eaLnBrk="1" latinLnBrk="0" hangingPunct="1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1447800" y="0"/>
            <a:ext cx="100584" cy="515035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4686300"/>
            <a:ext cx="2667000" cy="273844"/>
          </a:xfrm>
        </p:spPr>
        <p:txBody>
          <a:bodyPr rtlCol="0"/>
          <a:lstStyle>
            <a:extLst/>
          </a:lstStyle>
          <a:p>
            <a:fld id="{E4606EA6-EFEA-4C30-9264-4F9291A5780D}" type="datetime1">
              <a:rPr lang="ru-RU"/>
              <a:pPr/>
              <a:t>18.11.2022</a:t>
            </a:fld>
            <a:endParaRPr kumimoji="0"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3500437"/>
            <a:ext cx="1447800" cy="497684"/>
          </a:xfrm>
        </p:spPr>
        <p:txBody>
          <a:bodyPr rtlCol="0"/>
          <a:lstStyle>
            <a:lvl1pPr eaLnBrk="1" latinLnBrk="0" hangingPunct="1">
              <a:defRPr kumimoji="0" lang="ru-RU" sz="2800"/>
            </a:lvl1pPr>
            <a:extLst/>
          </a:lstStyle>
          <a:p>
            <a:pPr algn="ctr"/>
            <a:fld id="{8F82E0A0-C266-4798-8C8F-B9F91E9DA37E}" type="slidenum">
              <a:rPr kumimoji="0" lang="ru-RU" sz="2800" b="1">
                <a:solidFill>
                  <a:srgbClr val="FFFFFF"/>
                </a:solidFill>
              </a:rPr>
              <a:pPr algn="ctr"/>
              <a:t>‹#›</a:t>
            </a:fld>
            <a:endParaRPr kumimoji="0" lang="ru-RU" sz="280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4686155"/>
            <a:ext cx="4572000" cy="273844"/>
          </a:xfrm>
        </p:spPr>
        <p:txBody>
          <a:bodyPr rtlCol="0"/>
          <a:lstStyle>
            <a:extLst/>
          </a:lstStyle>
          <a:p>
            <a:endParaRPr kumimoji="0"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352550"/>
            <a:ext cx="8153400" cy="324231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4686300"/>
            <a:ext cx="2667000" cy="273844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lang="ru-RU" sz="1400">
                <a:solidFill>
                  <a:schemeClr val="tx2"/>
                </a:solidFill>
              </a:defRPr>
            </a:lvl1pPr>
            <a:extLst/>
          </a:lstStyle>
          <a:p>
            <a:fld id="{E4606EA6-EFEA-4C30-9264-4F9291A5780D}" type="datetime1">
              <a:rPr lang="ru-RU"/>
              <a:pPr/>
              <a:t>18.11.2022</a:t>
            </a:fld>
            <a:endParaRPr kumimoji="0" lang="ru-RU" sz="140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1" y="4686155"/>
            <a:ext cx="5421083" cy="273844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lang="ru-RU" sz="1400">
                <a:solidFill>
                  <a:schemeClr val="tx2"/>
                </a:solidFill>
              </a:defRPr>
            </a:lvl1pPr>
            <a:extLst/>
          </a:lstStyle>
          <a:p>
            <a:pPr algn="r"/>
            <a:endParaRPr kumimoji="0" lang="ru-RU" sz="140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095170"/>
            <a:ext cx="9144000" cy="24003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8" name="Rectangle 7"/>
          <p:cNvSpPr/>
          <p:nvPr/>
        </p:nvSpPr>
        <p:spPr>
          <a:xfrm>
            <a:off x="0" y="1129460"/>
            <a:ext cx="533400" cy="1714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9" name="Rectangle 8"/>
          <p:cNvSpPr/>
          <p:nvPr/>
        </p:nvSpPr>
        <p:spPr>
          <a:xfrm>
            <a:off x="590550" y="1129460"/>
            <a:ext cx="8553450" cy="1714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123507"/>
            <a:ext cx="533400" cy="183357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lang="ru-RU" sz="1400" b="1">
                <a:solidFill>
                  <a:srgbClr val="FFFFFF"/>
                </a:solidFill>
              </a:defRPr>
            </a:lvl1pPr>
            <a:extLst/>
          </a:lstStyle>
          <a:p>
            <a:pPr algn="ctr"/>
            <a:fld id="{8F82E0A0-C266-4798-8C8F-B9F91E9DA37E}" type="slidenum">
              <a:rPr kumimoji="0" lang="ru-RU" sz="1400" b="1">
                <a:solidFill>
                  <a:srgbClr val="FFFFFF"/>
                </a:solidFill>
              </a:rPr>
              <a:pPr algn="ctr"/>
              <a:t>‹#›</a:t>
            </a:fld>
            <a:endParaRPr kumimoji="0" lang="ru-RU" sz="1400" b="1">
              <a:solidFill>
                <a:srgbClr val="FFFFFF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18110"/>
            <a:ext cx="8153400" cy="100584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pPr eaLnBrk="1" latinLnBrk="0" hangingPunct="1"/>
            <a:r>
              <a:rPr kumimoji="0" lang="ru-RU" smtClean="0"/>
              <a:t>Образец заголовка</a:t>
            </a:r>
            <a:endParaRPr kumimoji="0"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rtl="0" eaLnBrk="1" latinLnBrk="0" hangingPunct="1">
        <a:spcBef>
          <a:spcPct val="0"/>
        </a:spcBef>
        <a:buNone/>
        <a:defRPr kumimoji="0" lang="ru-RU" sz="4200" kern="1200">
          <a:solidFill>
            <a:schemeClr val="tx2"/>
          </a:solidFill>
          <a:latin typeface="+mj-lt"/>
          <a:ea typeface="+mj-ea"/>
          <a:cs typeface="+mj-cs"/>
        </a:defRPr>
      </a:lvl1pPr>
      <a:extLst/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lang="ru-RU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lang="ru-RU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lang="ru-RU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lang="ru-RU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lang="ru-RU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None/>
        <a:defRPr kumimoji="0" lang="ru-RU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lang="ru-RU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lang="ru-RU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lang="ru-RU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65.jpeg"/><Relationship Id="rId7" Type="http://schemas.openxmlformats.org/officeDocument/2006/relationships/diagramData" Target="../diagrams/data2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jpeg"/><Relationship Id="rId11" Type="http://schemas.microsoft.com/office/2007/relationships/diagramDrawing" Target="../diagrams/drawing2.xml"/><Relationship Id="rId5" Type="http://schemas.openxmlformats.org/officeDocument/2006/relationships/image" Target="../media/image67.jpeg"/><Relationship Id="rId10" Type="http://schemas.openxmlformats.org/officeDocument/2006/relationships/diagramColors" Target="../diagrams/colors2.xml"/><Relationship Id="rId4" Type="http://schemas.openxmlformats.org/officeDocument/2006/relationships/image" Target="../media/image66.jpeg"/><Relationship Id="rId9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2.jpe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10" Type="http://schemas.openxmlformats.org/officeDocument/2006/relationships/image" Target="../media/image88.jpe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10" Type="http://schemas.openxmlformats.org/officeDocument/2006/relationships/image" Target="../media/image101.jpe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chart" Target="../charts/chart1.xml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11" Type="http://schemas.openxmlformats.org/officeDocument/2006/relationships/image" Target="../media/image25.png"/><Relationship Id="rId5" Type="http://schemas.openxmlformats.org/officeDocument/2006/relationships/image" Target="../media/image19.jpe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jpe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29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www.westislandblog.com/wp-content/uploads/2021/06/tech-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9062"/>
            <a:ext cx="9144000" cy="455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Grp="1"/>
          </p:cNvSpPr>
          <p:nvPr>
            <p:ph type="title"/>
          </p:nvPr>
        </p:nvSpPr>
        <p:spPr>
          <a:xfrm>
            <a:off x="38100" y="1635030"/>
            <a:ext cx="8839200" cy="2385814"/>
          </a:xfrm>
        </p:spPr>
        <p:txBody>
          <a:bodyPr>
            <a:normAutofit/>
          </a:bodyPr>
          <a:lstStyle>
            <a:extLst/>
          </a:lstStyle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Мобильный технопарк -</a:t>
            </a:r>
            <a:r>
              <a:rPr lang="ru-RU" sz="2400" dirty="0" smtClean="0">
                <a:solidFill>
                  <a:srgbClr val="002060"/>
                </a:solidFill>
              </a:rPr>
              <a:t/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инновационный инструмент дополнительного образования для формирования технической компетентности лиц с особыми образовательными потребностями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>
            <a:spLocks noGrp="1"/>
          </p:cNvSpPr>
          <p:nvPr>
            <p:ph type="subTitle" idx="1"/>
          </p:nvPr>
        </p:nvSpPr>
        <p:spPr>
          <a:xfrm>
            <a:off x="2267744" y="4537528"/>
            <a:ext cx="6984776" cy="514350"/>
          </a:xfrm>
        </p:spPr>
        <p:txBody>
          <a:bodyPr>
            <a:noAutofit/>
          </a:bodyPr>
          <a:lstStyle>
            <a:extLst/>
          </a:lstStyle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Корнеев Михаил Алексеевич     Шестова Елизавета Сергеевна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6" name="Рисунок 2">
            <a:extLst>
              <a:ext uri="{FF2B5EF4-FFF2-40B4-BE49-F238E27FC236}">
                <a16:creationId xmlns:a16="http://schemas.microsoft.com/office/drawing/2014/main" xmlns="" id="{F0317106-097F-4143-A7D2-FBC7672BA1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 t="12461" r="10727" b="12941"/>
          <a:stretch>
            <a:fillRect/>
          </a:stretch>
        </p:blipFill>
        <p:spPr>
          <a:xfrm>
            <a:off x="233589" y="174699"/>
            <a:ext cx="1728000" cy="117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5B1BCD3-E64C-430B-BA1B-471494C678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lum/>
            <a:alphaModFix/>
          </a:blip>
          <a:srcRect l="21213" t="2264" r="21211" b="45799"/>
          <a:stretch/>
        </p:blipFill>
        <p:spPr>
          <a:xfrm>
            <a:off x="3491880" y="204131"/>
            <a:ext cx="1440160" cy="129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2">
            <a:extLst>
              <a:ext uri="{FF2B5EF4-FFF2-40B4-BE49-F238E27FC236}">
                <a16:creationId xmlns:a16="http://schemas.microsoft.com/office/drawing/2014/main" xmlns="" id="{F0317106-097F-4143-A7D2-FBC7672BA1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 t="12461" r="10727" b="12941"/>
          <a:stretch>
            <a:fillRect/>
          </a:stretch>
        </p:blipFill>
        <p:spPr>
          <a:xfrm>
            <a:off x="7149300" y="204131"/>
            <a:ext cx="1728000" cy="11772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4"/>
          <p:cNvSpPr txBox="1">
            <a:spLocks/>
          </p:cNvSpPr>
          <p:nvPr/>
        </p:nvSpPr>
        <p:spPr>
          <a:xfrm>
            <a:off x="0" y="4521384"/>
            <a:ext cx="2362200" cy="514350"/>
          </a:xfrm>
          <a:prstGeom prst="rect">
            <a:avLst/>
          </a:prstGeom>
        </p:spPr>
        <p:txBody>
          <a:bodyPr vert="horz" anchor="ctr">
            <a:normAutofit fontScale="40000" lnSpcReduction="20000"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None/>
              <a:defRPr kumimoji="0" lang="ru-RU"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None/>
              <a:defRPr kumimoji="0" lang="ru-RU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None/>
              <a:defRPr kumimoji="0" lang="ru-RU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None/>
              <a:defRPr kumimoji="0" lang="ru-RU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None/>
              <a:defRPr kumimoji="0" lang="ru-RU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ru-RU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None/>
              <a:defRPr kumimoji="0" lang="ru-RU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None/>
              <a:defRPr kumimoji="0" lang="ru-RU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None/>
              <a:defRPr kumimoji="0" lang="ru-RU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ru-RU" dirty="0" smtClean="0">
                <a:solidFill>
                  <a:schemeClr val="tx1"/>
                </a:solidFill>
              </a:rPr>
              <a:t>Педагоги дополнительного образования ГПОУ ТО «Тульский техникум социальных технологий»: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https://catherineasquithgallery.com/uploads/posts/2021-02/1614374189_2-p-fon-tekhnologii-svetlii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0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520" y="0"/>
            <a:ext cx="79928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Третий модуль.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Введение в промышленный </a:t>
            </a:r>
            <a:r>
              <a:rPr lang="ru-RU" sz="3200" b="1" dirty="0" smtClean="0">
                <a:solidFill>
                  <a:srgbClr val="C00000"/>
                </a:solidFill>
              </a:rPr>
              <a:t>дизайн</a:t>
            </a:r>
            <a:endParaRPr lang="ru-RU" sz="3200" b="1" dirty="0" smtClean="0">
              <a:solidFill>
                <a:srgbClr val="C00000"/>
              </a:solidFill>
            </a:endParaRPr>
          </a:p>
        </p:txBody>
      </p:sp>
      <p:pic>
        <p:nvPicPr>
          <p:cNvPr id="32774" name="Picture 6" descr="\\ads1\fileserver\Мобильный технопарк\На сайт\Опубликовано\Щекино экскурсия 22.12.2021\7.jpg"/>
          <p:cNvPicPr>
            <a:picLocks noChangeAspect="1" noChangeArrowheads="1"/>
          </p:cNvPicPr>
          <p:nvPr/>
        </p:nvPicPr>
        <p:blipFill>
          <a:blip r:embed="rId3" cstate="print"/>
          <a:srcRect l="9223" r="8231"/>
          <a:stretch>
            <a:fillRect/>
          </a:stretch>
        </p:blipFill>
        <p:spPr bwMode="auto">
          <a:xfrm>
            <a:off x="7236296" y="3435846"/>
            <a:ext cx="1800200" cy="163564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2775" name="Picture 7" descr="\\ads1\fileserver\Мобильный технопарк\ФОТО с уроков, мероприятий\Новость\5fb139a3-1b2c-4811-b092-f900e4af9546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215860"/>
            <a:ext cx="2304256" cy="173215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2776" name="Picture 8" descr="C:\Users\МАНикитич\Downloads\fa6b262b-5041-4995-9f6b-d9b7c8f15b07.jfif"/>
          <p:cNvPicPr>
            <a:picLocks noChangeAspect="1" noChangeArrowheads="1"/>
          </p:cNvPicPr>
          <p:nvPr/>
        </p:nvPicPr>
        <p:blipFill>
          <a:blip r:embed="rId5" cstate="print"/>
          <a:srcRect l="15789" t="16842"/>
          <a:stretch>
            <a:fillRect/>
          </a:stretch>
        </p:blipFill>
        <p:spPr bwMode="auto">
          <a:xfrm>
            <a:off x="107504" y="1131589"/>
            <a:ext cx="2308207" cy="170951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2778" name="Picture 10" descr="C:\Users\МАНикитич\Downloads\c6053e37-5b90-44ba-987b-fa1d8a604ead.jfif"/>
          <p:cNvPicPr>
            <a:picLocks noChangeAspect="1" noChangeArrowheads="1"/>
          </p:cNvPicPr>
          <p:nvPr/>
        </p:nvPicPr>
        <p:blipFill>
          <a:blip r:embed="rId6" cstate="print"/>
          <a:srcRect l="18933" t="17030" b="17957"/>
          <a:stretch>
            <a:fillRect/>
          </a:stretch>
        </p:blipFill>
        <p:spPr bwMode="auto">
          <a:xfrm>
            <a:off x="3491880" y="987574"/>
            <a:ext cx="2393708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1" name="Picture 3" descr="\\ads1\fileserver\Мобильный технопарк\На сайт\Новость об окончании занятий\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6296" y="1078304"/>
            <a:ext cx="1692696" cy="221352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1" name="Прямоугольник 10"/>
          <p:cNvSpPr/>
          <p:nvPr/>
        </p:nvSpPr>
        <p:spPr>
          <a:xfrm>
            <a:off x="2555776" y="2355726"/>
            <a:ext cx="460851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q"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Позволяет получить знания в области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объемно-пространственного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и графического проектирования; </a:t>
            </a:r>
            <a:endParaRPr lang="ru-RU" b="1" dirty="0" smtClean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>
              <a:buClr>
                <a:srgbClr val="C00000"/>
              </a:buClr>
            </a:pPr>
            <a:endParaRPr lang="ru-RU" b="1" dirty="0" smtClean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>
              <a:buClr>
                <a:srgbClr val="C00000"/>
              </a:buClr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Знакомит с передовым отечественным и зарубежным опытом в области художественного конструирования, компьютерного моделирования с помощью специальных программ.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pic>
        <p:nvPicPr>
          <p:cNvPr id="12" name="Picture 2" descr="http://kvantorium33.ru/images/appico/slides/kvant-prom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00392" y="51470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989DDF5A-02D9-4126-A2A0-22D42C5B2D12}"/>
              </a:ext>
            </a:extLst>
          </p:cNvPr>
          <p:cNvSpPr txBox="1">
            <a:spLocks/>
          </p:cNvSpPr>
          <p:nvPr/>
        </p:nvSpPr>
        <p:spPr>
          <a:xfrm>
            <a:off x="7416824" y="483518"/>
            <a:ext cx="1979712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ru-RU" sz="1100" b="1" dirty="0" smtClean="0">
                <a:solidFill>
                  <a:srgbClr val="000066"/>
                </a:solidFill>
                <a:latin typeface="Calibri (Основной текст)"/>
                <a:cs typeface="BrowalliaUPC" panose="020B0604020202020204" pitchFamily="34" charset="-34"/>
              </a:rPr>
              <a:t>ПРОМДИЗАЙН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 descr="https://catherineasquithgallery.com/uploads/posts/2021-02/1614374189_2-p-fon-tekhnologii-svetlii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0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0"/>
            <a:ext cx="7287344" cy="92846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Четвертый модуль. </a:t>
            </a:r>
            <a:r>
              <a:rPr lang="en-US" sz="3600" b="1" dirty="0" smtClean="0">
                <a:solidFill>
                  <a:srgbClr val="C00000"/>
                </a:solidFill>
              </a:rPr>
              <a:t>Hi-Tech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33794" name="Picture 2" descr="\\ads1\fileserver\Мобильный технопарк\На сайт\МК- ИПК - VR - 18102022\3a7697e2-103a-4b0d-852a-322664be7b8c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203598"/>
            <a:ext cx="2021880" cy="15164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3795" name="Picture 3" descr="\\ads1\fileserver\Мобильный технопарк\На сайт\Новость об окончании занятий\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987574"/>
            <a:ext cx="2700300" cy="18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3796" name="Picture 4" descr="\\ads1\fileserver\Мобильный технопарк\ФОТО с уроков, мероприятий\от Соколова\Фото кванториум\DSC_01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3" y="3075806"/>
            <a:ext cx="2484277" cy="1656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3797" name="Picture 5" descr="\\ads1\fileserver\Мобильный технопарк\ФОТО с уроков, мероприятий\слайд-шоу фото\DSC_0278 (2).JPG"/>
          <p:cNvPicPr>
            <a:picLocks noChangeAspect="1" noChangeArrowheads="1"/>
          </p:cNvPicPr>
          <p:nvPr/>
        </p:nvPicPr>
        <p:blipFill>
          <a:blip r:embed="rId6" cstate="print"/>
          <a:srcRect t="7018" r="5263"/>
          <a:stretch>
            <a:fillRect/>
          </a:stretch>
        </p:blipFill>
        <p:spPr bwMode="auto">
          <a:xfrm>
            <a:off x="539552" y="2859782"/>
            <a:ext cx="1296144" cy="19082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3FADDE4-E136-4E75-AE9A-85081C8C51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lum/>
            <a:alphaModFix/>
          </a:blip>
          <a:srcRect b="25024"/>
          <a:stretch>
            <a:fillRect/>
          </a:stretch>
        </p:blipFill>
        <p:spPr>
          <a:xfrm>
            <a:off x="107504" y="123478"/>
            <a:ext cx="1174035" cy="84355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Прямоугольник 12"/>
          <p:cNvSpPr/>
          <p:nvPr/>
        </p:nvSpPr>
        <p:spPr>
          <a:xfrm>
            <a:off x="5220072" y="1275606"/>
            <a:ext cx="417646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2"/>
              </a:buClr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Позволяет расширить технический кругозор</a:t>
            </a:r>
          </a:p>
          <a:p>
            <a:pPr>
              <a:buClr>
                <a:schemeClr val="accent2"/>
              </a:buClr>
              <a:buFont typeface="Wingdings" pitchFamily="2" charset="2"/>
              <a:buChar char="q"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Развить конструкторские способности обучающихся</a:t>
            </a:r>
          </a:p>
          <a:p>
            <a:pPr>
              <a:buClr>
                <a:schemeClr val="accent2"/>
              </a:buClr>
              <a:buFont typeface="Wingdings" pitchFamily="2" charset="2"/>
              <a:buChar char="q"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Способствует профессиональному самоопределению</a:t>
            </a:r>
          </a:p>
          <a:p>
            <a:pPr>
              <a:buClr>
                <a:schemeClr val="accent2"/>
              </a:buClr>
              <a:buFont typeface="Wingdings" pitchFamily="2" charset="2"/>
              <a:buChar char="q"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Направлен на подготовку к самостоятельной и командной работе над техническими проектами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ttps://catherineasquithgallery.com/uploads/posts/2021-02/1614374189_2-p-fon-tekhnologii-svetlii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453"/>
            <a:ext cx="9144000" cy="510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8110"/>
            <a:ext cx="9144000" cy="100584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Технологии, формы и методы обучения детей </a:t>
            </a:r>
            <a:r>
              <a:rPr lang="ru-RU" sz="3200" b="1" dirty="0" smtClean="0">
                <a:solidFill>
                  <a:srgbClr val="C00000"/>
                </a:solidFill>
              </a:rPr>
              <a:t/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>с </a:t>
            </a:r>
            <a:r>
              <a:rPr lang="ru-RU" sz="3200" b="1" dirty="0" smtClean="0">
                <a:solidFill>
                  <a:srgbClr val="C00000"/>
                </a:solidFill>
              </a:rPr>
              <a:t>особыми образовательными потребностями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2051" name="Picture 3" descr="\\ads1\fileserver\Мобильный технопарк\ФОТО с уроков, мероприятий\4 сш и 3 отделение январь 2022\IMG_20220110_1454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954" y="1203598"/>
            <a:ext cx="2736862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\\ads1\fileserver\Мобильный технопарк\ФОТО с уроков, мероприятий\4 сш и 3 отделение январь 2022\IMG_20220110_151103.jpg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 t="6964"/>
          <a:stretch>
            <a:fillRect/>
          </a:stretch>
        </p:blipFill>
        <p:spPr bwMode="auto">
          <a:xfrm>
            <a:off x="251520" y="3579862"/>
            <a:ext cx="2592288" cy="1563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\\ads1\fileserver\Мобильный технопарк\ФОТО с уроков, мероприятий\4 сш и 3 отделение январь 2022\IMG_20220120_1510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1203598"/>
            <a:ext cx="2545326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C:\Users\МАНикитич\Downloads\DSC_009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1203598"/>
            <a:ext cx="2664296" cy="1800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5" name="Picture 7" descr="\\ads1\fileserver\Мобильный технопарк\ФОТО с уроков, мероприятий\24.03.22 - 1 отделение\DSC_0124 (2).JPG"/>
          <p:cNvPicPr>
            <a:picLocks noChangeAspect="1" noChangeArrowheads="1"/>
          </p:cNvPicPr>
          <p:nvPr/>
        </p:nvPicPr>
        <p:blipFill>
          <a:blip r:embed="rId7" cstate="print"/>
          <a:srcRect t="7051"/>
          <a:stretch>
            <a:fillRect/>
          </a:stretch>
        </p:blipFill>
        <p:spPr bwMode="auto">
          <a:xfrm>
            <a:off x="3203848" y="3527567"/>
            <a:ext cx="2808312" cy="1615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7" name="Picture 9" descr="C:\Users\МАНикитич\Downloads\20211117_164706.jpg"/>
          <p:cNvPicPr>
            <a:picLocks noChangeAspect="1" noChangeArrowheads="1"/>
          </p:cNvPicPr>
          <p:nvPr/>
        </p:nvPicPr>
        <p:blipFill>
          <a:blip r:embed="rId8" cstate="print"/>
          <a:srcRect t="10196"/>
          <a:stretch>
            <a:fillRect/>
          </a:stretch>
        </p:blipFill>
        <p:spPr bwMode="auto">
          <a:xfrm>
            <a:off x="6444208" y="3579862"/>
            <a:ext cx="2376264" cy="1563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6228184" y="3169300"/>
            <a:ext cx="2664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</a:rPr>
              <a:t>Проектная деятельность</a:t>
            </a:r>
            <a:endParaRPr lang="ru-RU" sz="1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87824" y="3003798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</a:rPr>
              <a:t>Практическая и теоретическая формы обучения</a:t>
            </a:r>
            <a:endParaRPr lang="ru-RU" sz="1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08520" y="3003798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</a:rPr>
              <a:t>Игровые методы проведения занятий по </a:t>
            </a:r>
            <a:r>
              <a:rPr lang="en-US" sz="1600" b="1" dirty="0" smtClean="0">
                <a:solidFill>
                  <a:schemeClr val="bg2">
                    <a:lumMod val="25000"/>
                  </a:schemeClr>
                </a:solidFill>
              </a:rPr>
              <a:t>it-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</a:rPr>
              <a:t>технологиям</a:t>
            </a:r>
            <a:endParaRPr lang="ru-RU" sz="16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 descr="https://catherineasquithgallery.com/uploads/posts/2021-02/1614374189_2-p-fon-tekhnologii-svetlii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453"/>
            <a:ext cx="9144000" cy="510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\\ads1\fileserver\Мобильный технопарк\На сайт\Опубликовано\Новость - Новые ученики  - 24.03.2022\Фото\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3075806"/>
            <a:ext cx="2304257" cy="172819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0"/>
            <a:ext cx="5991200" cy="928464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</a:rPr>
              <a:t>Игровые технологии</a:t>
            </a:r>
            <a:endParaRPr lang="ru-RU" sz="4800" b="1" dirty="0">
              <a:solidFill>
                <a:srgbClr val="C00000"/>
              </a:solidFill>
            </a:endParaRPr>
          </a:p>
        </p:txBody>
      </p:sp>
      <p:pic>
        <p:nvPicPr>
          <p:cNvPr id="31747" name="Picture 3" descr="\\ads1\fileserver\Мобильный технопарк\На сайт\Опубликовано\Начало январь 2022\Новость - январь 2022\Фото\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499742"/>
            <a:ext cx="2592288" cy="19442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 descr="C:\Users\МАНикитич\Downloads\8c807a86-1a24-4d00-abf5-19c1520f32c2.jf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39501"/>
            <a:ext cx="2651911" cy="18030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0" name="Picture 4" descr="\\ads1\fileserver\Мобильный технопарк\ФОТО с уроков, мероприятий\2021\Для Кати\Миша\2 - ТТСТ (2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1275606"/>
            <a:ext cx="2232248" cy="15121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0" name="Схема 9"/>
          <p:cNvGraphicFramePr/>
          <p:nvPr/>
        </p:nvGraphicFramePr>
        <p:xfrm>
          <a:off x="6012160" y="1059582"/>
          <a:ext cx="3024336" cy="34383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 descr="https://catherineasquithgallery.com/uploads/posts/2021-02/1614374189_2-p-fon-tekhnologii-svetlii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453"/>
            <a:ext cx="9144000" cy="510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64554"/>
            <a:ext cx="8064896" cy="86409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Дистанционные технологии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t="11250" r="26472" b="12101"/>
          <a:stretch>
            <a:fillRect/>
          </a:stretch>
        </p:blipFill>
        <p:spPr bwMode="auto">
          <a:xfrm>
            <a:off x="7199784" y="2355726"/>
            <a:ext cx="1944216" cy="11400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 l="-1181" t="14700" r="26764" b="13151"/>
          <a:stretch>
            <a:fillRect/>
          </a:stretch>
        </p:blipFill>
        <p:spPr bwMode="auto">
          <a:xfrm>
            <a:off x="1259632" y="3651870"/>
            <a:ext cx="2016224" cy="13194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 l="591" t="10101" r="2160" b="5901"/>
          <a:stretch>
            <a:fillRect/>
          </a:stretch>
        </p:blipFill>
        <p:spPr bwMode="auto">
          <a:xfrm>
            <a:off x="3923928" y="3939902"/>
            <a:ext cx="2223119" cy="1080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/>
          <a:srcRect l="388" t="9051" r="26375" b="5901"/>
          <a:stretch>
            <a:fillRect/>
          </a:stretch>
        </p:blipFill>
        <p:spPr bwMode="auto">
          <a:xfrm>
            <a:off x="179512" y="2427734"/>
            <a:ext cx="2051720" cy="12229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/>
          <a:srcRect l="979" t="19550" r="27557" b="6951"/>
          <a:stretch>
            <a:fillRect/>
          </a:stretch>
        </p:blipFill>
        <p:spPr bwMode="auto">
          <a:xfrm>
            <a:off x="6372200" y="3579862"/>
            <a:ext cx="2137738" cy="13681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1979712" y="2283718"/>
            <a:ext cx="51845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Электронные курсы – составная часть электронной информационно-образовательной среды нашего техникума. Предоставляет возможность получения образования, используя дистанционные технологии.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8" cstate="print"/>
          <a:srcRect t="35400" r="27063" b="33100"/>
          <a:stretch>
            <a:fillRect/>
          </a:stretch>
        </p:blipFill>
        <p:spPr bwMode="auto">
          <a:xfrm>
            <a:off x="0" y="555526"/>
            <a:ext cx="9144000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www.westislandblog.com/wp-content/uploads/2021/06/tech-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8524"/>
            <a:ext cx="9144000" cy="518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27B764C-CFBB-1403-DADB-67B38B89D89C}"/>
              </a:ext>
            </a:extLst>
          </p:cNvPr>
          <p:cNvSpPr txBox="1"/>
          <p:nvPr/>
        </p:nvSpPr>
        <p:spPr>
          <a:xfrm>
            <a:off x="2121530" y="0"/>
            <a:ext cx="5186774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>
                <a:solidFill>
                  <a:srgbClr val="C00000"/>
                </a:solidFill>
                <a:latin typeface="+mj-lt"/>
              </a:rPr>
              <a:t>Проектная деятельность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C8102C0-7B55-CCA9-01C6-D17EA1AB21CD}"/>
              </a:ext>
            </a:extLst>
          </p:cNvPr>
          <p:cNvSpPr txBox="1"/>
          <p:nvPr/>
        </p:nvSpPr>
        <p:spPr>
          <a:xfrm>
            <a:off x="5796136" y="627534"/>
            <a:ext cx="3338093" cy="4385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Этапы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проектирования:</a:t>
            </a:r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60B81A8-5407-01CB-5303-3128EB1D28D6}"/>
              </a:ext>
            </a:extLst>
          </p:cNvPr>
          <p:cNvSpPr txBox="1"/>
          <p:nvPr/>
        </p:nvSpPr>
        <p:spPr>
          <a:xfrm>
            <a:off x="6084168" y="1179641"/>
            <a:ext cx="2317777" cy="160813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>
              <a:buAutoNum type="arabicPeriod"/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Поиск идеи</a:t>
            </a:r>
          </a:p>
          <a:p>
            <a:pPr marL="257175" indent="-257175">
              <a:buAutoNum type="arabicPeriod"/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Анализ</a:t>
            </a:r>
          </a:p>
          <a:p>
            <a:pPr marL="257175" indent="-257175">
              <a:buAutoNum type="arabicPeriod"/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Создание эскиза</a:t>
            </a:r>
          </a:p>
          <a:p>
            <a:pPr marL="257175" indent="-257175">
              <a:buAutoNum type="arabicPeriod"/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Макетирование</a:t>
            </a:r>
          </a:p>
          <a:p>
            <a:pPr marL="257175" indent="-257175">
              <a:buAutoNum type="arabicPeriod"/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Защита проекта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0C8BCB6F-95C4-862B-767B-DA01BDCBED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347" y="559001"/>
            <a:ext cx="1830293" cy="12201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FC20AA39-EF61-A3AC-0C81-6C178ED7B2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843844" y="1131128"/>
            <a:ext cx="2020433" cy="15153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9E8FF586-76DA-4281-2717-6E03248EE0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347" y="1944559"/>
            <a:ext cx="1830294" cy="12201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5C234C08-EC36-C7C6-0C01-E77AE99963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4599" y="3164754"/>
            <a:ext cx="2599509" cy="17330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281C17B3-D420-34FF-7206-E6B026A3A0AD}"/>
              </a:ext>
            </a:extLst>
          </p:cNvPr>
          <p:cNvSpPr txBox="1"/>
          <p:nvPr/>
        </p:nvSpPr>
        <p:spPr>
          <a:xfrm>
            <a:off x="3631356" y="3128956"/>
            <a:ext cx="1178849" cy="4385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Задачи: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32130368-5514-BC16-1E9F-2B48DE444407}"/>
              </a:ext>
            </a:extLst>
          </p:cNvPr>
          <p:cNvSpPr txBox="1"/>
          <p:nvPr/>
        </p:nvSpPr>
        <p:spPr>
          <a:xfrm>
            <a:off x="69340" y="3516521"/>
            <a:ext cx="6628640" cy="160813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привлечение обучающихся к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исследовательской деятельности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endParaRPr lang="ru-RU" sz="2000" b="1" dirty="0" smtClean="0">
              <a:solidFill>
                <a:schemeClr val="bg2">
                  <a:lumMod val="2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обучение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графическому проектированию, художественному конструированию, знакомство с работой на 3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-принтере. </a:t>
            </a: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5C38AF80-DE0E-38E7-87A3-645113811A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088960" y="1135470"/>
            <a:ext cx="2020434" cy="151707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74243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s://www.westislandblog.com/wp-content/uploads/2021/06/tech-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9062"/>
            <a:ext cx="9144000" cy="518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D2E0CC6-D704-B245-3CDC-9241682D9849}"/>
              </a:ext>
            </a:extLst>
          </p:cNvPr>
          <p:cNvSpPr txBox="1"/>
          <p:nvPr/>
        </p:nvSpPr>
        <p:spPr>
          <a:xfrm>
            <a:off x="3347864" y="-92546"/>
            <a:ext cx="3219651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000" b="1" dirty="0" err="1" smtClean="0">
                <a:solidFill>
                  <a:srgbClr val="C00000"/>
                </a:solidFill>
                <a:latin typeface="+mj-lt"/>
              </a:rPr>
              <a:t>Техно</a:t>
            </a:r>
            <a:r>
              <a:rPr lang="ru-RU" sz="4000" b="1" dirty="0" err="1" smtClean="0">
                <a:solidFill>
                  <a:srgbClr val="C00000"/>
                </a:solidFill>
                <a:latin typeface="+mj-lt"/>
              </a:rPr>
              <a:t>З</a:t>
            </a:r>
            <a:r>
              <a:rPr lang="en-US" sz="4000" b="1" dirty="0" err="1" smtClean="0">
                <a:solidFill>
                  <a:srgbClr val="C00000"/>
                </a:solidFill>
                <a:latin typeface="+mj-lt"/>
              </a:rPr>
              <a:t>oo</a:t>
            </a:r>
            <a:endParaRPr lang="ru-RU" sz="40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58F89B9F-EC80-DDFE-7BD7-DB5FB163B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4157628"/>
            <a:ext cx="1242138" cy="859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863DA9CE-EBBD-9773-ED5E-050824C00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4155926"/>
            <a:ext cx="1296144" cy="865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xmlns="" id="{DE9125A8-C671-F747-5674-D465E07AC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4153163"/>
            <a:ext cx="1242137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xmlns="" id="{1A2F4407-C558-78C5-A8C7-ECCDFD75C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4155926"/>
            <a:ext cx="1296144" cy="87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xmlns="" id="{A9B7F691-C89B-498C-948E-7F2658401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5729" y="4153163"/>
            <a:ext cx="1294423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xmlns="" id="{05E9E23D-0C08-6114-327C-0DCAB5B6A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r="2857"/>
          <a:stretch>
            <a:fillRect/>
          </a:stretch>
        </p:blipFill>
        <p:spPr bwMode="auto">
          <a:xfrm>
            <a:off x="179512" y="242791"/>
            <a:ext cx="2088232" cy="1608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2411760" y="483519"/>
            <a:ext cx="626469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Проект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«</a:t>
            </a:r>
            <a:r>
              <a:rPr lang="ru-RU" sz="2000" b="1" dirty="0" err="1" smtClean="0">
                <a:solidFill>
                  <a:schemeClr val="bg2">
                    <a:lumMod val="25000"/>
                  </a:schemeClr>
                </a:solidFill>
              </a:rPr>
              <a:t>ТехноЗ</a:t>
            </a:r>
            <a:r>
              <a:rPr lang="en-US" sz="2000" b="1" dirty="0" err="1" smtClean="0">
                <a:solidFill>
                  <a:schemeClr val="bg2">
                    <a:lumMod val="25000"/>
                  </a:schemeClr>
                </a:solidFill>
              </a:rPr>
              <a:t>oo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» реализуется в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рамках модуля «Введение в </a:t>
            </a:r>
            <a:r>
              <a:rPr lang="ru-RU" sz="2000" b="1" dirty="0" err="1" smtClean="0">
                <a:solidFill>
                  <a:schemeClr val="bg2">
                    <a:lumMod val="25000"/>
                  </a:schemeClr>
                </a:solidFill>
              </a:rPr>
              <a:t>промдизайн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» адаптированной дополнительной общеобразовательной </a:t>
            </a:r>
            <a:r>
              <a:rPr lang="ru-RU" sz="2000" b="1" dirty="0" err="1" smtClean="0">
                <a:solidFill>
                  <a:schemeClr val="bg2">
                    <a:lumMod val="25000"/>
                  </a:schemeClr>
                </a:solidFill>
              </a:rPr>
              <a:t>общеразвивающей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 программы «Информационные технологии с основами виртуальной реальности и </a:t>
            </a:r>
            <a:r>
              <a:rPr lang="ru-RU" sz="2000" b="1" dirty="0" err="1" smtClean="0">
                <a:solidFill>
                  <a:schemeClr val="bg2">
                    <a:lumMod val="25000"/>
                  </a:schemeClr>
                </a:solidFill>
              </a:rPr>
              <a:t>промдизайна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». 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/>
          <a:srcRect l="27273" t="5455" r="10909" b="10000"/>
          <a:stretch>
            <a:fillRect/>
          </a:stretch>
        </p:blipFill>
        <p:spPr bwMode="auto">
          <a:xfrm>
            <a:off x="179512" y="2035925"/>
            <a:ext cx="2088232" cy="1903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2411760" y="2499742"/>
            <a:ext cx="65527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Цель проекта: 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изготовление 3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</a:rPr>
              <a:t>d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 моделей животных для сенсорной комнаты с учетом предпочтений обучающихся (для использования их в </a:t>
            </a:r>
            <a:r>
              <a:rPr lang="ru-RU" sz="2000" dirty="0" err="1" smtClean="0">
                <a:solidFill>
                  <a:schemeClr val="bg2">
                    <a:lumMod val="25000"/>
                  </a:schemeClr>
                </a:solidFill>
              </a:rPr>
              <a:t>игротерапии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, тренингах по снятию эмоционального напряжения и стресса). </a:t>
            </a:r>
          </a:p>
          <a:p>
            <a:endParaRPr lang="ru-RU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27" name="Picture 3" descr="\\ads1\fileserver\Мобильный технопарк\ФОТО с уроков, мероприятий\от Соколова\игрушки\IMG_088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0800000" flipV="1">
            <a:off x="179512" y="4155926"/>
            <a:ext cx="1224136" cy="864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3750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www.westislandblog.com/wp-content/uploads/2021/06/tech-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9062"/>
            <a:ext cx="9144000" cy="518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92FDB67-D777-6423-3CB4-224261A0DC32}"/>
              </a:ext>
            </a:extLst>
          </p:cNvPr>
          <p:cNvSpPr/>
          <p:nvPr/>
        </p:nvSpPr>
        <p:spPr>
          <a:xfrm>
            <a:off x="219861" y="2136227"/>
            <a:ext cx="1866793" cy="2754180"/>
          </a:xfrm>
          <a:prstGeom prst="rect">
            <a:avLst/>
          </a:prstGeom>
          <a:solidFill>
            <a:srgbClr val="048817"/>
          </a:solidFill>
          <a:ln>
            <a:solidFill>
              <a:srgbClr val="7877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CE7953C-FE22-12D4-3A8B-72EC8CEFCF01}"/>
              </a:ext>
            </a:extLst>
          </p:cNvPr>
          <p:cNvSpPr txBox="1"/>
          <p:nvPr/>
        </p:nvSpPr>
        <p:spPr>
          <a:xfrm>
            <a:off x="667778" y="164044"/>
            <a:ext cx="3747407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+mj-lt"/>
              </a:rPr>
              <a:t>Градостроитель</a:t>
            </a:r>
            <a:endParaRPr lang="ru-RU" sz="36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E5AC6E2-ABC5-84D8-B679-41F4D797CB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27281" y="1921433"/>
            <a:ext cx="2435822" cy="16238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E0BCAEA-0924-8436-FAE0-4B215EAC15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082" y="2228850"/>
            <a:ext cx="1727790" cy="258824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3822826-9DCE-2421-0D60-6CA24D9FB7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7516" y="962859"/>
            <a:ext cx="1302573" cy="195386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200032B-81E4-B218-C82E-11D8933282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8545" y="2136227"/>
            <a:ext cx="2085975" cy="139065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B70749AB-216E-644D-E1B9-F799F67FA7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8545" y="549139"/>
            <a:ext cx="2085975" cy="13906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C3AD685-F8BD-0A94-084D-AEFC440B1B52}"/>
              </a:ext>
            </a:extLst>
          </p:cNvPr>
          <p:cNvSpPr txBox="1"/>
          <p:nvPr/>
        </p:nvSpPr>
        <p:spPr>
          <a:xfrm>
            <a:off x="179512" y="771550"/>
            <a:ext cx="4643242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indent="337500" algn="just"/>
            <a:r>
              <a:rPr lang="ru-RU" b="1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Гуляя по аллеям парка, ребята познакомились с историей его создания, посетили красивые места, подготовились к выполнению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</a:rPr>
              <a:t>проекта «3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</a:rPr>
              <a:t>D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</a:rPr>
              <a:t> градостроитель».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A9BC714-5256-E8BC-DEFA-4B1EE4EB734B}"/>
              </a:ext>
            </a:extLst>
          </p:cNvPr>
          <p:cNvSpPr txBox="1"/>
          <p:nvPr/>
        </p:nvSpPr>
        <p:spPr>
          <a:xfrm>
            <a:off x="2299650" y="3778347"/>
            <a:ext cx="6477777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indent="337500" algn="just"/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</a:rPr>
              <a:t>Они сравнивали архитектурно-планировочные ансамбли и сооружения, благоустройство, зоны отдыха и развлечений с другими известными парками мира. </a:t>
            </a:r>
            <a:endParaRPr lang="ru-RU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286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https://www.westislandblog.com/wp-content/uploads/2021/06/tech-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8524"/>
            <a:ext cx="9180512" cy="518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C2F2411-C39C-8F38-FFEA-019F01E44139}"/>
              </a:ext>
            </a:extLst>
          </p:cNvPr>
          <p:cNvSpPr txBox="1"/>
          <p:nvPr/>
        </p:nvSpPr>
        <p:spPr>
          <a:xfrm>
            <a:off x="1547664" y="-67722"/>
            <a:ext cx="5616624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3600" b="1" dirty="0" err="1">
                <a:solidFill>
                  <a:srgbClr val="C00000"/>
                </a:solidFill>
                <a:latin typeface="+mj-lt"/>
              </a:rPr>
              <a:t>Техноталисман</a:t>
            </a:r>
            <a:r>
              <a:rPr lang="ru-RU" sz="3600" b="1" dirty="0">
                <a:solidFill>
                  <a:srgbClr val="C00000"/>
                </a:solidFill>
                <a:latin typeface="+mj-lt"/>
              </a:rPr>
              <a:t> - 2021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D9A7F88-81D9-7AEA-5EC3-81156642CF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776" r="10796" b="35733"/>
          <a:stretch/>
        </p:blipFill>
        <p:spPr>
          <a:xfrm rot="5400000">
            <a:off x="1637179" y="1618138"/>
            <a:ext cx="1584177" cy="133116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C3014F7-CBC4-322C-D99A-65C724F37F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982" y="915566"/>
            <a:ext cx="1644698" cy="123455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045187F2-AFC4-9407-360D-DD023920FF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716" y="3475445"/>
            <a:ext cx="1784448" cy="147268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2A54981-F645-F3B3-8C96-809614D9854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93" t="33498" r="33581"/>
          <a:stretch/>
        </p:blipFill>
        <p:spPr>
          <a:xfrm>
            <a:off x="5436096" y="3219822"/>
            <a:ext cx="1656895" cy="18622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2109D93-4484-86F2-93DB-613FE41124F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260"/>
          <a:stretch/>
        </p:blipFill>
        <p:spPr>
          <a:xfrm>
            <a:off x="7379601" y="3219822"/>
            <a:ext cx="1656895" cy="182956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B927E4D-E1F3-1C00-C732-BB0C8D703D9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9734" r="2784"/>
          <a:stretch/>
        </p:blipFill>
        <p:spPr>
          <a:xfrm>
            <a:off x="3089743" y="3219822"/>
            <a:ext cx="2020595" cy="185230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02F5D48-F959-8257-6F13-0FA01710A902}"/>
              </a:ext>
            </a:extLst>
          </p:cNvPr>
          <p:cNvSpPr txBox="1"/>
          <p:nvPr/>
        </p:nvSpPr>
        <p:spPr>
          <a:xfrm>
            <a:off x="-56615" y="492404"/>
            <a:ext cx="1938737" cy="37702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Процесс работы</a:t>
            </a:r>
          </a:p>
        </p:txBody>
      </p:sp>
      <p:cxnSp>
        <p:nvCxnSpPr>
          <p:cNvPr id="18" name="Соединитель: уступ 17">
            <a:extLst>
              <a:ext uri="{FF2B5EF4-FFF2-40B4-BE49-F238E27FC236}">
                <a16:creationId xmlns:a16="http://schemas.microsoft.com/office/drawing/2014/main" xmlns="" id="{CD847281-5A80-A02E-17C1-B37F5284010F}"/>
              </a:ext>
            </a:extLst>
          </p:cNvPr>
          <p:cNvCxnSpPr>
            <a:cxnSpLocks/>
          </p:cNvCxnSpPr>
          <p:nvPr/>
        </p:nvCxnSpPr>
        <p:spPr>
          <a:xfrm rot="16200000" flipH="1">
            <a:off x="707999" y="2307684"/>
            <a:ext cx="726543" cy="646099"/>
          </a:xfrm>
          <a:prstGeom prst="bentConnector3">
            <a:avLst/>
          </a:prstGeom>
          <a:ln w="762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B0F9430-0F6C-513F-41E4-BCC774656B63}"/>
              </a:ext>
            </a:extLst>
          </p:cNvPr>
          <p:cNvSpPr txBox="1"/>
          <p:nvPr/>
        </p:nvSpPr>
        <p:spPr>
          <a:xfrm>
            <a:off x="2699792" y="526633"/>
            <a:ext cx="6588223" cy="16850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100" b="1" dirty="0">
                <a:solidFill>
                  <a:schemeClr val="bg2">
                    <a:lumMod val="25000"/>
                  </a:schemeClr>
                </a:solidFill>
              </a:rPr>
              <a:t>Цель конкурса - </a:t>
            </a:r>
            <a:r>
              <a:rPr lang="ru-RU" sz="2100" b="1" dirty="0">
                <a:solidFill>
                  <a:schemeClr val="bg2">
                    <a:lumMod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интереса обучающихся к науке и техническому творчеству, развитие технического мышления, продвижение ученических проектов, реализуемых с использованием высокотехнологичного оборудования. </a:t>
            </a:r>
            <a:endParaRPr lang="ru-RU" sz="21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B57B710-6367-E558-443D-803C70EC1820}"/>
              </a:ext>
            </a:extLst>
          </p:cNvPr>
          <p:cNvSpPr txBox="1"/>
          <p:nvPr/>
        </p:nvSpPr>
        <p:spPr>
          <a:xfrm>
            <a:off x="0" y="3003798"/>
            <a:ext cx="2326616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100" b="1" dirty="0">
                <a:solidFill>
                  <a:schemeClr val="bg2">
                    <a:lumMod val="25000"/>
                  </a:schemeClr>
                </a:solidFill>
              </a:rPr>
              <a:t>Примеры работ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85FCB696-147C-5CC5-E403-5030AFFBE4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12474" y="3315179"/>
            <a:ext cx="903342" cy="158489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B2998078-BA4E-7A98-0BD7-778DF3193F9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1960" y="2211710"/>
            <a:ext cx="3857625" cy="50405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F2EE799-A21E-7D06-3904-AD1CB77CAC39}"/>
              </a:ext>
            </a:extLst>
          </p:cNvPr>
          <p:cNvSpPr txBox="1"/>
          <p:nvPr/>
        </p:nvSpPr>
        <p:spPr>
          <a:xfrm>
            <a:off x="3203848" y="2755399"/>
            <a:ext cx="1612942" cy="3924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ru-RU" sz="2100" b="1" dirty="0">
                <a:solidFill>
                  <a:schemeClr val="bg2">
                    <a:lumMod val="25000"/>
                  </a:schemeClr>
                </a:solidFill>
              </a:rPr>
              <a:t>Голосование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2BC8CA9-DDE0-9EB0-45A7-CB9AA0655BD2}"/>
              </a:ext>
            </a:extLst>
          </p:cNvPr>
          <p:cNvSpPr txBox="1"/>
          <p:nvPr/>
        </p:nvSpPr>
        <p:spPr>
          <a:xfrm>
            <a:off x="5004048" y="2755399"/>
            <a:ext cx="2423036" cy="3924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ru-RU" sz="2100" b="1" dirty="0">
                <a:solidFill>
                  <a:schemeClr val="bg2">
                    <a:lumMod val="25000"/>
                  </a:schemeClr>
                </a:solidFill>
              </a:rPr>
              <a:t>Подведение итогов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92383FF-3255-D437-574A-56AF2361E0CE}"/>
              </a:ext>
            </a:extLst>
          </p:cNvPr>
          <p:cNvSpPr txBox="1"/>
          <p:nvPr/>
        </p:nvSpPr>
        <p:spPr>
          <a:xfrm>
            <a:off x="7452320" y="2755399"/>
            <a:ext cx="1738361" cy="3924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ru-RU" sz="2100" b="1" dirty="0">
                <a:solidFill>
                  <a:schemeClr val="bg2">
                    <a:lumMod val="25000"/>
                  </a:schemeClr>
                </a:solidFill>
              </a:rPr>
              <a:t>Награждение</a:t>
            </a:r>
          </a:p>
        </p:txBody>
      </p:sp>
    </p:spTree>
    <p:extLst>
      <p:ext uri="{BB962C8B-B14F-4D97-AF65-F5344CB8AC3E}">
        <p14:creationId xmlns:p14="http://schemas.microsoft.com/office/powerpoint/2010/main" xmlns="" val="110502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www.westislandblog.com/wp-content/uploads/2021/06/tech-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9062"/>
            <a:ext cx="9144000" cy="518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4602033-A629-1A5B-D181-8C680EC27F67}"/>
              </a:ext>
            </a:extLst>
          </p:cNvPr>
          <p:cNvSpPr txBox="1"/>
          <p:nvPr/>
        </p:nvSpPr>
        <p:spPr>
          <a:xfrm>
            <a:off x="0" y="-20538"/>
            <a:ext cx="9144000" cy="9310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+mj-lt"/>
              </a:rPr>
              <a:t>Мастерская сувениров некоммерческой организации </a:t>
            </a:r>
            <a:endParaRPr lang="ru-RU" sz="2800" b="1" dirty="0" smtClean="0">
              <a:solidFill>
                <a:srgbClr val="C00000"/>
              </a:solidFill>
              <a:latin typeface="+mj-lt"/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+mj-lt"/>
              </a:rPr>
              <a:t>«</a:t>
            </a:r>
            <a:r>
              <a:rPr lang="ru-RU" sz="2800" b="1" dirty="0">
                <a:solidFill>
                  <a:srgbClr val="C00000"/>
                </a:solidFill>
                <a:latin typeface="+mj-lt"/>
              </a:rPr>
              <a:t>Я МОГУ!»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C6AC48F-18FD-0441-DAB9-22B4DEE936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57" r="5317"/>
          <a:stretch/>
        </p:blipFill>
        <p:spPr>
          <a:xfrm>
            <a:off x="85458" y="734090"/>
            <a:ext cx="2228263" cy="16936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51AB982-2E2D-C916-A3CE-9D3602C664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44" r="6144"/>
          <a:stretch/>
        </p:blipFill>
        <p:spPr>
          <a:xfrm>
            <a:off x="6732240" y="699542"/>
            <a:ext cx="2228263" cy="169364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01849F7-DC00-AD4E-E5D8-A6A64CA4F3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88"/>
          <a:stretch/>
        </p:blipFill>
        <p:spPr>
          <a:xfrm>
            <a:off x="155665" y="3147814"/>
            <a:ext cx="2221248" cy="16561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F462148-D3C1-B0CF-AA12-E95A0FF1F60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86" r="6286"/>
          <a:stretch/>
        </p:blipFill>
        <p:spPr>
          <a:xfrm>
            <a:off x="6588224" y="3075806"/>
            <a:ext cx="2400754" cy="179572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19E8ED8-6681-930A-432B-69823A27DAE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993" b="9197"/>
          <a:stretch/>
        </p:blipFill>
        <p:spPr>
          <a:xfrm>
            <a:off x="2964223" y="3459215"/>
            <a:ext cx="3215555" cy="15608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4D57D58-8D81-F8D3-D72F-C7808AAAB357}"/>
              </a:ext>
            </a:extLst>
          </p:cNvPr>
          <p:cNvSpPr txBox="1"/>
          <p:nvPr/>
        </p:nvSpPr>
        <p:spPr>
          <a:xfrm>
            <a:off x="1907704" y="843558"/>
            <a:ext cx="5246370" cy="265457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400" b="1" kern="150" dirty="0">
                <a:solidFill>
                  <a:schemeClr val="bg2">
                    <a:lumMod val="25000"/>
                  </a:schemeClr>
                </a:solidFill>
                <a:ea typeface="Segoe UI" panose="020B0502040204020203" pitchFamily="34" charset="0"/>
                <a:cs typeface="Tahoma" panose="020B0604030504040204" pitchFamily="34" charset="0"/>
              </a:rPr>
              <a:t>В рамках реализации </a:t>
            </a:r>
            <a:endParaRPr lang="ru-RU" sz="2400" b="1" kern="150" dirty="0" smtClean="0">
              <a:solidFill>
                <a:schemeClr val="bg2">
                  <a:lumMod val="25000"/>
                </a:schemeClr>
              </a:solidFill>
              <a:ea typeface="Segoe UI" panose="020B0502040204020203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400" b="1" kern="150" dirty="0" smtClean="0">
                <a:solidFill>
                  <a:schemeClr val="bg2">
                    <a:lumMod val="25000"/>
                  </a:schemeClr>
                </a:solidFill>
                <a:ea typeface="Segoe UI" panose="020B0502040204020203" pitchFamily="34" charset="0"/>
                <a:cs typeface="Tahoma" panose="020B0604030504040204" pitchFamily="34" charset="0"/>
              </a:rPr>
              <a:t>социально-значимого </a:t>
            </a:r>
            <a:r>
              <a:rPr lang="ru-RU" sz="2400" b="1" kern="150" dirty="0">
                <a:solidFill>
                  <a:schemeClr val="bg2">
                    <a:lumMod val="25000"/>
                  </a:schemeClr>
                </a:solidFill>
                <a:ea typeface="Segoe UI" panose="020B0502040204020203" pitchFamily="34" charset="0"/>
                <a:cs typeface="Tahoma" panose="020B0604030504040204" pitchFamily="34" charset="0"/>
              </a:rPr>
              <a:t>проекта «Мастерская сувениров</a:t>
            </a:r>
            <a:r>
              <a:rPr lang="ru-RU" sz="2400" b="1" kern="150" dirty="0" smtClean="0">
                <a:solidFill>
                  <a:schemeClr val="bg2">
                    <a:lumMod val="25000"/>
                  </a:schemeClr>
                </a:solidFill>
                <a:ea typeface="Segoe UI" panose="020B0502040204020203" pitchFamily="34" charset="0"/>
                <a:cs typeface="Tahoma" panose="020B0604030504040204" pitchFamily="34" charset="0"/>
              </a:rPr>
              <a:t>» </a:t>
            </a:r>
          </a:p>
          <a:p>
            <a:pPr algn="ctr"/>
            <a:r>
              <a:rPr lang="ru-RU" sz="2400" b="1" kern="150" dirty="0" smtClean="0">
                <a:solidFill>
                  <a:schemeClr val="bg2">
                    <a:lumMod val="25000"/>
                  </a:schemeClr>
                </a:solidFill>
                <a:ea typeface="Segoe UI" panose="020B0502040204020203" pitchFamily="34" charset="0"/>
                <a:cs typeface="Tahoma" panose="020B0604030504040204" pitchFamily="34" charset="0"/>
              </a:rPr>
              <a:t>ребята  познакомились с </a:t>
            </a:r>
            <a:r>
              <a:rPr lang="ru-RU" sz="2400" b="1" kern="150" dirty="0">
                <a:solidFill>
                  <a:schemeClr val="bg2">
                    <a:lumMod val="25000"/>
                  </a:schemeClr>
                </a:solidFill>
                <a:ea typeface="Segoe UI" panose="020B0502040204020203" pitchFamily="34" charset="0"/>
                <a:cs typeface="Tahoma" panose="020B0604030504040204" pitchFamily="34" charset="0"/>
              </a:rPr>
              <a:t>деятельностью малого бизнеса по изготовлению сувенирной продукции. </a:t>
            </a:r>
            <a:endParaRPr lang="ru-RU" sz="2400" b="1" kern="150" dirty="0">
              <a:solidFill>
                <a:schemeClr val="bg2">
                  <a:lumMod val="25000"/>
                </a:schemeClr>
              </a:solidFill>
              <a:ea typeface="Segoe UI" panose="020B0502040204020203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829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www.westislandblog.com/wp-content/uploads/2021/06/tech-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9062"/>
            <a:ext cx="9144000" cy="518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611560" y="123478"/>
            <a:ext cx="8153400" cy="941472"/>
          </a:xfrm>
        </p:spPr>
        <p:txBody>
          <a:bodyPr>
            <a:noAutofit/>
          </a:bodyPr>
          <a:lstStyle>
            <a:extLst/>
          </a:lstStyle>
          <a:p>
            <a:pPr algn="ctr"/>
            <a:r>
              <a:rPr lang="ru-RU" sz="4400" dirty="0" smtClean="0">
                <a:solidFill>
                  <a:srgbClr val="C00000"/>
                </a:solidFill>
              </a:rPr>
              <a:t>Мобильный технопарк </a:t>
            </a:r>
            <a:br>
              <a:rPr lang="ru-RU" sz="4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ГПОУ ТО «Тульский техникум социальных технологий»</a:t>
            </a:r>
            <a:endParaRPr lang="ru-RU" sz="5400" dirty="0">
              <a:solidFill>
                <a:srgbClr val="C00000"/>
              </a:solidFill>
            </a:endParaRPr>
          </a:p>
        </p:txBody>
      </p:sp>
      <p:pic>
        <p:nvPicPr>
          <p:cNvPr id="14337" name="Picture 1" descr="\\ads1\fileserver\Мобильный технопарк\стенд\Новая папка\DSC_83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1347614"/>
            <a:ext cx="2520280" cy="1656184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338" name="Picture 2" descr="\\ads1\fileserver\Мобильный технопарк\На сайт\Опубликовано\2021\На сайт - Экскурсия - Щекино 08.12.21\24-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3435846"/>
            <a:ext cx="2267744" cy="1511830"/>
          </a:xfrm>
          <a:prstGeom prst="rect">
            <a:avLst/>
          </a:prstGeom>
          <a:noFill/>
          <a:effectLst>
            <a:outerShdw blurRad="330200" dist="203200" sx="104000" sy="104000" algn="ctr" rotWithShape="0">
              <a:schemeClr val="bg2">
                <a:lumMod val="50000"/>
                <a:alpha val="43000"/>
              </a:schemeClr>
            </a:outerShdw>
          </a:effectLst>
        </p:spPr>
      </p:pic>
      <p:pic>
        <p:nvPicPr>
          <p:cNvPr id="7170" name="Picture 2" descr="\\ads1\fileserver\Мобильный технопарк\стенд\Даша\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1347614"/>
            <a:ext cx="2808312" cy="1872208"/>
          </a:xfrm>
          <a:prstGeom prst="rect">
            <a:avLst/>
          </a:prstGeom>
          <a:noFill/>
          <a:effectLst>
            <a:outerShdw blurRad="190500" dist="215900" dir="600000" algn="l" rotWithShape="0">
              <a:schemeClr val="bg2">
                <a:lumMod val="50000"/>
                <a:alpha val="40000"/>
              </a:schemeClr>
            </a:outerShdw>
          </a:effectLst>
        </p:spPr>
      </p:pic>
      <p:pic>
        <p:nvPicPr>
          <p:cNvPr id="7171" name="Picture 3" descr="\\ads1\fileserver\Мобильный технопарк\стенд\Даша\DSC_010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6136" y="3147814"/>
            <a:ext cx="2448272" cy="163218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172" name="Picture 4" descr="C:\Users\МАНикитич\Downloads\IMG_830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91880" y="1275606"/>
            <a:ext cx="1988471" cy="247965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www.westislandblog.com/wp-content/uploads/2021/06/tech-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9062"/>
            <a:ext cx="9144000" cy="518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7040E6A-9878-48D7-8A45-A501DC6132E4}"/>
              </a:ext>
            </a:extLst>
          </p:cNvPr>
          <p:cNvSpPr txBox="1"/>
          <p:nvPr/>
        </p:nvSpPr>
        <p:spPr>
          <a:xfrm>
            <a:off x="386083" y="3357996"/>
            <a:ext cx="8345378" cy="44361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1500" b="1" dirty="0" smtClean="0">
                <a:solidFill>
                  <a:srgbClr val="C00000"/>
                </a:solidFill>
                <a:latin typeface="Calibri (Основной текст)"/>
                <a:ea typeface="Lucida Sans Unicode" pitchFamily="2"/>
                <a:cs typeface="Times New Roman" pitchFamily="18"/>
              </a:rPr>
              <a:t>Государственное </a:t>
            </a:r>
            <a:r>
              <a:rPr lang="ru-RU" sz="1500" b="1" dirty="0">
                <a:solidFill>
                  <a:srgbClr val="C00000"/>
                </a:solidFill>
                <a:latin typeface="Calibri (Основной текст)"/>
                <a:ea typeface="Lucida Sans Unicode" pitchFamily="2"/>
                <a:cs typeface="Times New Roman" pitchFamily="18"/>
              </a:rPr>
              <a:t>профессиональное образовательное учреждение Тульской области  </a:t>
            </a:r>
          </a:p>
          <a:p>
            <a:pPr algn="ctr">
              <a:lnSpc>
                <a:spcPct val="90000"/>
              </a:lnSpc>
            </a:pPr>
            <a:r>
              <a:rPr lang="ru-RU" sz="1500" b="1" dirty="0">
                <a:solidFill>
                  <a:srgbClr val="C00000"/>
                </a:solidFill>
                <a:latin typeface="Calibri (Основной текст)"/>
                <a:ea typeface="Lucida Sans Unicode" pitchFamily="2"/>
                <a:cs typeface="Times New Roman" pitchFamily="18"/>
              </a:rPr>
              <a:t>«Тульский техникум социальных технологий»</a:t>
            </a:r>
          </a:p>
        </p:txBody>
      </p:sp>
      <p:sp>
        <p:nvSpPr>
          <p:cNvPr id="3" name="Подзаголовок 4">
            <a:extLst>
              <a:ext uri="{FF2B5EF4-FFF2-40B4-BE49-F238E27FC236}">
                <a16:creationId xmlns:a16="http://schemas.microsoft.com/office/drawing/2014/main" xmlns="" id="{7DFD10B4-2186-4B69-B44D-D5AE9D0CFC60}"/>
              </a:ext>
            </a:extLst>
          </p:cNvPr>
          <p:cNvSpPr txBox="1"/>
          <p:nvPr/>
        </p:nvSpPr>
        <p:spPr>
          <a:xfrm>
            <a:off x="1403279" y="172916"/>
            <a:ext cx="6564240" cy="717929"/>
          </a:xfrm>
          <a:prstGeom prst="rect">
            <a:avLst/>
          </a:prstGeom>
          <a:noFill/>
          <a:ln>
            <a:noFill/>
          </a:ln>
        </p:spPr>
        <p:txBody>
          <a:bodyPr wrap="square" lIns="67500" tIns="33750" rIns="67500" bIns="33750" anchor="ctr">
            <a:noAutofit/>
          </a:bodyPr>
          <a:lstStyle/>
          <a:p>
            <a:pPr indent="-162000" algn="ctr">
              <a:lnSpc>
                <a:spcPct val="90000"/>
              </a:lnSpc>
              <a:defRPr sz="3600" b="1">
                <a:latin typeface="Albany" pitchFamily="32"/>
              </a:defRPr>
            </a:pPr>
            <a:r>
              <a:rPr lang="ru-RU" sz="2700" b="1" dirty="0">
                <a:solidFill>
                  <a:srgbClr val="000066"/>
                </a:solidFill>
                <a:latin typeface="Calibri (Основной текст)"/>
                <a:ea typeface="Lucida Sans Unicode" pitchFamily="2"/>
                <a:cs typeface="Tahoma" pitchFamily="2"/>
              </a:rPr>
              <a:t>ПРИГЛАШАЕМ К СОТРУДНИЧЕСТВУ</a:t>
            </a:r>
          </a:p>
        </p:txBody>
      </p:sp>
      <p:sp>
        <p:nvSpPr>
          <p:cNvPr id="4" name="Прямоугольник 1">
            <a:extLst>
              <a:ext uri="{FF2B5EF4-FFF2-40B4-BE49-F238E27FC236}">
                <a16:creationId xmlns:a16="http://schemas.microsoft.com/office/drawing/2014/main" xmlns="" id="{79C6D3EB-075E-4082-B5D7-5C6126EB4351}"/>
              </a:ext>
            </a:extLst>
          </p:cNvPr>
          <p:cNvSpPr/>
          <p:nvPr/>
        </p:nvSpPr>
        <p:spPr>
          <a:xfrm>
            <a:off x="2479295" y="3908774"/>
            <a:ext cx="4412210" cy="95301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67500" tIns="33750" rIns="67500" bIns="33750" anchor="t" anchorCtr="0" compatLnSpc="0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002060"/>
                </a:solidFill>
                <a:latin typeface="Calibri (Основной текст)" pitchFamily="18"/>
                <a:ea typeface="Microsoft YaHei" pitchFamily="2"/>
                <a:cs typeface="Arial" pitchFamily="2"/>
              </a:rPr>
              <a:t>Адрес:</a:t>
            </a:r>
            <a:r>
              <a:rPr lang="ru-RU" sz="1500" dirty="0" smtClean="0">
                <a:solidFill>
                  <a:srgbClr val="002060"/>
                </a:solidFill>
                <a:latin typeface="Calibri (Основной текст)" pitchFamily="18"/>
                <a:ea typeface="Microsoft YaHei" pitchFamily="2"/>
                <a:cs typeface="Arial" pitchFamily="2"/>
              </a:rPr>
              <a:t>300002</a:t>
            </a:r>
            <a:r>
              <a:rPr lang="ru-RU" sz="1500" dirty="0">
                <a:solidFill>
                  <a:srgbClr val="002060"/>
                </a:solidFill>
                <a:latin typeface="Calibri (Основной текст)" pitchFamily="18"/>
                <a:ea typeface="Microsoft YaHei" pitchFamily="2"/>
                <a:cs typeface="Arial" pitchFamily="2"/>
              </a:rPr>
              <a:t>, г. Тула, ул. Демидовская, д. 47</a:t>
            </a:r>
          </a:p>
          <a:p>
            <a:pPr algn="ctr"/>
            <a:r>
              <a:rPr lang="ru-RU" sz="1500" b="1" dirty="0">
                <a:solidFill>
                  <a:srgbClr val="002060"/>
                </a:solidFill>
                <a:latin typeface="Calibri (Основной текст)" pitchFamily="18"/>
                <a:ea typeface="Microsoft YaHei" pitchFamily="2"/>
                <a:cs typeface="Arial" pitchFamily="2"/>
              </a:rPr>
              <a:t>Телефон/факс</a:t>
            </a:r>
            <a:r>
              <a:rPr lang="ru-RU" sz="1500" b="1" dirty="0" smtClean="0">
                <a:solidFill>
                  <a:srgbClr val="002060"/>
                </a:solidFill>
                <a:latin typeface="Calibri (Основной текст)" pitchFamily="18"/>
                <a:ea typeface="Microsoft YaHei" pitchFamily="2"/>
                <a:cs typeface="Arial" pitchFamily="2"/>
              </a:rPr>
              <a:t>:  </a:t>
            </a:r>
            <a:r>
              <a:rPr lang="ru-RU" sz="1500" dirty="0">
                <a:solidFill>
                  <a:srgbClr val="002060"/>
                </a:solidFill>
                <a:latin typeface="Calibri (Основной текст)" pitchFamily="18"/>
                <a:ea typeface="Microsoft YaHei" pitchFamily="2"/>
                <a:cs typeface="Arial" pitchFamily="2"/>
              </a:rPr>
              <a:t>+7 (4872) 47-51-35</a:t>
            </a:r>
          </a:p>
          <a:p>
            <a:pPr algn="ctr"/>
            <a:r>
              <a:rPr lang="ru-RU" sz="1500" b="1" dirty="0">
                <a:solidFill>
                  <a:srgbClr val="002060"/>
                </a:solidFill>
                <a:latin typeface="Calibri (Основной текст)" pitchFamily="18"/>
                <a:ea typeface="Microsoft YaHei" pitchFamily="2"/>
                <a:cs typeface="Arial" pitchFamily="2"/>
              </a:rPr>
              <a:t>E-</a:t>
            </a:r>
            <a:r>
              <a:rPr lang="ru-RU" sz="1500" b="1" dirty="0" err="1">
                <a:solidFill>
                  <a:srgbClr val="002060"/>
                </a:solidFill>
                <a:latin typeface="Calibri (Основной текст)" pitchFamily="18"/>
                <a:ea typeface="Microsoft YaHei" pitchFamily="2"/>
                <a:cs typeface="Arial" pitchFamily="2"/>
              </a:rPr>
              <a:t>mail</a:t>
            </a:r>
            <a:r>
              <a:rPr lang="ru-RU" sz="1500" b="1" dirty="0">
                <a:solidFill>
                  <a:srgbClr val="002060"/>
                </a:solidFill>
                <a:latin typeface="Calibri (Основной текст)" pitchFamily="18"/>
                <a:ea typeface="Microsoft YaHei" pitchFamily="2"/>
                <a:cs typeface="Arial" pitchFamily="2"/>
              </a:rPr>
              <a:t>:</a:t>
            </a:r>
            <a:r>
              <a:rPr lang="ru-RU" sz="1500" dirty="0">
                <a:solidFill>
                  <a:srgbClr val="002060"/>
                </a:solidFill>
                <a:latin typeface="Calibri (Основной текст)" pitchFamily="18"/>
                <a:ea typeface="Microsoft YaHei" pitchFamily="2"/>
                <a:cs typeface="Arial" pitchFamily="2"/>
              </a:rPr>
              <a:t> </a:t>
            </a:r>
            <a:r>
              <a:rPr lang="ru-RU" sz="1500" dirty="0" smtClean="0">
                <a:solidFill>
                  <a:srgbClr val="002060"/>
                </a:solidFill>
                <a:latin typeface="Calibri (Основной текст)" pitchFamily="18"/>
                <a:ea typeface="Microsoft YaHei" pitchFamily="2"/>
                <a:cs typeface="Arial" pitchFamily="2"/>
              </a:rPr>
              <a:t>gpou.TulTehnSocTeh@tularegion.ru </a:t>
            </a:r>
            <a:r>
              <a:rPr lang="ru-RU" sz="1500" b="1" dirty="0" smtClean="0">
                <a:solidFill>
                  <a:srgbClr val="002060"/>
                </a:solidFill>
                <a:latin typeface="Calibri (Основной текст)" pitchFamily="18"/>
                <a:ea typeface="Microsoft YaHei" pitchFamily="2"/>
                <a:cs typeface="Arial" pitchFamily="2"/>
              </a:rPr>
              <a:t>Сайт</a:t>
            </a:r>
            <a:r>
              <a:rPr lang="ru-RU" sz="1500" b="1" dirty="0">
                <a:solidFill>
                  <a:srgbClr val="002060"/>
                </a:solidFill>
                <a:latin typeface="Calibri (Основной текст)" pitchFamily="18"/>
                <a:ea typeface="Microsoft YaHei" pitchFamily="2"/>
                <a:cs typeface="Arial" pitchFamily="2"/>
              </a:rPr>
              <a:t>:</a:t>
            </a:r>
            <a:r>
              <a:rPr lang="ru-RU" sz="1500" dirty="0">
                <a:solidFill>
                  <a:srgbClr val="002060"/>
                </a:solidFill>
                <a:latin typeface="Calibri (Основной текст)" pitchFamily="18"/>
                <a:ea typeface="Microsoft YaHei" pitchFamily="2"/>
                <a:cs typeface="Arial" pitchFamily="2"/>
              </a:rPr>
              <a:t> бпоото.рф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8BF3BF3-E534-4D02-9454-497780D2C5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lum/>
            <a:alphaModFix/>
          </a:blip>
          <a:srcRect b="31943"/>
          <a:stretch/>
        </p:blipFill>
        <p:spPr>
          <a:xfrm>
            <a:off x="299616" y="1310038"/>
            <a:ext cx="1456148" cy="98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\\ads1\fileserver\Кванториум\ФОТО с уроков\2021 - март-июнь\DSC_0149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45" t="65" r="-69" b="30623"/>
          <a:stretch/>
        </p:blipFill>
        <p:spPr bwMode="auto">
          <a:xfrm>
            <a:off x="2007824" y="809739"/>
            <a:ext cx="5015429" cy="2548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8BF3BF3-E534-4D02-9454-497780D2C5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lum/>
            <a:alphaModFix/>
          </a:blip>
          <a:srcRect b="31943"/>
          <a:stretch/>
        </p:blipFill>
        <p:spPr>
          <a:xfrm>
            <a:off x="7275313" y="1310038"/>
            <a:ext cx="1456148" cy="9841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www.westislandblog.com/wp-content/uploads/2021/06/tech-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9062"/>
            <a:ext cx="9144000" cy="518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xmlns="" val="485235568"/>
              </p:ext>
            </p:extLst>
          </p:nvPr>
        </p:nvGraphicFramePr>
        <p:xfrm>
          <a:off x="107504" y="915566"/>
          <a:ext cx="3672408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xmlns="" val="4086977549"/>
              </p:ext>
            </p:extLst>
          </p:nvPr>
        </p:nvGraphicFramePr>
        <p:xfrm>
          <a:off x="3779912" y="1347614"/>
          <a:ext cx="5364088" cy="3559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39552" y="195486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Количество обучающихся в мобильном технопарке с 2021-2022 годы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www.westislandblog.com/wp-content/uploads/2021/06/tech-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9062"/>
            <a:ext cx="9144000" cy="518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\\ads1\fileserver\Мобильный технопарк\стенд\Лиза\IMG_79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1203598"/>
            <a:ext cx="2232248" cy="1419622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11560" y="267494"/>
            <a:ext cx="8153400" cy="64043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Нозологические группы обучающихся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6147" name="Picture 3" descr="\\ads1\fileserver\Мобильный технопарк\ФОТО с уроков, мероприятий\4 сш и 3 отделение январь 2022\IMG_20220120_1525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876256" y="1203598"/>
            <a:ext cx="2016224" cy="144016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6148" name="Picture 4" descr="\\ads1\fileserver\Мобильный технопарк\ФОТО с уроков, мероприятий\4 сш и 3 отделение январь 2022\IMG_20220120_1618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6256" y="3075806"/>
            <a:ext cx="2200245" cy="1728192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6149" name="Picture 5" descr="\\ads1\fileserver\Мобильный технопарк\ФОТО с уроков, мероприятий\2021\2021 - сентябрь-декабрь\2 отделение\09.09.2021 Даша\IMG_20210909_15432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3968" y="3075806"/>
            <a:ext cx="2304256" cy="1656184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1" name="Содержимое 2"/>
          <p:cNvSpPr>
            <a:spLocks noGrp="1"/>
          </p:cNvSpPr>
          <p:nvPr>
            <p:ph sz="quarter" idx="13"/>
          </p:nvPr>
        </p:nvSpPr>
        <p:spPr>
          <a:xfrm>
            <a:off x="251520" y="1275606"/>
            <a:ext cx="3886200" cy="3268624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Интеллектуальные нарушения</a:t>
            </a:r>
          </a:p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Ментальные нарушения</a:t>
            </a:r>
          </a:p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Нарушения слуха</a:t>
            </a:r>
          </a:p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Нарушения речи</a:t>
            </a:r>
          </a:p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Общие заболевания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www.westislandblog.com/wp-content/uploads/2021/06/tech-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9062"/>
            <a:ext cx="9144000" cy="518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755576" y="0"/>
            <a:ext cx="7274768" cy="627534"/>
          </a:xfrm>
        </p:spPr>
        <p:txBody>
          <a:bodyPr>
            <a:noAutofit/>
          </a:bodyPr>
          <a:lstStyle>
            <a:extLst/>
          </a:lstStyle>
          <a:p>
            <a:pPr algn="ctr"/>
            <a:r>
              <a:rPr lang="ru-RU" sz="3200" dirty="0" smtClean="0">
                <a:solidFill>
                  <a:srgbClr val="C00000"/>
                </a:solidFill>
              </a:rPr>
              <a:t>Особенности работы с обучающимися 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75000567"/>
              </p:ext>
            </p:extLst>
          </p:nvPr>
        </p:nvGraphicFramePr>
        <p:xfrm>
          <a:off x="0" y="699543"/>
          <a:ext cx="9143999" cy="44439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37303"/>
                <a:gridCol w="3097744"/>
                <a:gridCol w="3208952"/>
              </a:tblGrid>
              <a:tr h="3920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С ментальными нарушениями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" marR="4252" marT="425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</a:rPr>
                        <a:t>С нарушениями 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</a:rPr>
                        <a:t>слуха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" marR="4252" marT="425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</a:rPr>
                        <a:t>С нарушениями 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</a:rPr>
                        <a:t>речи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5567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b="1" dirty="0">
                          <a:solidFill>
                            <a:schemeClr val="tx1"/>
                          </a:solidFill>
                          <a:effectLst/>
                        </a:rPr>
                        <a:t>Использование четких указаний, как в устной, так и письменной форме</a:t>
                      </a:r>
                      <a:endParaRPr lang="ru-RU" sz="7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" marR="4252" marT="4252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b="1" dirty="0">
                          <a:effectLst/>
                        </a:rPr>
                        <a:t>Фиксирование внимания на артикуляции, четкое проговаривание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b="1" dirty="0">
                          <a:effectLst/>
                        </a:rPr>
                        <a:t>Повышенное внимание специальным профессиональным терминам, а также использованию профессиональной лексики</a:t>
                      </a:r>
                      <a:endParaRPr lang="ru-RU" sz="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" marR="4252" marT="425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b="1" dirty="0">
                          <a:effectLst/>
                        </a:rPr>
                        <a:t>Индивидуальный темп обучения и продвижения в образовательном пространстве для разных категорий обучающихся с ТНР</a:t>
                      </a:r>
                      <a:endParaRPr lang="ru-RU" sz="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3625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b="1" dirty="0">
                          <a:solidFill>
                            <a:schemeClr val="tx1"/>
                          </a:solidFill>
                          <a:effectLst/>
                        </a:rPr>
                        <a:t>Поэтапное разъяснение заданий</a:t>
                      </a:r>
                      <a:endParaRPr lang="ru-RU" sz="7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" marR="4252" marT="4252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b="1" dirty="0">
                          <a:effectLst/>
                        </a:rPr>
                        <a:t>Соотнесение нового материала с усвоенным ранее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b="1" dirty="0">
                          <a:effectLst/>
                        </a:rPr>
                        <a:t> Написание на доске используемых терминов и контроль их усвоения</a:t>
                      </a:r>
                      <a:endParaRPr lang="ru-RU" sz="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" marR="4252" marT="425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b="1" dirty="0">
                          <a:effectLst/>
                        </a:rPr>
                        <a:t>Постоянный (пошаговый) мониторинг результативности академического компонента образования</a:t>
                      </a:r>
                      <a:endParaRPr lang="ru-RU" sz="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1946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b="1" dirty="0">
                          <a:solidFill>
                            <a:schemeClr val="tx1"/>
                          </a:solidFill>
                          <a:effectLst/>
                        </a:rPr>
                        <a:t>Последовательное выполнение заданий</a:t>
                      </a:r>
                      <a:endParaRPr lang="ru-RU" sz="7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" marR="4252" marT="4252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b="1" dirty="0">
                          <a:effectLst/>
                        </a:rPr>
                        <a:t>Последовательное выполнение заданий</a:t>
                      </a:r>
                      <a:endParaRPr lang="ru-RU" sz="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" marR="4252" marT="4252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b="1" dirty="0">
                          <a:effectLst/>
                        </a:rPr>
                        <a:t>Написание на доске используемых терминов и контроль их усвоения</a:t>
                      </a:r>
                      <a:endParaRPr lang="ru-RU" sz="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1284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b="1" dirty="0">
                          <a:solidFill>
                            <a:schemeClr val="tx1"/>
                          </a:solidFill>
                          <a:effectLst/>
                        </a:rPr>
                        <a:t>Подготовка к смене деятельности (предупреждение)</a:t>
                      </a:r>
                      <a:endParaRPr lang="ru-RU" sz="7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" marR="4252" marT="4252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b="1">
                          <a:effectLst/>
                        </a:rPr>
                        <a:t>Использование переходных фраз при смене разговора</a:t>
                      </a:r>
                      <a:endParaRPr lang="ru-RU" sz="7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" marR="4252" marT="425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b="1" dirty="0">
                          <a:effectLst/>
                        </a:rPr>
                        <a:t>Последовательное выполнение заданий</a:t>
                      </a:r>
                      <a:endParaRPr lang="ru-RU" sz="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1284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b="1" dirty="0">
                          <a:solidFill>
                            <a:schemeClr val="tx1"/>
                          </a:solidFill>
                          <a:effectLst/>
                        </a:rPr>
                        <a:t>Чередование занятий с психодинамическими паузами</a:t>
                      </a:r>
                      <a:endParaRPr lang="ru-RU" sz="7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" marR="4252" marT="4252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b="1" dirty="0">
                          <a:effectLst/>
                        </a:rPr>
                        <a:t>Чередование занятий с психодинамическими паузами</a:t>
                      </a:r>
                      <a:endParaRPr lang="ru-RU" sz="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" marR="4252" marT="4252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b="1" dirty="0">
                          <a:effectLst/>
                        </a:rPr>
                        <a:t>Чередование занятий с психодинамическими паузами</a:t>
                      </a:r>
                      <a:endParaRPr lang="ru-RU" sz="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2523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b="1" dirty="0">
                          <a:solidFill>
                            <a:schemeClr val="tx1"/>
                          </a:solidFill>
                          <a:effectLst/>
                        </a:rPr>
                        <a:t>Дополнительное повторение обучающимся инструкции к выполнению задания и т.д.</a:t>
                      </a:r>
                      <a:endParaRPr lang="ru-RU" sz="7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" marR="4252" marT="4252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b="1" dirty="0">
                          <a:effectLst/>
                        </a:rPr>
                        <a:t>Дополнительное объяснение изучаемого материала</a:t>
                      </a:r>
                      <a:endParaRPr lang="ru-RU" sz="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" marR="4252" marT="425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b="1" dirty="0">
                          <a:effectLst/>
                        </a:rPr>
                        <a:t>Наглядность, выразительность (образцы, мультимедийные презентации, видеоматериалы, схемы, конспекты и т.д.)</a:t>
                      </a:r>
                      <a:endParaRPr lang="ru-RU" sz="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3625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b="1" dirty="0">
                          <a:solidFill>
                            <a:schemeClr val="tx1"/>
                          </a:solidFill>
                          <a:effectLst/>
                        </a:rPr>
                        <a:t>Наглядность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b="1" dirty="0">
                          <a:solidFill>
                            <a:schemeClr val="tx1"/>
                          </a:solidFill>
                          <a:effectLst/>
                        </a:rPr>
                        <a:t> (образцы, презентации, видеофильмы, ИКТ и т.д.) </a:t>
                      </a:r>
                      <a:endParaRPr lang="ru-RU" sz="7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" marR="4252" marT="4252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b="1" dirty="0">
                          <a:effectLst/>
                        </a:rPr>
                        <a:t>Наглядность, выразительность (образцы, мультимедийные презентации, видеоматериалы, схемы, конспекты и т.д.)</a:t>
                      </a:r>
                      <a:endParaRPr lang="ru-RU" sz="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" marR="4252" marT="4252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b="1" dirty="0">
                          <a:effectLst/>
                        </a:rPr>
                        <a:t>Коммуникативность на основе использования информационных технологий</a:t>
                      </a:r>
                      <a:endParaRPr lang="ru-RU" sz="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2947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b="1" dirty="0">
                          <a:solidFill>
                            <a:schemeClr val="tx1"/>
                          </a:solidFill>
                          <a:effectLst/>
                        </a:rPr>
                        <a:t>Близость к обучающимся во время объяснения задания</a:t>
                      </a:r>
                      <a:endParaRPr lang="ru-RU" sz="7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" marR="4252" marT="4252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b="1" dirty="0">
                          <a:effectLst/>
                        </a:rPr>
                        <a:t>Привлечение внимания обучающегося (положить руку на плечо), смотреть при разговоре на собеседника, не загораживать лицо</a:t>
                      </a:r>
                      <a:endParaRPr lang="ru-RU" sz="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" marR="4252" marT="425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b="1" dirty="0">
                          <a:effectLst/>
                        </a:rPr>
                        <a:t>Применение специальных методов, приемов и средств обучения </a:t>
                      </a:r>
                      <a:endParaRPr lang="ru-RU" sz="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1974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b="1" dirty="0">
                          <a:solidFill>
                            <a:schemeClr val="tx1"/>
                          </a:solidFill>
                          <a:effectLst/>
                        </a:rPr>
                        <a:t>Акцентирование внимания на отдельных(важных) моментах</a:t>
                      </a:r>
                      <a:endParaRPr lang="ru-RU" sz="7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" marR="4252" marT="4252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b="1" dirty="0">
                          <a:effectLst/>
                        </a:rPr>
                        <a:t>Акцентирование внимания на отдельных(важных) моментах</a:t>
                      </a:r>
                      <a:endParaRPr lang="ru-RU" sz="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" marR="4252" marT="4252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b="1" dirty="0">
                          <a:effectLst/>
                        </a:rPr>
                        <a:t>Использование специализированных компьютерных технологии</a:t>
                      </a:r>
                      <a:endParaRPr lang="ru-RU" sz="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3892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b="1" dirty="0">
                          <a:solidFill>
                            <a:schemeClr val="tx1"/>
                          </a:solidFill>
                          <a:effectLst/>
                        </a:rPr>
                        <a:t>Развитие коммуникационных способностей (выполнение работы в парах, группах, помощь </a:t>
                      </a:r>
                      <a:r>
                        <a:rPr lang="ru-RU" sz="700" b="1" dirty="0" err="1">
                          <a:solidFill>
                            <a:schemeClr val="tx1"/>
                          </a:solidFill>
                          <a:effectLst/>
                        </a:rPr>
                        <a:t>одногруппнику</a:t>
                      </a:r>
                      <a:r>
                        <a:rPr lang="ru-RU" sz="700" b="1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7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" marR="4252" marT="4252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b="1" dirty="0">
                          <a:effectLst/>
                        </a:rPr>
                        <a:t>Коммуникативность на основе использования информационных технологий</a:t>
                      </a:r>
                      <a:endParaRPr lang="ru-RU" sz="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" marR="4252" marT="425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b="1" dirty="0">
                          <a:effectLst/>
                        </a:rPr>
                        <a:t>Применение дидактических пособии, визуальных средств, обеспечивающих реализацию «обходных путей» коррекционного воздействия на речевые процессы, повышающих контроль за устной и письменной речью</a:t>
                      </a:r>
                      <a:endParaRPr lang="ru-RU" sz="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2523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b="1" dirty="0">
                          <a:solidFill>
                            <a:schemeClr val="tx1"/>
                          </a:solidFill>
                          <a:effectLst/>
                        </a:rPr>
                        <a:t>Предоставление дополнительного времени для завершения задания</a:t>
                      </a:r>
                      <a:endParaRPr lang="ru-RU" sz="7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" marR="4252" marT="4252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b="1" dirty="0">
                          <a:effectLst/>
                        </a:rPr>
                        <a:t>Предоставление дополнительного времени для завершения задания</a:t>
                      </a:r>
                      <a:endParaRPr lang="ru-RU" sz="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" marR="4252" marT="4252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b="1" dirty="0">
                          <a:effectLst/>
                        </a:rPr>
                        <a:t>Предоставление дополнительного времени для завершения задания</a:t>
                      </a:r>
                      <a:endParaRPr lang="ru-RU" sz="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2523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b="1" dirty="0">
                          <a:solidFill>
                            <a:schemeClr val="tx1"/>
                          </a:solidFill>
                          <a:effectLst/>
                        </a:rPr>
                        <a:t>Обеспечение обучающихся печатными копиями заданий</a:t>
                      </a:r>
                      <a:endParaRPr lang="ru-RU" sz="7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" marR="4252" marT="4252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b="1">
                          <a:effectLst/>
                        </a:rPr>
                        <a:t>Использование учебных пособий, адаптированных для восприятия лиц  с нарушением слуха</a:t>
                      </a:r>
                      <a:endParaRPr lang="ru-RU" sz="7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" marR="4252" marT="425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b="1" dirty="0">
                          <a:effectLst/>
                        </a:rPr>
                        <a:t>Индивидуализация</a:t>
                      </a:r>
                      <a:endParaRPr lang="ru-RU" sz="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2947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b="1" dirty="0">
                          <a:solidFill>
                            <a:schemeClr val="tx1"/>
                          </a:solidFill>
                          <a:effectLst/>
                        </a:rPr>
                        <a:t>Использование индивидуальных (дифференцированных) форм и методов работы, учитывающих навыки и умения обучающихся</a:t>
                      </a:r>
                      <a:endParaRPr lang="ru-RU" sz="7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" marR="4252" marT="4252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b="1" dirty="0">
                          <a:effectLst/>
                        </a:rPr>
                        <a:t>Индивидуализация </a:t>
                      </a:r>
                      <a:endParaRPr lang="ru-RU" sz="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" marR="4252" marT="4252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b="1" dirty="0">
                          <a:effectLst/>
                        </a:rPr>
                        <a:t>Создание ситуации успеха</a:t>
                      </a:r>
                      <a:endParaRPr lang="ru-RU" sz="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1284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b="1" dirty="0">
                          <a:solidFill>
                            <a:schemeClr val="tx1"/>
                          </a:solidFill>
                          <a:effectLst/>
                        </a:rPr>
                        <a:t>Создание ситуации успеха</a:t>
                      </a:r>
                      <a:endParaRPr lang="ru-RU" sz="7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" marR="4252" marT="4252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b="1">
                          <a:effectLst/>
                        </a:rPr>
                        <a:t>Создание ситуации успеха</a:t>
                      </a:r>
                      <a:endParaRPr lang="ru-RU" sz="7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" marR="4252" marT="425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b="1" dirty="0">
                          <a:effectLst/>
                        </a:rPr>
                        <a:t> </a:t>
                      </a:r>
                      <a:endParaRPr lang="ru-RU" sz="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1284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b="1" dirty="0">
                          <a:solidFill>
                            <a:schemeClr val="tx1"/>
                          </a:solidFill>
                          <a:effectLst/>
                        </a:rPr>
                        <a:t>Дозирование учебных нагрузок</a:t>
                      </a:r>
                      <a:endParaRPr lang="ru-RU" sz="7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" marR="4252" marT="4252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b="1" dirty="0">
                          <a:effectLst/>
                        </a:rPr>
                        <a:t>Специальное оборудование</a:t>
                      </a:r>
                      <a:endParaRPr lang="ru-RU" sz="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" marR="4252" marT="425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b="1" dirty="0">
                          <a:effectLst/>
                        </a:rPr>
                        <a:t> </a:t>
                      </a:r>
                      <a:endParaRPr lang="ru-RU" sz="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1284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b="1" dirty="0">
                          <a:effectLst/>
                        </a:rPr>
                        <a:t> </a:t>
                      </a:r>
                      <a:endParaRPr lang="ru-RU" sz="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" marR="4252" marT="4252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b="1">
                          <a:effectLst/>
                        </a:rPr>
                        <a:t>Сурдопереводчик или владение жестовой речью</a:t>
                      </a:r>
                      <a:endParaRPr lang="ru-RU" sz="7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" marR="4252" marT="425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b="1" dirty="0">
                          <a:effectLst/>
                        </a:rPr>
                        <a:t> </a:t>
                      </a:r>
                      <a:endParaRPr lang="ru-RU" sz="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www.westislandblog.com/wp-content/uploads/2021/06/tech-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8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356797">
            <a:off x="5782099" y="1384067"/>
            <a:ext cx="1526185" cy="2161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153400" cy="100584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Адаптированные дополнительные общеобразовательные </a:t>
            </a:r>
            <a:r>
              <a:rPr lang="ru-RU" sz="2400" b="1" dirty="0" err="1" smtClean="0">
                <a:solidFill>
                  <a:srgbClr val="C00000"/>
                </a:solidFill>
              </a:rPr>
              <a:t>общеразвивающие</a:t>
            </a:r>
            <a:r>
              <a:rPr lang="ru-RU" sz="2400" b="1" dirty="0" smtClean="0">
                <a:solidFill>
                  <a:srgbClr val="C00000"/>
                </a:solidFill>
              </a:rPr>
              <a:t> программы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35451">
            <a:off x="6957693" y="984098"/>
            <a:ext cx="1728192" cy="2447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 descr="\\ads1\fileserver\Мобильный технопарк\На сайт\Семинар в ЦОПП\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1131590"/>
            <a:ext cx="2653049" cy="1989787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28678" name="Picture 6" descr="\\ads1\fileserver\Мобильный технопарк\На сайт\Семинар в ЦОПП\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3273574"/>
            <a:ext cx="2960718" cy="1869926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916394">
            <a:off x="7098397" y="1940565"/>
            <a:ext cx="1542130" cy="2183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7" descr="\\ads1\fileserver\Мобильный технопарк\На сайт\Каскад профессий\3 (2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31381" y="3499127"/>
            <a:ext cx="2286458" cy="1561950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87624" y="1419622"/>
            <a:ext cx="1046494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5536" y="771550"/>
            <a:ext cx="792088" cy="1090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99592" y="1131590"/>
            <a:ext cx="732545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7504" y="1563638"/>
            <a:ext cx="973808" cy="134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86237" y="2067694"/>
            <a:ext cx="1203469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83568" y="2571750"/>
            <a:ext cx="1569741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 descr="https://catherineasquithgallery.com/uploads/posts/2021-02/1614374189_2-p-fon-tekhnologii-svetlii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0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\\ads1\fileserver\Мобильный технопарк\На сайт\3D градостроитель\фото 3В градостроитель\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1533128"/>
            <a:ext cx="2049479" cy="151216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989DDF5A-02D9-4126-A2A0-22D42C5B2D1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7805" y="216024"/>
            <a:ext cx="8856984" cy="1275606"/>
          </a:xfrm>
        </p:spPr>
        <p:txBody>
          <a:bodyPr lIns="68580" tIns="34290" rIns="68580" bIns="34290">
            <a:normAutofit fontScale="90000"/>
          </a:bodyPr>
          <a:lstStyle/>
          <a:p>
            <a:pPr lvl="0" algn="ctr"/>
            <a:r>
              <a:rPr lang="ru-RU" sz="3600" b="1" dirty="0">
                <a:solidFill>
                  <a:srgbClr val="C00000"/>
                </a:solidFill>
                <a:latin typeface="Calibri (Основной текст)"/>
              </a:rPr>
              <a:t>Направления работы </a:t>
            </a:r>
            <a:r>
              <a:rPr lang="ru-RU" sz="3600" b="1" dirty="0" smtClean="0">
                <a:solidFill>
                  <a:srgbClr val="C00000"/>
                </a:solidFill>
                <a:latin typeface="Calibri (Основной текст)"/>
              </a:rPr>
              <a:t/>
            </a:r>
            <a:br>
              <a:rPr lang="ru-RU" sz="3600" b="1" dirty="0" smtClean="0">
                <a:solidFill>
                  <a:srgbClr val="C00000"/>
                </a:solidFill>
                <a:latin typeface="Calibri (Основной текст)"/>
              </a:rPr>
            </a:br>
            <a:r>
              <a:rPr lang="ru-RU" sz="3600" b="1" dirty="0" smtClean="0">
                <a:solidFill>
                  <a:srgbClr val="C00000"/>
                </a:solidFill>
                <a:latin typeface="Calibri (Основной текст)"/>
              </a:rPr>
              <a:t>М</a:t>
            </a:r>
            <a:r>
              <a:rPr lang="ru-RU" sz="3600" b="1" dirty="0" smtClean="0">
                <a:solidFill>
                  <a:srgbClr val="C00000"/>
                </a:solidFill>
                <a:latin typeface="Calibri (Основной текст)"/>
              </a:rPr>
              <a:t>обильного </a:t>
            </a:r>
            <a:r>
              <a:rPr lang="ru-RU" sz="3600" b="1" dirty="0" smtClean="0">
                <a:solidFill>
                  <a:srgbClr val="C00000"/>
                </a:solidFill>
                <a:latin typeface="Calibri (Основной текст)"/>
              </a:rPr>
              <a:t>технопарка </a:t>
            </a:r>
            <a:r>
              <a:rPr lang="ru-RU" sz="2700" b="1" dirty="0">
                <a:solidFill>
                  <a:srgbClr val="C00000"/>
                </a:solidFill>
                <a:latin typeface="Calibri (Основной текст)"/>
              </a:rPr>
              <a:t/>
            </a:r>
            <a:br>
              <a:rPr lang="ru-RU" sz="2700" b="1" dirty="0">
                <a:solidFill>
                  <a:srgbClr val="C00000"/>
                </a:solidFill>
                <a:latin typeface="Calibri (Основной текст)"/>
              </a:rPr>
            </a:br>
            <a:r>
              <a:rPr lang="ru-RU" sz="2700" b="1" dirty="0">
                <a:solidFill>
                  <a:srgbClr val="C00000"/>
                </a:solidFill>
                <a:latin typeface="Calibri (Основной текст)"/>
              </a:rPr>
              <a:t>ГПОУ ТО «Тульский техникум </a:t>
            </a:r>
            <a:r>
              <a:rPr lang="ru-RU" sz="2700" b="1" dirty="0" smtClean="0">
                <a:solidFill>
                  <a:srgbClr val="C00000"/>
                </a:solidFill>
                <a:latin typeface="Calibri (Основной текст)"/>
              </a:rPr>
              <a:t>социальных </a:t>
            </a:r>
            <a:r>
              <a:rPr lang="ru-RU" sz="2700" b="1" dirty="0">
                <a:solidFill>
                  <a:srgbClr val="C00000"/>
                </a:solidFill>
                <a:latin typeface="Calibri (Основной текст)"/>
              </a:rPr>
              <a:t>технологий»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D67BB8C-90D7-46D7-BE9D-EAFD52E226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 b="23075"/>
          <a:stretch>
            <a:fillRect/>
          </a:stretch>
        </p:blipFill>
        <p:spPr>
          <a:xfrm>
            <a:off x="-324544" y="2986277"/>
            <a:ext cx="2987824" cy="2105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9585F49-3298-4840-AFD0-77E963DBD0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/>
            <a:alphaModFix/>
          </a:blip>
          <a:srcRect b="22581"/>
          <a:stretch>
            <a:fillRect/>
          </a:stretch>
        </p:blipFill>
        <p:spPr>
          <a:xfrm>
            <a:off x="2051720" y="2898965"/>
            <a:ext cx="2664296" cy="2062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3FADDE4-E136-4E75-AE9A-85081C8C51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/>
            <a:alphaModFix/>
          </a:blip>
          <a:srcRect b="21875"/>
          <a:stretch>
            <a:fillRect/>
          </a:stretch>
        </p:blipFill>
        <p:spPr>
          <a:xfrm>
            <a:off x="4499992" y="2970973"/>
            <a:ext cx="2661416" cy="20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http://kvantorium33.ru/images/appico/slides/kvant-prom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042981"/>
            <a:ext cx="144016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\\ads1\fileserver\Мобильный технопарк\На сайт\Каскад профессий\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1605136"/>
            <a:ext cx="2052228" cy="1368152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3" name="Picture 4" descr="\\ads1\fileserver\Мобильный технопарк\На сайт\Опубликовано\2021\На сайт - Экскурсия - Щекино 08.12.21\20-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83768" y="1533128"/>
            <a:ext cx="2097549" cy="147105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9701" name="Picture 5" descr="\\ads1\fileserver\Мобильный технопарк\На сайт\Опубликовано\Мастер-классы на Марафоне 5.04.22\фото\IMG_20220405_143200 (2)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88024" y="1533128"/>
            <a:ext cx="2056904" cy="154267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989DDF5A-02D9-4126-A2A0-22D42C5B2D12}"/>
              </a:ext>
            </a:extLst>
          </p:cNvPr>
          <p:cNvSpPr txBox="1">
            <a:spLocks/>
          </p:cNvSpPr>
          <p:nvPr/>
        </p:nvSpPr>
        <p:spPr>
          <a:xfrm>
            <a:off x="6732240" y="4267117"/>
            <a:ext cx="2555776" cy="10409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ru-RU" sz="2000" b="1" dirty="0" smtClean="0">
                <a:solidFill>
                  <a:srgbClr val="000066"/>
                </a:solidFill>
                <a:latin typeface="Calibri (Основной текст)"/>
                <a:cs typeface="BrowalliaUPC" panose="020B0604020202020204" pitchFamily="34" charset="-34"/>
              </a:rPr>
              <a:t>ПРОМДИЗАЙН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https://catherineasquithgallery.com/uploads/posts/2021-02/1614374189_2-p-fon-tekhnologii-svetlii-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453"/>
            <a:ext cx="9144000" cy="510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D67BB8C-90D7-46D7-BE9D-EAFD52E226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 r="-15581" b="20465"/>
          <a:stretch>
            <a:fillRect/>
          </a:stretch>
        </p:blipFill>
        <p:spPr>
          <a:xfrm>
            <a:off x="-1" y="76030"/>
            <a:ext cx="1788505" cy="112756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1079104" y="0"/>
            <a:ext cx="8064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+mj-lt"/>
              </a:rPr>
              <a:t>Первый модуль.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+mj-lt"/>
              </a:rPr>
              <a:t>Информационные технологии</a:t>
            </a:r>
            <a:endParaRPr lang="ru-RU" sz="32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4097" name="Picture 1" descr="\\ads1\fileserver\Мобильный технопарк\На сайт\Опубликовано\Начало январь 2022\Даша\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275606"/>
            <a:ext cx="2208245" cy="1656184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4100" name="Picture 4" descr="C:\Users\МАНикитич\Downloads\db73b323-c5bf-4b2a-b341-1708cf67bd33.jf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3003798"/>
            <a:ext cx="2160240" cy="162018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4101" name="Picture 5" descr="C:\Users\МАНикитич\Downloads\2a95fc61-dc5f-4fde-83e8-8829d41a101c.jf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11760" y="3435846"/>
            <a:ext cx="2016224" cy="1512167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4102" name="Picture 6" descr="\\ads1\fileserver\Мобильный технопарк\На сайт\Начало занятий - сентябрь 2022\фото Нов.школа 14.09.22\выбранные\WhatsApp Image 2022-09-14 at 15.47.48 (1)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83768" y="1779662"/>
            <a:ext cx="2016224" cy="1575553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427984" y="1131590"/>
            <a:ext cx="4572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Модуль «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</a:rPr>
              <a:t>IT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» направлен на приобретение обучающимися знаний в сфере информационных технологий, знакомит с внутренним устройством компьютера (из чего состоит и как работает), с общими идеями создания и программирования простейших устройств. </a:t>
            </a:r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 descr="https://catherineasquithgallery.com/uploads/posts/2021-02/1614374189_2-p-fon-tekhnologii-svetlii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453"/>
            <a:ext cx="9144000" cy="510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9585F49-3298-4840-AFD0-77E963DBD0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153144" cy="114015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5"/>
          <p:cNvSpPr txBox="1">
            <a:spLocks noGrp="1"/>
          </p:cNvSpPr>
          <p:nvPr>
            <p:ph type="title"/>
          </p:nvPr>
        </p:nvSpPr>
        <p:spPr>
          <a:xfrm>
            <a:off x="1259632" y="0"/>
            <a:ext cx="77764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Второй модуль. </a:t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>Виртуальная и дополненная реальность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30722" name="Picture 2" descr="\\ads1\fileserver\Мобильный технопарк\На сайт\Опубликовано\Мастер-классы на Марафоне 5.04.22\фото\IMG_20220405_143508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7220" y="1371021"/>
            <a:ext cx="2160240" cy="162018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0" name="Picture 4" descr="\\ads1\fileserver\Мобильный технопарк\На сайт\Опубликовано\технопарк - итоги 2021\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 flipV="1">
            <a:off x="2267744" y="1131590"/>
            <a:ext cx="2376264" cy="158417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30724" name="Picture 4" descr="\\ads1\fileserver\Мобильный технопарк\ФОТО с уроков, мероприятий\от Соколова\Фото кванториум\DSC_02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147814"/>
            <a:ext cx="2597484" cy="1731657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3074" name="Picture 2" descr="C:\Users\МАНикитич\Downloads\20211117_16221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55776" y="2931790"/>
            <a:ext cx="2304256" cy="169624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4860032" y="1257821"/>
            <a:ext cx="4283968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q"/>
              <a:tabLst/>
            </a:pPr>
            <a:r>
              <a:rPr lang="ru-RU" sz="1700" b="1" dirty="0" smtClean="0">
                <a:solidFill>
                  <a:schemeClr val="bg2">
                    <a:lumMod val="25000"/>
                  </a:schemeClr>
                </a:solidFill>
                <a:latin typeface="+mj-lt"/>
                <a:ea typeface="Times New Roman" pitchFamily="18" charset="0"/>
                <a:cs typeface="Tahoma" pitchFamily="34" charset="0"/>
              </a:rPr>
              <a:t>З</a:t>
            </a:r>
            <a:r>
              <a:rPr kumimoji="0" lang="ru-RU" sz="17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накомит с устройствами и технологиями </a:t>
            </a:r>
            <a:r>
              <a:rPr kumimoji="0" lang="en-US" sz="17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VR</a:t>
            </a:r>
            <a:r>
              <a:rPr kumimoji="0" lang="ru-RU" sz="17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/</a:t>
            </a:r>
            <a:r>
              <a:rPr kumimoji="0" lang="en-US" sz="17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AR</a:t>
            </a:r>
            <a:r>
              <a:rPr kumimoji="0" lang="ru-RU" sz="17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q"/>
              <a:tabLst/>
            </a:pPr>
            <a:r>
              <a:rPr lang="ru-RU" sz="1700" b="1" dirty="0" smtClean="0">
                <a:solidFill>
                  <a:schemeClr val="bg2">
                    <a:lumMod val="25000"/>
                  </a:schemeClr>
                </a:solidFill>
                <a:latin typeface="+mj-lt"/>
                <a:ea typeface="Times New Roman" pitchFamily="18" charset="0"/>
                <a:cs typeface="Tahoma" pitchFamily="34" charset="0"/>
              </a:rPr>
              <a:t>С</a:t>
            </a:r>
            <a:r>
              <a:rPr kumimoji="0" lang="ru-RU" sz="17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пособствует развитию навыков пространственного мышления, четкости движений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q"/>
              <a:tabLst/>
            </a:pPr>
            <a:r>
              <a:rPr lang="ru-RU" sz="1700" b="1" dirty="0" smtClean="0">
                <a:solidFill>
                  <a:schemeClr val="bg2">
                    <a:lumMod val="25000"/>
                  </a:schemeClr>
                </a:solidFill>
                <a:latin typeface="+mj-lt"/>
                <a:ea typeface="Times New Roman" pitchFamily="18" charset="0"/>
                <a:cs typeface="Tahoma" pitchFamily="34" charset="0"/>
              </a:rPr>
              <a:t>Р</a:t>
            </a:r>
            <a:r>
              <a:rPr kumimoji="0" lang="ru-RU" sz="17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азвивает интерес к профессиям технической направленности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q"/>
              <a:tabLst/>
            </a:pPr>
            <a:r>
              <a:rPr lang="ru-RU" sz="1700" b="1" dirty="0" smtClean="0">
                <a:solidFill>
                  <a:schemeClr val="bg2">
                    <a:lumMod val="25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Обучающиеся о</a:t>
            </a:r>
            <a:r>
              <a:rPr kumimoji="0" lang="ru-RU" sz="17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сваивают объемную визуализацию, работают с виртуальной (VR), дополненной (AR) и смешанной (MR) реальностью,</a:t>
            </a:r>
            <a:r>
              <a:rPr kumimoji="0" lang="ru-RU" sz="17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у</a:t>
            </a:r>
            <a:r>
              <a:rPr kumimoji="0" lang="ru-RU" sz="17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чатся снимать и монтировать панорамные видео,  работать по техническому заданию и предлагать собственные решения.</a:t>
            </a:r>
            <a:endParaRPr kumimoji="0" lang="ru-RU" sz="17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descreenPresentation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WidescreenPresentation</Template>
  <TotalTime>0</TotalTime>
  <Words>906</Words>
  <Application>Microsoft Office PowerPoint</Application>
  <PresentationFormat>Экран (16:9)</PresentationFormat>
  <Paragraphs>163</Paragraphs>
  <Slides>20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WidescreenPresentation</vt:lpstr>
      <vt:lpstr>Мобильный технопарк - инновационный инструмент дополнительного образования для формирования технической компетентности лиц с особыми образовательными потребностями</vt:lpstr>
      <vt:lpstr>Мобильный технопарк  ГПОУ ТО «Тульский техникум социальных технологий»</vt:lpstr>
      <vt:lpstr>Слайд 3</vt:lpstr>
      <vt:lpstr>Нозологические группы обучающихся</vt:lpstr>
      <vt:lpstr>Особенности работы с обучающимися </vt:lpstr>
      <vt:lpstr>Адаптированные дополнительные общеобразовательные общеразвивающие программы</vt:lpstr>
      <vt:lpstr>Направления работы  Мобильного технопарка  ГПОУ ТО «Тульский техникум социальных технологий»</vt:lpstr>
      <vt:lpstr>Слайд 8</vt:lpstr>
      <vt:lpstr>Второй модуль.  Виртуальная и дополненная реальность</vt:lpstr>
      <vt:lpstr>Слайд 10</vt:lpstr>
      <vt:lpstr>Четвертый модуль. Hi-Tech</vt:lpstr>
      <vt:lpstr>Технологии, формы и методы обучения детей  с особыми образовательными потребностями</vt:lpstr>
      <vt:lpstr>Игровые технологии</vt:lpstr>
      <vt:lpstr>Дистанционные технологии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Manager/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2022-11-17T06:34:47Z</dcterms:created>
  <dcterms:modified xsi:type="dcterms:W3CDTF">2022-11-18T13:12:27Z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LCID">
    <vt:i4>1049</vt:i4>
  </property>
  <property fmtid="{D5CDD505-2E9C-101B-9397-08002B2CF9AE}" pid="3" name="_Version">
    <vt:lpwstr>12.0.4518</vt:lpwstr>
  </property>
</Properties>
</file>