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E7"/>
    <a:srgbClr val="0000FF"/>
    <a:srgbClr val="0605E2"/>
    <a:srgbClr val="0000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842" autoAdjust="0"/>
  </p:normalViewPr>
  <p:slideViewPr>
    <p:cSldViewPr snapToGrid="0" showGuides="1">
      <p:cViewPr varScale="1">
        <p:scale>
          <a:sx n="64" d="100"/>
          <a:sy n="64" d="100"/>
        </p:scale>
        <p:origin x="656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C3702A-5816-3EDC-7359-8B2BC31045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1181DD-EA9A-D320-44C0-971F1FF976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046639-5F8B-6E0C-5B49-468D61C58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326BB-5F1B-43C5-B24B-B72B31A596E5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1EFCBC-B34A-6BA8-5BA7-F63DB89C7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5B2E7E-15E5-8FA8-3571-2225A54A6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1DD9F-A91A-4762-8A68-2EC85602A6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112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EA0A91-1DAD-B7E5-0A83-09815E12B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EF1590-C0A7-9CCF-A0E7-B957624332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3A7D0F-B310-C3C5-0E90-AFCE95FA4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326BB-5F1B-43C5-B24B-B72B31A596E5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BCE33C-0DD8-8CF7-AF1B-CF1EE922F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37B88B-E03B-9A0C-480F-B27552131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1DD9F-A91A-4762-8A68-2EC85602A6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203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CE804A-39F5-050D-89A1-62BEE9B583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4FF5CF-B535-CB73-1BA9-90F871331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DFA2C5-87CE-DE8F-DF87-95D4D7274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326BB-5F1B-43C5-B24B-B72B31A596E5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B55FA0-409A-1F37-7DFB-72BE34B7D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0C1283-0D2C-3B3E-09CE-0662416E8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1DD9F-A91A-4762-8A68-2EC85602A6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270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751949-B64C-6759-177C-94C5A4F8C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E374BE-7891-90A3-D10C-0B5AF91E73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2F8909-58F6-1C11-3C66-46EAE1CFE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326BB-5F1B-43C5-B24B-B72B31A596E5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DD3687-9533-CF80-BA24-0012BB9EA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52406-4875-F201-023C-C103E20A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1DD9F-A91A-4762-8A68-2EC85602A6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605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41E2C7-1299-9162-3F59-39E76351F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C6F246-462C-15CB-A5AA-9C7C93000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E9A634-FFE4-41B0-CBAD-89E254C3E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326BB-5F1B-43C5-B24B-B72B31A596E5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D0AFD-2521-5FC9-A438-BE921AEB2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368263-9048-D694-8C5C-ACD7BEF8B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1DD9F-A91A-4762-8A68-2EC85602A6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561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9C5A38-62A8-0700-3AD4-571834F02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298F6D-CA48-ACF2-8E88-43CDB85F38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0F6493-0069-2CC0-C74C-82B65D212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9DF6A5-E339-83FD-0075-515889E7D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326BB-5F1B-43C5-B24B-B72B31A596E5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2CF4E7-AD8D-2094-00AD-5F5CAA512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83E68B-24D0-903C-9223-3128F54D3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1DD9F-A91A-4762-8A68-2EC85602A6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179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374D6B-FEC1-C7D2-32C0-4D8465549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8C8751-1DBD-DE01-B1C8-7D02470BF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CFF8A05-3523-03CE-5401-6720EF8634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60E2D9D-566D-AD5D-ACE9-EFC24A0428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D8D4737-0057-E1AB-ABB9-8996E6D5CA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15A8170-4C45-3929-7528-B94735E9C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326BB-5F1B-43C5-B24B-B72B31A596E5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508FBB-99C4-90F5-A35C-91408DD35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2D875D5-77FF-614C-B3C3-EDAFEB9EB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1DD9F-A91A-4762-8A68-2EC85602A6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270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74DE6-8746-FB6E-E89E-A120E4D19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57FF595-9C9B-D551-7A38-2D3D5A94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326BB-5F1B-43C5-B24B-B72B31A596E5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E327860-1EE4-46A0-0CE6-3371B116A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154FA83-A496-E899-965E-285791740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1DD9F-A91A-4762-8A68-2EC85602A6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025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BFD0D89-14CD-E13D-598B-DADED7C15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326BB-5F1B-43C5-B24B-B72B31A596E5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2F7AE7-409D-6381-C7E3-9BBE957C5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8B6CE8E-9639-3509-FB44-55658F7D8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1DD9F-A91A-4762-8A68-2EC85602A6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608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0101F-D4DB-16A9-7AB0-FA435A33C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4F194A-D352-4D23-CE54-1800E5F90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DA14B6A-EE18-094C-2326-C838CFAF5D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151CCC-6F29-0EA1-4D58-60123C1F0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326BB-5F1B-43C5-B24B-B72B31A596E5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560356-7CD8-8B64-54C6-061711242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13E25C-9F07-274A-9197-212B9AB16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1DD9F-A91A-4762-8A68-2EC85602A6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969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443B5B-F8A0-0CF2-F8E0-420A6330D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F98F43F-3E9A-D370-E441-76C4EE72EC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3720C24-962F-5700-6127-C3A23C6154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2E2B936-6423-9C72-C82C-74C91E5B2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326BB-5F1B-43C5-B24B-B72B31A596E5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EEAD27-BBF0-9D6C-EE81-1D9B225FF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EF9905-2F96-FB5E-BF40-A3D54838A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1DD9F-A91A-4762-8A68-2EC85602A6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55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A276BD-39DC-7AA3-1F09-20404CA4D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D886D87-BA8D-36ED-3B60-007F602EFA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09E01B-17CA-5099-09D1-144A16A9E2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326BB-5F1B-43C5-B24B-B72B31A596E5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01DBD8-64F1-3133-9309-FF4184605D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D71853-8BC6-EBA9-6CB1-CF026FD3DA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1DD9F-A91A-4762-8A68-2EC85602A6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139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A454256-401D-B256-A911-AAE4462E3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735" y="45249"/>
            <a:ext cx="1545265" cy="10772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B9148A-2FCE-5CB7-20D6-F9301EB4F500}"/>
              </a:ext>
            </a:extLst>
          </p:cNvPr>
          <p:cNvSpPr txBox="1"/>
          <p:nvPr/>
        </p:nvSpPr>
        <p:spPr>
          <a:xfrm>
            <a:off x="563527" y="375053"/>
            <a:ext cx="101576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Bahnschrift" panose="020B0502040204020203" pitchFamily="34" charset="0"/>
              </a:rPr>
              <a:t>СПб ГБ ПОУ «Колледж электроники </a:t>
            </a:r>
          </a:p>
          <a:p>
            <a:pPr algn="ctr"/>
            <a:r>
              <a:rPr lang="ru-RU" sz="4400" b="1" dirty="0">
                <a:latin typeface="Bahnschrift" panose="020B0502040204020203" pitchFamily="34" charset="0"/>
              </a:rPr>
              <a:t>и приборостроения»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BA07B0-D32D-A046-02D9-436707054CD3}"/>
              </a:ext>
            </a:extLst>
          </p:cNvPr>
          <p:cNvSpPr txBox="1"/>
          <p:nvPr/>
        </p:nvSpPr>
        <p:spPr>
          <a:xfrm>
            <a:off x="1095154" y="2240648"/>
            <a:ext cx="95515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Bahnschrift" panose="020B0502040204020203" pitchFamily="34" charset="0"/>
              </a:rPr>
              <a:t>Специальность среднего профессионального образования: </a:t>
            </a:r>
          </a:p>
          <a:p>
            <a:pPr algn="ctr"/>
            <a:r>
              <a:rPr lang="ru-RU" sz="3600" b="1" dirty="0">
                <a:latin typeface="Bahnschrift" panose="020B0502040204020203" pitchFamily="34" charset="0"/>
              </a:rPr>
              <a:t>38.02.02 Коммерция (по отраслям)</a:t>
            </a:r>
          </a:p>
          <a:p>
            <a:pPr algn="ctr"/>
            <a:r>
              <a:rPr lang="ru-RU" sz="3600" b="1" dirty="0">
                <a:latin typeface="Bahnschrift" panose="020B0502040204020203" pitchFamily="34" charset="0"/>
              </a:rPr>
              <a:t>(бесплатное обучение)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93B5BF-F6C4-B517-9FA8-29F075B83D0C}"/>
              </a:ext>
            </a:extLst>
          </p:cNvPr>
          <p:cNvSpPr txBox="1"/>
          <p:nvPr/>
        </p:nvSpPr>
        <p:spPr>
          <a:xfrm>
            <a:off x="382772" y="4997302"/>
            <a:ext cx="89951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" panose="020B0502040204020203" pitchFamily="34" charset="0"/>
              </a:rPr>
              <a:t>Адрес (корпус 1): 198259, Санкт-Петербург, пр. Народного Ополчения, д.223, </a:t>
            </a:r>
            <a:r>
              <a:rPr lang="ru-RU" dirty="0" err="1">
                <a:latin typeface="Bahnschrift" panose="020B0502040204020203" pitchFamily="34" charset="0"/>
              </a:rPr>
              <a:t>лит.А</a:t>
            </a:r>
            <a:endParaRPr lang="ru-RU" dirty="0">
              <a:latin typeface="Bahnschrift" panose="020B0502040204020203" pitchFamily="34" charset="0"/>
            </a:endParaRPr>
          </a:p>
          <a:p>
            <a:endParaRPr lang="ru-RU" dirty="0">
              <a:latin typeface="Bahnschrift" panose="020B0502040204020203" pitchFamily="34" charset="0"/>
            </a:endParaRPr>
          </a:p>
          <a:p>
            <a:r>
              <a:rPr lang="ru-RU" dirty="0">
                <a:latin typeface="Bahnschrift" panose="020B0502040204020203" pitchFamily="34" charset="0"/>
              </a:rPr>
              <a:t>Адрес (корпус 2): 198205, Санкт-Петербург, ул. Авангардная 16 </a:t>
            </a:r>
            <a:r>
              <a:rPr lang="ru-RU" dirty="0" err="1">
                <a:latin typeface="Bahnschrift" panose="020B0502040204020203" pitchFamily="34" charset="0"/>
              </a:rPr>
              <a:t>лит.А</a:t>
            </a:r>
            <a:endParaRPr lang="ru-RU" dirty="0">
              <a:latin typeface="Bahnschrift" panose="020B0502040204020203" pitchFamily="34" charset="0"/>
            </a:endParaRPr>
          </a:p>
          <a:p>
            <a:endParaRPr lang="ru-RU" dirty="0">
              <a:latin typeface="Bahnschrift" panose="020B0502040204020203" pitchFamily="34" charset="0"/>
            </a:endParaRPr>
          </a:p>
          <a:p>
            <a:r>
              <a:rPr lang="ru-RU" dirty="0">
                <a:latin typeface="Bahnschrift" panose="020B0502040204020203" pitchFamily="34" charset="0"/>
              </a:rPr>
              <a:t>Адрес официального сайта: </a:t>
            </a:r>
            <a:r>
              <a:rPr lang="en-US" dirty="0">
                <a:latin typeface="Bahnschrift" panose="020B0502040204020203" pitchFamily="34" charset="0"/>
              </a:rPr>
              <a:t>www.pl130.ru</a:t>
            </a:r>
            <a:endParaRPr lang="ru-RU" dirty="0">
              <a:latin typeface="Bahnschrift" panose="020B0502040204020203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AA823F-0966-BF2C-FBF4-747F3A1216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4419600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07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4F9833-1850-6134-0168-04D9C54CD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401" y="102285"/>
            <a:ext cx="1545265" cy="1077218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36ABD9C1-112D-6F54-2DF6-A7B91C9AF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7" y="103184"/>
            <a:ext cx="4880113" cy="283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3E9D0D-4EB3-DBE3-9850-42656171C2F6}"/>
              </a:ext>
            </a:extLst>
          </p:cNvPr>
          <p:cNvSpPr txBox="1"/>
          <p:nvPr/>
        </p:nvSpPr>
        <p:spPr>
          <a:xfrm>
            <a:off x="4964590" y="2958044"/>
            <a:ext cx="2317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Bahnschrift" panose="020B0502040204020203" pitchFamily="34" charset="0"/>
              </a:rPr>
              <a:t>Жизнь </a:t>
            </a:r>
          </a:p>
          <a:p>
            <a:pPr algn="ctr"/>
            <a:r>
              <a:rPr lang="ru-RU" sz="2400" b="1" dirty="0">
                <a:latin typeface="Bahnschrift" panose="020B0502040204020203" pitchFamily="34" charset="0"/>
              </a:rPr>
              <a:t>колледжа</a:t>
            </a:r>
          </a:p>
        </p:txBody>
      </p:sp>
      <p:pic>
        <p:nvPicPr>
          <p:cNvPr id="8198" name="Picture 6">
            <a:extLst>
              <a:ext uri="{FF2B5EF4-FFF2-40B4-BE49-F238E27FC236}">
                <a16:creationId xmlns:a16="http://schemas.microsoft.com/office/drawing/2014/main" id="{51B7920E-5E79-B0F3-D70A-79DD362A8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7" y="3435771"/>
            <a:ext cx="4880113" cy="283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20F328AE-8B39-D582-8A77-D77DFDC9C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411" y="103184"/>
            <a:ext cx="4964589" cy="283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AC439D4-5969-50D3-40C3-D6B3DC3D4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411" y="3435771"/>
            <a:ext cx="4964589" cy="283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498877-C4E5-7FC6-CCF6-00EBA35FD795}"/>
              </a:ext>
            </a:extLst>
          </p:cNvPr>
          <p:cNvSpPr txBox="1"/>
          <p:nvPr/>
        </p:nvSpPr>
        <p:spPr>
          <a:xfrm>
            <a:off x="7563679" y="3004211"/>
            <a:ext cx="4282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Bahnschrift" panose="020B0502040204020203" pitchFamily="34" charset="0"/>
              </a:rPr>
              <a:t>Защита проектов «Моя бизнес-идея»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DEFD5F-DCDE-8FDB-D4EF-19DDEF50416F}"/>
              </a:ext>
            </a:extLst>
          </p:cNvPr>
          <p:cNvSpPr txBox="1"/>
          <p:nvPr/>
        </p:nvSpPr>
        <p:spPr>
          <a:xfrm>
            <a:off x="7762461" y="6322681"/>
            <a:ext cx="4234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Bahnschrift" panose="020B0502040204020203" pitchFamily="34" charset="0"/>
              </a:rPr>
              <a:t>Новогодний праздник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A8BCEF-3A7D-66D5-A59E-072C2D21386B}"/>
              </a:ext>
            </a:extLst>
          </p:cNvPr>
          <p:cNvSpPr txBox="1"/>
          <p:nvPr/>
        </p:nvSpPr>
        <p:spPr>
          <a:xfrm>
            <a:off x="0" y="6343953"/>
            <a:ext cx="5178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Bahnschrift" panose="020B0502040204020203" pitchFamily="34" charset="0"/>
              </a:rPr>
              <a:t>Мини-футбол. Спартакиада «Юность России»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9AADB2-AB64-BD2E-93FB-1A09964578BE}"/>
              </a:ext>
            </a:extLst>
          </p:cNvPr>
          <p:cNvSpPr txBox="1"/>
          <p:nvPr/>
        </p:nvSpPr>
        <p:spPr>
          <a:xfrm>
            <a:off x="447880" y="3004211"/>
            <a:ext cx="4282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Bahnschrift" panose="020B0502040204020203" pitchFamily="34" charset="0"/>
              </a:rPr>
              <a:t>Библиотечные уроки</a:t>
            </a:r>
          </a:p>
        </p:txBody>
      </p:sp>
    </p:spTree>
    <p:extLst>
      <p:ext uri="{BB962C8B-B14F-4D97-AF65-F5344CB8AC3E}">
        <p14:creationId xmlns:p14="http://schemas.microsoft.com/office/powerpoint/2010/main" val="2096790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33972239-671C-75D1-EE91-ECBB4C378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905" y="17141"/>
            <a:ext cx="5155095" cy="291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883C7A-4D3C-CF5A-B517-E4EEF0D51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381" y="0"/>
            <a:ext cx="1545265" cy="1077218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F6F98443-36DF-4414-6ECA-5360FBDF5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813" y="3445711"/>
            <a:ext cx="5125278" cy="291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70D4055-5AAB-2636-46E9-AD76EFA5C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29000"/>
            <a:ext cx="5125278" cy="294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E2F971-F618-26E1-F148-F2AD2F0C26D2}"/>
              </a:ext>
            </a:extLst>
          </p:cNvPr>
          <p:cNvSpPr txBox="1"/>
          <p:nvPr/>
        </p:nvSpPr>
        <p:spPr>
          <a:xfrm>
            <a:off x="5139357" y="3030212"/>
            <a:ext cx="191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Bahnschrift" panose="020B0502040204020203" pitchFamily="34" charset="0"/>
              </a:rPr>
              <a:t>Жизнь </a:t>
            </a:r>
          </a:p>
          <a:p>
            <a:pPr algn="ctr"/>
            <a:r>
              <a:rPr lang="ru-RU" sz="2400" b="1" dirty="0">
                <a:latin typeface="Bahnschrift" panose="020B0502040204020203" pitchFamily="34" charset="0"/>
              </a:rPr>
              <a:t>колледжа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A93599-B020-D7D5-F695-272352A80887}"/>
              </a:ext>
            </a:extLst>
          </p:cNvPr>
          <p:cNvSpPr txBox="1"/>
          <p:nvPr/>
        </p:nvSpPr>
        <p:spPr>
          <a:xfrm>
            <a:off x="7563679" y="3004211"/>
            <a:ext cx="4282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Bahnschrift" panose="020B0502040204020203" pitchFamily="34" charset="0"/>
              </a:rPr>
              <a:t>Экскурсия в Екатерининский дворец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F7121A-28ED-BCEC-7786-A49AA30D2F14}"/>
              </a:ext>
            </a:extLst>
          </p:cNvPr>
          <p:cNvSpPr txBox="1"/>
          <p:nvPr/>
        </p:nvSpPr>
        <p:spPr>
          <a:xfrm>
            <a:off x="7563679" y="6356679"/>
            <a:ext cx="4282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Bahnschrift" panose="020B0502040204020203" pitchFamily="34" charset="0"/>
              </a:rPr>
              <a:t>Алые паруса 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090CCD-F76F-BFA8-9659-213D7B46506A}"/>
              </a:ext>
            </a:extLst>
          </p:cNvPr>
          <p:cNvSpPr txBox="1"/>
          <p:nvPr/>
        </p:nvSpPr>
        <p:spPr>
          <a:xfrm>
            <a:off x="-99186" y="6356679"/>
            <a:ext cx="5238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Bahnschrift" panose="020B0502040204020203" pitchFamily="34" charset="0"/>
              </a:rPr>
              <a:t>Возложение цветов к воинскому захоронению «Рубеж»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FB3D6A8-7918-9D85-9D0A-E0B7037C3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1"/>
            <a:ext cx="5224466" cy="291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F68160C-53CB-A461-2C2F-84D80E07D5B1}"/>
              </a:ext>
            </a:extLst>
          </p:cNvPr>
          <p:cNvSpPr txBox="1"/>
          <p:nvPr/>
        </p:nvSpPr>
        <p:spPr>
          <a:xfrm>
            <a:off x="-184028" y="2918913"/>
            <a:ext cx="5493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Bahnschrift" panose="020B0502040204020203" pitchFamily="34" charset="0"/>
              </a:rPr>
              <a:t>Посещение Ленфильма. Инсталляция «Пропавшие в кинохронике</a:t>
            </a:r>
          </a:p>
        </p:txBody>
      </p:sp>
    </p:spTree>
    <p:extLst>
      <p:ext uri="{BB962C8B-B14F-4D97-AF65-F5344CB8AC3E}">
        <p14:creationId xmlns:p14="http://schemas.microsoft.com/office/powerpoint/2010/main" val="2279906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BBC5A37-93BF-5452-A235-6966957AEC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2" y="0"/>
            <a:ext cx="1545265" cy="10772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070B97-447C-60DF-6E18-9B3241EADBB4}"/>
              </a:ext>
            </a:extLst>
          </p:cNvPr>
          <p:cNvSpPr txBox="1"/>
          <p:nvPr/>
        </p:nvSpPr>
        <p:spPr>
          <a:xfrm>
            <a:off x="1503968" y="103839"/>
            <a:ext cx="1029378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СПб ГБ ПОУ «Колледж электроники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и приборостроения»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ЖДЁТ ВАС !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D6FB34A-8806-B527-3115-392F4AB4E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AEAEA"/>
              </a:clrFrom>
              <a:clrTo>
                <a:srgbClr val="EAEA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26" y="1938129"/>
            <a:ext cx="5072269" cy="495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B7B59A-F400-CAB0-C9C7-309EC48C6F87}"/>
              </a:ext>
            </a:extLst>
          </p:cNvPr>
          <p:cNvSpPr txBox="1"/>
          <p:nvPr/>
        </p:nvSpPr>
        <p:spPr>
          <a:xfrm>
            <a:off x="4572000" y="3020670"/>
            <a:ext cx="767135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Bahnschrift" panose="020B0502040204020203" pitchFamily="34" charset="0"/>
              </a:rPr>
              <a:t>Приёмная комиссия </a:t>
            </a:r>
          </a:p>
          <a:p>
            <a:r>
              <a:rPr lang="ru-RU" sz="2000" b="1" dirty="0">
                <a:latin typeface="Bahnschrift" panose="020B0502040204020203" pitchFamily="34" charset="0"/>
              </a:rPr>
              <a:t>Адрес: </a:t>
            </a:r>
            <a:r>
              <a:rPr lang="ru-RU" sz="2000" dirty="0">
                <a:latin typeface="Bahnschrift" panose="020B0502040204020203" pitchFamily="34" charset="0"/>
              </a:rPr>
              <a:t>198259, Санкт-Петербург, </a:t>
            </a:r>
          </a:p>
          <a:p>
            <a:r>
              <a:rPr lang="ru-RU" sz="2000" dirty="0">
                <a:latin typeface="Bahnschrift" panose="020B0502040204020203" pitchFamily="34" charset="0"/>
              </a:rPr>
              <a:t>пр. Народного Ополчения, д.223, лит. А</a:t>
            </a:r>
          </a:p>
          <a:p>
            <a:r>
              <a:rPr lang="ru-RU" sz="2000" dirty="0">
                <a:latin typeface="Bahnschrift" panose="020B0502040204020203" pitchFamily="34" charset="0"/>
              </a:rPr>
              <a:t>Телефон: 8 (812) 241-37-30</a:t>
            </a:r>
          </a:p>
          <a:p>
            <a:endParaRPr lang="ru-RU" sz="2000" dirty="0">
              <a:latin typeface="Bahnschrift" panose="020B0502040204020203" pitchFamily="34" charset="0"/>
            </a:endParaRPr>
          </a:p>
          <a:p>
            <a:endParaRPr lang="ru-RU" sz="2000" dirty="0">
              <a:latin typeface="Bahnschrift" panose="020B0502040204020203" pitchFamily="34" charset="0"/>
            </a:endParaRPr>
          </a:p>
          <a:p>
            <a:r>
              <a:rPr lang="ru-RU" sz="2000" b="1" dirty="0">
                <a:latin typeface="Bahnschrift" panose="020B0502040204020203" pitchFamily="34" charset="0"/>
              </a:rPr>
              <a:t>Занятия по специальности «Коммерция» проводятся </a:t>
            </a:r>
          </a:p>
          <a:p>
            <a:r>
              <a:rPr lang="ru-RU" sz="2000" b="1" dirty="0">
                <a:latin typeface="Bahnschrift" panose="020B0502040204020203" pitchFamily="34" charset="0"/>
              </a:rPr>
              <a:t>по адресу: </a:t>
            </a:r>
            <a:r>
              <a:rPr lang="ru-RU" sz="2000" dirty="0">
                <a:latin typeface="Bahnschrift" panose="020B0502040204020203" pitchFamily="34" charset="0"/>
              </a:rPr>
              <a:t>198205, Санкт-Петербург, </a:t>
            </a:r>
          </a:p>
          <a:p>
            <a:r>
              <a:rPr lang="ru-RU" sz="2000" dirty="0">
                <a:latin typeface="Bahnschrift" panose="020B0502040204020203" pitchFamily="34" charset="0"/>
              </a:rPr>
              <a:t>ул. Авангардная 16, лит. А</a:t>
            </a:r>
          </a:p>
          <a:p>
            <a:endParaRPr lang="ru-RU" sz="2000" dirty="0">
              <a:latin typeface="Bahnschrift" panose="020B0502040204020203" pitchFamily="34" charset="0"/>
            </a:endParaRPr>
          </a:p>
          <a:p>
            <a:r>
              <a:rPr lang="ru-RU" sz="2000" b="1" dirty="0">
                <a:latin typeface="Bahnschrift" panose="020B0502040204020203" pitchFamily="34" charset="0"/>
              </a:rPr>
              <a:t>Адрес официального сайта: </a:t>
            </a:r>
            <a:r>
              <a:rPr lang="ru-RU" sz="2000" dirty="0">
                <a:latin typeface="Bahnschrift" panose="020B0502040204020203" pitchFamily="34" charset="0"/>
              </a:rPr>
              <a:t>www.pl130.ru</a:t>
            </a:r>
          </a:p>
          <a:p>
            <a:endParaRPr lang="ru-RU" sz="20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561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5CE94B-719B-A843-00F5-04F6817AB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2" y="0"/>
            <a:ext cx="1545265" cy="10772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F86603-6C92-4BE4-B6A0-00E111198182}"/>
              </a:ext>
            </a:extLst>
          </p:cNvPr>
          <p:cNvSpPr txBox="1"/>
          <p:nvPr/>
        </p:nvSpPr>
        <p:spPr>
          <a:xfrm>
            <a:off x="1477925" y="353943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rgbClr val="0000E7"/>
                </a:solidFill>
                <a:latin typeface="Bahnschrift" panose="020B0502040204020203" pitchFamily="34" charset="0"/>
              </a:rPr>
              <a:t>Колледж электроники и приборостроения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F6F5EC-17F6-526C-E0C2-3CCCE72D0D90}"/>
              </a:ext>
            </a:extLst>
          </p:cNvPr>
          <p:cNvSpPr txBox="1"/>
          <p:nvPr/>
        </p:nvSpPr>
        <p:spPr>
          <a:xfrm>
            <a:off x="2430424" y="853935"/>
            <a:ext cx="77130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38.02.02 Коммерция (по отраслям)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193E7B-ED28-2C45-D656-8EAD746EFE3E}"/>
              </a:ext>
            </a:extLst>
          </p:cNvPr>
          <p:cNvSpPr txBox="1"/>
          <p:nvPr/>
        </p:nvSpPr>
        <p:spPr>
          <a:xfrm>
            <a:off x="326951" y="1803918"/>
            <a:ext cx="85406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00E7"/>
                </a:solidFill>
                <a:latin typeface="Bahnschrift" panose="020B0502040204020203" pitchFamily="34" charset="0"/>
              </a:rPr>
              <a:t>Квалификация:</a:t>
            </a:r>
            <a:r>
              <a:rPr lang="ru-RU" sz="3200" dirty="0">
                <a:solidFill>
                  <a:srgbClr val="0000E7"/>
                </a:solidFill>
                <a:latin typeface="Bahnschrift" panose="020B0502040204020203" pitchFamily="34" charset="0"/>
              </a:rPr>
              <a:t> </a:t>
            </a:r>
            <a:r>
              <a:rPr lang="ru-RU" sz="3200" dirty="0">
                <a:latin typeface="Bahnschrift" panose="020B0502040204020203" pitchFamily="34" charset="0"/>
              </a:rPr>
              <a:t>менеджер по продажам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E2DCDF-5038-D8D9-128B-64E77B462CC5}"/>
              </a:ext>
            </a:extLst>
          </p:cNvPr>
          <p:cNvSpPr txBox="1"/>
          <p:nvPr/>
        </p:nvSpPr>
        <p:spPr>
          <a:xfrm>
            <a:off x="326949" y="2535576"/>
            <a:ext cx="60977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00E7"/>
                </a:solidFill>
                <a:latin typeface="Bahnschrift" panose="020B0502040204020203" pitchFamily="34" charset="0"/>
              </a:rPr>
              <a:t>Форма обучения: </a:t>
            </a:r>
            <a:r>
              <a:rPr lang="ru-RU" sz="3200" dirty="0">
                <a:latin typeface="Bahnschrift" panose="020B0502040204020203" pitchFamily="34" charset="0"/>
              </a:rPr>
              <a:t>очная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2F3204-CD92-38DE-3363-0932294EC56E}"/>
              </a:ext>
            </a:extLst>
          </p:cNvPr>
          <p:cNvSpPr txBox="1"/>
          <p:nvPr/>
        </p:nvSpPr>
        <p:spPr>
          <a:xfrm>
            <a:off x="326949" y="3257160"/>
            <a:ext cx="1168784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00E7"/>
                </a:solidFill>
                <a:latin typeface="Bahnschrift" panose="020B0502040204020203" pitchFamily="34" charset="0"/>
              </a:rPr>
              <a:t>Нормативный срок обучения: </a:t>
            </a:r>
            <a:r>
              <a:rPr lang="ru-RU" sz="3200" dirty="0">
                <a:latin typeface="Bahnschrift" panose="020B0502040204020203" pitchFamily="34" charset="0"/>
              </a:rPr>
              <a:t>1 год и 10 мес.  на базе среднего общего образования (11 классов)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17F241-7F57-9CD0-DB86-BD9D1630C918}"/>
              </a:ext>
            </a:extLst>
          </p:cNvPr>
          <p:cNvSpPr txBox="1"/>
          <p:nvPr/>
        </p:nvSpPr>
        <p:spPr>
          <a:xfrm>
            <a:off x="326949" y="4531706"/>
            <a:ext cx="100504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00E7"/>
                </a:solidFill>
                <a:latin typeface="Bahnschrift" panose="020B0502040204020203" pitchFamily="34" charset="0"/>
              </a:rPr>
              <a:t>Режим работы: </a:t>
            </a:r>
            <a:r>
              <a:rPr lang="ru-RU" sz="3200" dirty="0">
                <a:latin typeface="Bahnschrift" panose="020B0502040204020203" pitchFamily="34" charset="0"/>
              </a:rPr>
              <a:t>5-ти дневная учебная неделя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EAE6AF-0FEA-9594-1301-46543EDF3FF9}"/>
              </a:ext>
            </a:extLst>
          </p:cNvPr>
          <p:cNvSpPr txBox="1"/>
          <p:nvPr/>
        </p:nvSpPr>
        <p:spPr>
          <a:xfrm>
            <a:off x="326949" y="5313809"/>
            <a:ext cx="116134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00E7"/>
                </a:solidFill>
                <a:latin typeface="Bahnschrift" panose="020B0502040204020203" pitchFamily="34" charset="0"/>
              </a:rPr>
              <a:t>Адрес (корпус 2): </a:t>
            </a:r>
            <a:r>
              <a:rPr lang="ru-RU" sz="3200" dirty="0">
                <a:latin typeface="Bahnschrift" panose="020B0502040204020203" pitchFamily="34" charset="0"/>
              </a:rPr>
              <a:t>198205, Санкт-Петербург, </a:t>
            </a:r>
          </a:p>
          <a:p>
            <a:r>
              <a:rPr lang="ru-RU" sz="3200" dirty="0">
                <a:latin typeface="Bahnschrift" panose="020B0502040204020203" pitchFamily="34" charset="0"/>
              </a:rPr>
              <a:t>ул. Авангардная 16 лит. А</a:t>
            </a:r>
          </a:p>
        </p:txBody>
      </p:sp>
    </p:spTree>
    <p:extLst>
      <p:ext uri="{BB962C8B-B14F-4D97-AF65-F5344CB8AC3E}">
        <p14:creationId xmlns:p14="http://schemas.microsoft.com/office/powerpoint/2010/main" val="1896872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AA2E50-5C77-BE29-E4BC-7CF52D80C25E}"/>
              </a:ext>
            </a:extLst>
          </p:cNvPr>
          <p:cNvSpPr txBox="1"/>
          <p:nvPr/>
        </p:nvSpPr>
        <p:spPr>
          <a:xfrm>
            <a:off x="241891" y="1244585"/>
            <a:ext cx="585411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E7"/>
                </a:solidFill>
                <a:latin typeface="Bahnschrift" panose="020B0502040204020203" pitchFamily="34" charset="0"/>
              </a:rPr>
              <a:t>РЕЖИМ РАБОТЫ ПРИЁМНОЙ КОМИССИИ: </a:t>
            </a:r>
          </a:p>
          <a:p>
            <a:endParaRPr lang="ru-RU" b="1" dirty="0">
              <a:solidFill>
                <a:srgbClr val="0000E7"/>
              </a:solidFill>
              <a:latin typeface="Bahnschrift" panose="020B0502040204020203" pitchFamily="34" charset="0"/>
            </a:endParaRPr>
          </a:p>
          <a:p>
            <a:r>
              <a:rPr lang="ru-RU" dirty="0">
                <a:latin typeface="Bahnschrift" panose="020B0502040204020203" pitchFamily="34" charset="0"/>
              </a:rPr>
              <a:t>ПН-ПТ с 9-00 до 17-00, ОБЕД с 12-00 до 13-00, </a:t>
            </a:r>
          </a:p>
          <a:p>
            <a:r>
              <a:rPr lang="ru-RU" dirty="0">
                <a:latin typeface="Bahnschrift" panose="020B0502040204020203" pitchFamily="34" charset="0"/>
              </a:rPr>
              <a:t>СБ-ВС выходные </a:t>
            </a:r>
          </a:p>
          <a:p>
            <a:r>
              <a:rPr lang="ru-RU" dirty="0">
                <a:latin typeface="Bahnschrift" panose="020B0502040204020203" pitchFamily="34" charset="0"/>
              </a:rPr>
              <a:t>тел. 241-37-30 </a:t>
            </a:r>
          </a:p>
          <a:p>
            <a:r>
              <a:rPr lang="ru-RU" dirty="0" err="1">
                <a:latin typeface="Bahnschrift" panose="020B0502040204020203" pitchFamily="34" charset="0"/>
              </a:rPr>
              <a:t>e-mail</a:t>
            </a:r>
            <a:r>
              <a:rPr lang="ru-RU" dirty="0">
                <a:latin typeface="Bahnschrift" panose="020B0502040204020203" pitchFamily="34" charset="0"/>
              </a:rPr>
              <a:t>: kep@obr.gov.spb.ru</a:t>
            </a:r>
          </a:p>
          <a:p>
            <a:r>
              <a:rPr lang="ru-RU" dirty="0">
                <a:latin typeface="Bahnschrift" panose="020B0502040204020203" pitchFamily="34" charset="0"/>
              </a:rPr>
              <a:t>Адрес: пр. Народного Ополчения, д.223, лит. 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4BFB0A-C90B-72B5-0C2B-9D4150E82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2" y="0"/>
            <a:ext cx="1545265" cy="10772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D767A7-B624-10C0-E050-8E0CD6A1D9C1}"/>
              </a:ext>
            </a:extLst>
          </p:cNvPr>
          <p:cNvSpPr txBox="1"/>
          <p:nvPr/>
        </p:nvSpPr>
        <p:spPr>
          <a:xfrm>
            <a:off x="1477925" y="353943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rgbClr val="0000E7"/>
                </a:solidFill>
                <a:latin typeface="Bahnschrift" panose="020B0502040204020203" pitchFamily="34" charset="0"/>
              </a:rPr>
              <a:t>Колледж электроники и приборостроения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311C66-5BB3-B773-FA0E-5AB9796E738A}"/>
              </a:ext>
            </a:extLst>
          </p:cNvPr>
          <p:cNvSpPr txBox="1"/>
          <p:nvPr/>
        </p:nvSpPr>
        <p:spPr>
          <a:xfrm>
            <a:off x="6337890" y="369761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E7"/>
                </a:solidFill>
                <a:latin typeface="Bahnschrift" panose="020B0502040204020203" pitchFamily="34" charset="0"/>
              </a:rPr>
              <a:t>ПРИГЛАШАЕМ НА ДНИ ОТКРЫТЫХ ДВЕРЕЙ!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E533D1-A8A3-931F-52AA-1EF0D77CD58C}"/>
              </a:ext>
            </a:extLst>
          </p:cNvPr>
          <p:cNvSpPr txBox="1"/>
          <p:nvPr/>
        </p:nvSpPr>
        <p:spPr>
          <a:xfrm>
            <a:off x="6337890" y="4403590"/>
            <a:ext cx="585411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E7"/>
                </a:solidFill>
                <a:latin typeface="Bahnschrift" panose="020B0502040204020203" pitchFamily="34" charset="0"/>
              </a:rPr>
              <a:t>11.02.2023</a:t>
            </a:r>
            <a:r>
              <a:rPr lang="ru-RU" dirty="0">
                <a:latin typeface="Bahnschrift" panose="020B0502040204020203" pitchFamily="34" charset="0"/>
              </a:rPr>
              <a:t> - суббота 14:00</a:t>
            </a:r>
          </a:p>
          <a:p>
            <a:endParaRPr lang="ru-RU" dirty="0">
              <a:latin typeface="Bahnschrift" panose="020B0502040204020203" pitchFamily="34" charset="0"/>
            </a:endParaRPr>
          </a:p>
          <a:p>
            <a:r>
              <a:rPr lang="ru-RU" b="1" dirty="0">
                <a:solidFill>
                  <a:srgbClr val="0000E7"/>
                </a:solidFill>
                <a:latin typeface="Bahnschrift" panose="020B0502040204020203" pitchFamily="34" charset="0"/>
              </a:rPr>
              <a:t>18.03.2023</a:t>
            </a:r>
            <a:r>
              <a:rPr lang="ru-RU" dirty="0">
                <a:latin typeface="Bahnschrift" panose="020B0502040204020203" pitchFamily="34" charset="0"/>
              </a:rPr>
              <a:t> - суббота 14:00</a:t>
            </a:r>
          </a:p>
          <a:p>
            <a:endParaRPr lang="ru-RU" dirty="0">
              <a:latin typeface="Bahnschrift" panose="020B0502040204020203" pitchFamily="34" charset="0"/>
            </a:endParaRPr>
          </a:p>
          <a:p>
            <a:r>
              <a:rPr lang="ru-RU" b="1" dirty="0">
                <a:solidFill>
                  <a:srgbClr val="0000E7"/>
                </a:solidFill>
                <a:latin typeface="Bahnschrift" panose="020B0502040204020203" pitchFamily="34" charset="0"/>
              </a:rPr>
              <a:t>08.04.2023</a:t>
            </a:r>
            <a:r>
              <a:rPr lang="ru-RU" dirty="0">
                <a:latin typeface="Bahnschrift" panose="020B0502040204020203" pitchFamily="34" charset="0"/>
              </a:rPr>
              <a:t> - суббота 14:00</a:t>
            </a:r>
          </a:p>
          <a:p>
            <a:endParaRPr lang="ru-RU" dirty="0">
              <a:latin typeface="Bahnschrift" panose="020B0502040204020203" pitchFamily="34" charset="0"/>
            </a:endParaRPr>
          </a:p>
          <a:p>
            <a:r>
              <a:rPr lang="ru-RU" b="1" dirty="0">
                <a:solidFill>
                  <a:srgbClr val="0000E7"/>
                </a:solidFill>
                <a:latin typeface="Bahnschrift" panose="020B0502040204020203" pitchFamily="34" charset="0"/>
              </a:rPr>
              <a:t>23.04.2023</a:t>
            </a:r>
            <a:r>
              <a:rPr lang="ru-RU" dirty="0">
                <a:latin typeface="Bahnschrift" panose="020B0502040204020203" pitchFamily="34" charset="0"/>
              </a:rPr>
              <a:t> - воскресенье 11:00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4368AC5-54BF-4F6F-566F-DAF2BA21C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8D6"/>
              </a:clrFrom>
              <a:clrTo>
                <a:srgbClr val="FEF8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84" y="3443277"/>
            <a:ext cx="4732337" cy="342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BA500BF-19FA-4C4F-00E7-7D6BC5BA4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25" y="-10646"/>
            <a:ext cx="5982588" cy="345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00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536536AA-5F43-177E-8D3F-33E9C493C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823" y="129209"/>
            <a:ext cx="5115908" cy="354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A75574-0FE2-7B94-3D56-A679BFFAD272}"/>
              </a:ext>
            </a:extLst>
          </p:cNvPr>
          <p:cNvSpPr txBox="1"/>
          <p:nvPr/>
        </p:nvSpPr>
        <p:spPr>
          <a:xfrm>
            <a:off x="306588" y="1247207"/>
            <a:ext cx="6272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" panose="020B0502040204020203" pitchFamily="34" charset="0"/>
              </a:rPr>
              <a:t>Прием документов на обучение начинается </a:t>
            </a:r>
          </a:p>
          <a:p>
            <a:r>
              <a:rPr lang="ru-RU" b="1" dirty="0">
                <a:solidFill>
                  <a:srgbClr val="0000E7"/>
                </a:solidFill>
                <a:latin typeface="Bahnschrift" panose="020B0502040204020203" pitchFamily="34" charset="0"/>
              </a:rPr>
              <a:t>с 20 июня 2023 г. </a:t>
            </a:r>
            <a:r>
              <a:rPr lang="ru-RU" dirty="0">
                <a:latin typeface="Bahnschrift" panose="020B0502040204020203" pitchFamily="34" charset="0"/>
              </a:rPr>
              <a:t>и осуществляется </a:t>
            </a:r>
            <a:r>
              <a:rPr lang="ru-RU" b="1" dirty="0">
                <a:solidFill>
                  <a:srgbClr val="0000E7"/>
                </a:solidFill>
                <a:latin typeface="Bahnschrift" panose="020B0502040204020203" pitchFamily="34" charset="0"/>
              </a:rPr>
              <a:t>до 15 августа 2023 г.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8AE9F2-75FD-7A60-DE40-43C02C65F41B}"/>
              </a:ext>
            </a:extLst>
          </p:cNvPr>
          <p:cNvSpPr txBox="1"/>
          <p:nvPr/>
        </p:nvSpPr>
        <p:spPr>
          <a:xfrm>
            <a:off x="306588" y="2223625"/>
            <a:ext cx="5729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" panose="020B0502040204020203" pitchFamily="34" charset="0"/>
              </a:rPr>
              <a:t>При </a:t>
            </a:r>
            <a:r>
              <a:rPr lang="ru-RU" b="1" dirty="0">
                <a:solidFill>
                  <a:srgbClr val="0000E7"/>
                </a:solidFill>
                <a:latin typeface="Bahnschrift" panose="020B0502040204020203" pitchFamily="34" charset="0"/>
              </a:rPr>
              <a:t>наличии свободных мест </a:t>
            </a:r>
            <a:r>
              <a:rPr lang="ru-RU" dirty="0">
                <a:latin typeface="Bahnschrift" panose="020B0502040204020203" pitchFamily="34" charset="0"/>
              </a:rPr>
              <a:t>прием документов продлевается </a:t>
            </a:r>
            <a:r>
              <a:rPr lang="ru-RU" b="1" dirty="0">
                <a:solidFill>
                  <a:srgbClr val="0000E7"/>
                </a:solidFill>
                <a:latin typeface="Bahnschrift" panose="020B0502040204020203" pitchFamily="34" charset="0"/>
              </a:rPr>
              <a:t>до 25 ноября 2023 года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39B5B2-829A-6F15-505E-934D9676BADF}"/>
              </a:ext>
            </a:extLst>
          </p:cNvPr>
          <p:cNvSpPr txBox="1"/>
          <p:nvPr/>
        </p:nvSpPr>
        <p:spPr>
          <a:xfrm>
            <a:off x="3543299" y="3580913"/>
            <a:ext cx="6272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00E7"/>
                </a:solidFill>
                <a:latin typeface="Bahnschrift" panose="020B0502040204020203" pitchFamily="34" charset="0"/>
              </a:rPr>
              <a:t>Способы подачи документов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1725E2-AF36-B95F-2543-AD47CC64B876}"/>
              </a:ext>
            </a:extLst>
          </p:cNvPr>
          <p:cNvSpPr txBox="1"/>
          <p:nvPr/>
        </p:nvSpPr>
        <p:spPr>
          <a:xfrm>
            <a:off x="323122" y="4125548"/>
            <a:ext cx="11758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latin typeface="Bahnschrift" panose="020B0502040204020203" pitchFamily="34" charset="0"/>
              </a:rPr>
              <a:t>Лично в Приемную комиссию колледжа (несовершеннолетние абитуриенты подают документы в присутствие родителя (законного представителя))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F1E490-58D0-70E0-F523-51563CED5A58}"/>
              </a:ext>
            </a:extLst>
          </p:cNvPr>
          <p:cNvSpPr txBox="1"/>
          <p:nvPr/>
        </p:nvSpPr>
        <p:spPr>
          <a:xfrm>
            <a:off x="342900" y="6157008"/>
            <a:ext cx="575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latin typeface="Bahnschrift" panose="020B0502040204020203" pitchFamily="34" charset="0"/>
              </a:rPr>
              <a:t>Через портал ГОСУСЛУГИ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9C6319-6B73-6D68-B05F-28565F6007B2}"/>
              </a:ext>
            </a:extLst>
          </p:cNvPr>
          <p:cNvSpPr txBox="1"/>
          <p:nvPr/>
        </p:nvSpPr>
        <p:spPr>
          <a:xfrm>
            <a:off x="342900" y="5595666"/>
            <a:ext cx="575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latin typeface="Bahnschrift" panose="020B0502040204020203" pitchFamily="34" charset="0"/>
              </a:rPr>
              <a:t>Через операторов почтовой связи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0FC6D5-C06D-21B8-47FF-1B553DC0F512}"/>
              </a:ext>
            </a:extLst>
          </p:cNvPr>
          <p:cNvSpPr txBox="1"/>
          <p:nvPr/>
        </p:nvSpPr>
        <p:spPr>
          <a:xfrm>
            <a:off x="323122" y="5031182"/>
            <a:ext cx="7020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latin typeface="Bahnschrift" panose="020B0502040204020203" pitchFamily="34" charset="0"/>
              </a:rPr>
              <a:t>Через Личный кабинет абитуриента 1С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4D51F80-3554-75F9-B89D-5A4685939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2" y="0"/>
            <a:ext cx="1545265" cy="10772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60A03C-03D5-5A6B-BA30-076864B84224}"/>
              </a:ext>
            </a:extLst>
          </p:cNvPr>
          <p:cNvSpPr txBox="1"/>
          <p:nvPr/>
        </p:nvSpPr>
        <p:spPr>
          <a:xfrm>
            <a:off x="1477925" y="353943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rgbClr val="0000E7"/>
                </a:solidFill>
                <a:latin typeface="Bahnschrift" panose="020B0502040204020203" pitchFamily="34" charset="0"/>
              </a:rPr>
              <a:t>Колледж электроники и приборостроения</a:t>
            </a:r>
          </a:p>
        </p:txBody>
      </p:sp>
    </p:spTree>
    <p:extLst>
      <p:ext uri="{BB962C8B-B14F-4D97-AF65-F5344CB8AC3E}">
        <p14:creationId xmlns:p14="http://schemas.microsoft.com/office/powerpoint/2010/main" val="4082781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6D3E3031-03A4-9DD6-A8CF-F82DB8C1D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235" y="0"/>
            <a:ext cx="5045764" cy="456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7CE49E7-472C-44D1-38B6-359B50691D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2" y="0"/>
            <a:ext cx="1545265" cy="10772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DBF2CD-15B7-D0FF-E118-012DE530472B}"/>
              </a:ext>
            </a:extLst>
          </p:cNvPr>
          <p:cNvSpPr txBox="1"/>
          <p:nvPr/>
        </p:nvSpPr>
        <p:spPr>
          <a:xfrm>
            <a:off x="1477925" y="353943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rgbClr val="0000E7"/>
                </a:solidFill>
                <a:latin typeface="Bahnschrift" panose="020B0502040204020203" pitchFamily="34" charset="0"/>
              </a:rPr>
              <a:t>Колледж электроники и приборостроения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CF634F-5D2E-E08E-CC24-D01BC5AB3C16}"/>
              </a:ext>
            </a:extLst>
          </p:cNvPr>
          <p:cNvSpPr txBox="1"/>
          <p:nvPr/>
        </p:nvSpPr>
        <p:spPr>
          <a:xfrm>
            <a:off x="294250" y="1212575"/>
            <a:ext cx="71402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00E7"/>
                </a:solidFill>
                <a:latin typeface="Bahnschrift" panose="020B0502040204020203" pitchFamily="34" charset="0"/>
              </a:rPr>
              <a:t>Прием в колледж осуществляется </a:t>
            </a:r>
            <a:r>
              <a:rPr lang="ru-RU" sz="3200" b="1" u="sng" dirty="0">
                <a:solidFill>
                  <a:srgbClr val="0000E7"/>
                </a:solidFill>
                <a:latin typeface="Bahnschrift" panose="020B0502040204020203" pitchFamily="34" charset="0"/>
              </a:rPr>
              <a:t>только по конкурсу аттестатов</a:t>
            </a:r>
            <a:r>
              <a:rPr lang="ru-RU" sz="3200" b="1" dirty="0">
                <a:solidFill>
                  <a:srgbClr val="0000E7"/>
                </a:solidFill>
                <a:latin typeface="Bahnschrift" panose="020B0502040204020203" pitchFamily="34" charset="0"/>
              </a:rPr>
              <a:t> (т.е. по его среднему баллу) и комплекту документов:</a:t>
            </a:r>
            <a:endParaRPr lang="en-US" sz="3200" b="1" dirty="0">
              <a:solidFill>
                <a:srgbClr val="0000E7"/>
              </a:solidFill>
              <a:latin typeface="Bahnschrift" panose="020B0502040204020203" pitchFamily="34" charset="0"/>
            </a:endParaRPr>
          </a:p>
          <a:p>
            <a:endParaRPr lang="ru-RU" sz="2400" b="1" dirty="0">
              <a:solidFill>
                <a:srgbClr val="0000E7"/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dirty="0">
                <a:latin typeface="Bahnschrift" panose="020B0502040204020203" pitchFamily="34" charset="0"/>
              </a:rPr>
              <a:t>Заявление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dirty="0">
                <a:latin typeface="Bahnschrift" panose="020B0502040204020203" pitchFamily="34" charset="0"/>
              </a:rPr>
              <a:t>Документ об образовании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dirty="0">
                <a:latin typeface="Bahnschrift" panose="020B0502040204020203" pitchFamily="34" charset="0"/>
              </a:rPr>
              <a:t>Копия паспорта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dirty="0">
                <a:latin typeface="Bahnschrift" panose="020B0502040204020203" pitchFamily="34" charset="0"/>
              </a:rPr>
              <a:t>Фото 3</a:t>
            </a:r>
            <a:r>
              <a:rPr lang="en-US" sz="3200" dirty="0">
                <a:latin typeface="Bahnschrift" panose="020B0502040204020203" pitchFamily="34" charset="0"/>
              </a:rPr>
              <a:t>*4 </a:t>
            </a:r>
            <a:r>
              <a:rPr lang="ru-RU" sz="3200" dirty="0">
                <a:latin typeface="Bahnschrift" panose="020B0502040204020203" pitchFamily="34" charset="0"/>
              </a:rPr>
              <a:t>(4 шт.)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160DD8-8D49-124A-CAB7-14E32907C8C3}"/>
              </a:ext>
            </a:extLst>
          </p:cNvPr>
          <p:cNvSpPr txBox="1"/>
          <p:nvPr/>
        </p:nvSpPr>
        <p:spPr>
          <a:xfrm>
            <a:off x="788505" y="5995358"/>
            <a:ext cx="10614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Bahnschrift" panose="020B0502040204020203" pitchFamily="34" charset="0"/>
              </a:rPr>
              <a:t>Вашим преимуществом будет наличие грамот, дипломов победителей и призеров в Олимпиадах и чемпионатах</a:t>
            </a:r>
          </a:p>
        </p:txBody>
      </p:sp>
    </p:spTree>
    <p:extLst>
      <p:ext uri="{BB962C8B-B14F-4D97-AF65-F5344CB8AC3E}">
        <p14:creationId xmlns:p14="http://schemas.microsoft.com/office/powerpoint/2010/main" val="1994683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0DAB35-7B6C-4D69-7845-2270E6AF2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2" y="0"/>
            <a:ext cx="1545265" cy="10772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0F64E8-6F0A-C6AC-5797-25407EAEA5E2}"/>
              </a:ext>
            </a:extLst>
          </p:cNvPr>
          <p:cNvSpPr txBox="1"/>
          <p:nvPr/>
        </p:nvSpPr>
        <p:spPr>
          <a:xfrm>
            <a:off x="1477925" y="353943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rgbClr val="0000E7"/>
                </a:solidFill>
                <a:latin typeface="Bahnschrift" panose="020B0502040204020203" pitchFamily="34" charset="0"/>
              </a:rPr>
              <a:t>Колледж электроники и приборостроения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0EA256A-FFB5-41F8-A735-54E628A29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162" y="3412914"/>
            <a:ext cx="5989675" cy="344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78AA5B-8D79-12E9-3B1C-2D95EE189384}"/>
              </a:ext>
            </a:extLst>
          </p:cNvPr>
          <p:cNvSpPr txBox="1"/>
          <p:nvPr/>
        </p:nvSpPr>
        <p:spPr>
          <a:xfrm>
            <a:off x="1287497" y="1100888"/>
            <a:ext cx="9617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Bahnschrift" panose="020B0502040204020203" pitchFamily="34" charset="0"/>
              </a:rPr>
              <a:t>После подачи документов абитуриент самостоятельно проверяет рейтинг, который публикуется на сайте колледжа в разделе «Приемная комиссия»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F8DBD6-9A49-47E5-A0E0-C9BC59AF363C}"/>
              </a:ext>
            </a:extLst>
          </p:cNvPr>
          <p:cNvSpPr txBox="1"/>
          <p:nvPr/>
        </p:nvSpPr>
        <p:spPr>
          <a:xfrm>
            <a:off x="1172817" y="2273706"/>
            <a:ext cx="9899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Bahnschrift" panose="020B0502040204020203" pitchFamily="34" charset="0"/>
              </a:rPr>
              <a:t>Зачисление в колледж осуществляется только на основании сданного оригинала документа об образовании в срок до 15.08.2023 г.</a:t>
            </a:r>
          </a:p>
        </p:txBody>
      </p:sp>
    </p:spTree>
    <p:extLst>
      <p:ext uri="{BB962C8B-B14F-4D97-AF65-F5344CB8AC3E}">
        <p14:creationId xmlns:p14="http://schemas.microsoft.com/office/powerpoint/2010/main" val="3189286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626FB2-DC6C-369A-BC39-6DBCF6142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2" y="0"/>
            <a:ext cx="1545265" cy="10772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3A93C7-0EDD-870B-7D0A-CC0A51E83005}"/>
              </a:ext>
            </a:extLst>
          </p:cNvPr>
          <p:cNvSpPr txBox="1"/>
          <p:nvPr/>
        </p:nvSpPr>
        <p:spPr>
          <a:xfrm>
            <a:off x="1477925" y="353943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rgbClr val="0000E7"/>
                </a:solidFill>
                <a:latin typeface="Bahnschrift" panose="020B0502040204020203" pitchFamily="34" charset="0"/>
              </a:rPr>
              <a:t>Колледж электроники и приборостроения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5510EE-04E8-E37D-63C3-71EBEC9D7263}"/>
              </a:ext>
            </a:extLst>
          </p:cNvPr>
          <p:cNvSpPr txBox="1"/>
          <p:nvPr/>
        </p:nvSpPr>
        <p:spPr>
          <a:xfrm>
            <a:off x="3468757" y="854765"/>
            <a:ext cx="5317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00E7"/>
                </a:solidFill>
                <a:latin typeface="Bahnschrift" panose="020B0502040204020203" pitchFamily="34" charset="0"/>
              </a:rPr>
              <a:t>ИЗУЧАЕМЫЕ ДИСЦИПЛИНЫ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1E56FB-F777-58FD-C859-53077296104E}"/>
              </a:ext>
            </a:extLst>
          </p:cNvPr>
          <p:cNvSpPr txBox="1"/>
          <p:nvPr/>
        </p:nvSpPr>
        <p:spPr>
          <a:xfrm>
            <a:off x="173935" y="1431161"/>
            <a:ext cx="657473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Bahnschrift" panose="020B0502040204020203" pitchFamily="34" charset="0"/>
              </a:rPr>
              <a:t>Основы философии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Bahnschrift" panose="020B0502040204020203" pitchFamily="34" charset="0"/>
              </a:rPr>
              <a:t>История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Bahnschrift" panose="020B0502040204020203" pitchFamily="34" charset="0"/>
              </a:rPr>
              <a:t>Иностранный язык в профессиональной деятельности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Bahnschrift" panose="020B0502040204020203" pitchFamily="34" charset="0"/>
              </a:rPr>
              <a:t>Физическая культура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Bahnschrift" panose="020B0502040204020203" pitchFamily="34" charset="0"/>
              </a:rPr>
              <a:t>Психология общения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Bahnschrift" panose="020B0502040204020203" pitchFamily="34" charset="0"/>
              </a:rPr>
              <a:t>Математика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Bahnschrift" panose="020B0502040204020203" pitchFamily="34" charset="0"/>
              </a:rPr>
              <a:t>Информационные технологии в профессиональной деятельности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Bahnschrift" panose="020B0502040204020203" pitchFamily="34" charset="0"/>
              </a:rPr>
              <a:t>Экономика организации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Bahnschrift" panose="020B0502040204020203" pitchFamily="34" charset="0"/>
              </a:rPr>
              <a:t>Статистика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Bahnschrift" panose="020B0502040204020203" pitchFamily="34" charset="0"/>
              </a:rPr>
              <a:t>Менеджмент (по отраслям)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Bahnschrift" panose="020B0502040204020203" pitchFamily="34" charset="0"/>
              </a:rPr>
              <a:t>Документационное обеспечение управления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Bahnschrift" panose="020B0502040204020203" pitchFamily="34" charset="0"/>
              </a:rPr>
              <a:t>Правовое обеспечение профессиональной деятельности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Bahnschrift" panose="020B0502040204020203" pitchFamily="34" charset="0"/>
              </a:rPr>
              <a:t>Логистика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Bahnschrift" panose="020B0502040204020203" pitchFamily="34" charset="0"/>
              </a:rPr>
              <a:t>Бухгалтерский учет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Bahnschrift" panose="020B0502040204020203" pitchFamily="34" charset="0"/>
              </a:rPr>
              <a:t>Стандартизация, метрология и подтверждение соответствия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Bahnschrift" panose="020B0502040204020203" pitchFamily="34" charset="0"/>
              </a:rPr>
              <a:t>Безопасность жизнедеятельности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245C6A-D9A6-6869-7E91-FE7D8CD4ECC8}"/>
              </a:ext>
            </a:extLst>
          </p:cNvPr>
          <p:cNvSpPr txBox="1"/>
          <p:nvPr/>
        </p:nvSpPr>
        <p:spPr>
          <a:xfrm>
            <a:off x="6589644" y="1431161"/>
            <a:ext cx="560235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Bahnschrift" panose="020B0502040204020203" pitchFamily="34" charset="0"/>
              </a:rPr>
              <a:t>Финансовая грамотность и предпринимательство в профессиональной сфере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Bahnschrift" panose="020B0502040204020203" pitchFamily="34" charset="0"/>
              </a:rPr>
              <a:t>Организация коммерческой деятельности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Bahnschrift" panose="020B0502040204020203" pitchFamily="34" charset="0"/>
              </a:rPr>
              <a:t>Организация торговли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Bahnschrift" panose="020B0502040204020203" pitchFamily="34" charset="0"/>
              </a:rPr>
              <a:t>Техническое оснащение торговых организаций и охрана труда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Bahnschrift" panose="020B0502040204020203" pitchFamily="34" charset="0"/>
              </a:rPr>
              <a:t>Финансы, налоги и налогообложение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Bahnschrift" panose="020B0502040204020203" pitchFamily="34" charset="0"/>
              </a:rPr>
              <a:t>Анализ финансово-хозяйственной деятельности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Bahnschrift" panose="020B0502040204020203" pitchFamily="34" charset="0"/>
              </a:rPr>
              <a:t>Маркетинг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Bahnschrift" panose="020B0502040204020203" pitchFamily="34" charset="0"/>
              </a:rPr>
              <a:t>Теоретические основы товароведения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Bahnschrift" panose="020B0502040204020203" pitchFamily="34" charset="0"/>
              </a:rPr>
              <a:t>Товароведение продовольственных и непродовольственных товаров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Bahnschrift" panose="020B0502040204020203" pitchFamily="34" charset="0"/>
              </a:rPr>
              <a:t>Организация и техника продаж непродовольственных товаров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latin typeface="Bahnschrift" panose="020B0502040204020203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6974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5A7561A-505A-8F51-4304-6A28428D4D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2" y="0"/>
            <a:ext cx="1545265" cy="10772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EC7948-0149-6EE2-EC69-C39FA0488EA4}"/>
              </a:ext>
            </a:extLst>
          </p:cNvPr>
          <p:cNvSpPr txBox="1"/>
          <p:nvPr/>
        </p:nvSpPr>
        <p:spPr>
          <a:xfrm>
            <a:off x="1477925" y="353943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rgbClr val="0000E7"/>
                </a:solidFill>
                <a:latin typeface="Bahnschrift" panose="020B0502040204020203" pitchFamily="34" charset="0"/>
              </a:rPr>
              <a:t>Колледж электроники и приборостроения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4B1615-484C-AB88-507E-AE01D8C85FA9}"/>
              </a:ext>
            </a:extLst>
          </p:cNvPr>
          <p:cNvSpPr txBox="1"/>
          <p:nvPr/>
        </p:nvSpPr>
        <p:spPr>
          <a:xfrm>
            <a:off x="6050677" y="79487"/>
            <a:ext cx="6292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Bahnschrift" panose="020B0502040204020203" pitchFamily="34" charset="0"/>
              </a:rPr>
              <a:t>Мастерская «Предпринимательство»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E2C105-9970-35DB-7F3D-5DCD8698C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7218"/>
            <a:ext cx="6202325" cy="360411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57D51E0-849A-2EE7-E7D5-2D93EDCB87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675" y="2773016"/>
            <a:ext cx="6202325" cy="40849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69440A-2266-70FA-2994-C50BAFDC8536}"/>
              </a:ext>
            </a:extLst>
          </p:cNvPr>
          <p:cNvSpPr txBox="1"/>
          <p:nvPr/>
        </p:nvSpPr>
        <p:spPr>
          <a:xfrm>
            <a:off x="218661" y="5078896"/>
            <a:ext cx="54748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Bahnschrift" panose="020B0502040204020203" pitchFamily="34" charset="0"/>
              </a:rPr>
              <a:t>27</a:t>
            </a:r>
            <a:r>
              <a:rPr lang="ru-RU" dirty="0">
                <a:latin typeface="Bahnschrift" panose="020B0502040204020203" pitchFamily="34" charset="0"/>
              </a:rPr>
              <a:t> рабочих мест, оборудованных ноутбуками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Bahnschrift" panose="020B0502040204020203" pitchFamily="34" charset="0"/>
              </a:rPr>
              <a:t>Интерактивная доска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Bahnschrift" panose="020B0502040204020203" pitchFamily="34" charset="0"/>
              </a:rPr>
              <a:t>Стол-трансформер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Bahnschrift" panose="020B0502040204020203" pitchFamily="34" charset="0"/>
              </a:rPr>
              <a:t>Все условия для работы над проектами и выполнения практических заданий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3E47EF-6B39-F9FF-9671-9F202AE4E906}"/>
              </a:ext>
            </a:extLst>
          </p:cNvPr>
          <p:cNvSpPr txBox="1"/>
          <p:nvPr/>
        </p:nvSpPr>
        <p:spPr>
          <a:xfrm>
            <a:off x="6902504" y="1657084"/>
            <a:ext cx="4740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Bahnschrift" panose="020B0502040204020203" pitchFamily="34" charset="0"/>
              </a:rPr>
              <a:t>Одна из лучших в Санкт-Петербурге!</a:t>
            </a:r>
          </a:p>
        </p:txBody>
      </p:sp>
    </p:spTree>
    <p:extLst>
      <p:ext uri="{BB962C8B-B14F-4D97-AF65-F5344CB8AC3E}">
        <p14:creationId xmlns:p14="http://schemas.microsoft.com/office/powerpoint/2010/main" val="3976991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8C7AFB0-45FB-FA86-D30F-B869F1D32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2" y="0"/>
            <a:ext cx="1545265" cy="10772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3482CE-D545-CB4F-54C2-2E505F7D3C4C}"/>
              </a:ext>
            </a:extLst>
          </p:cNvPr>
          <p:cNvSpPr txBox="1"/>
          <p:nvPr/>
        </p:nvSpPr>
        <p:spPr>
          <a:xfrm>
            <a:off x="1477925" y="353943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rgbClr val="0000E7"/>
                </a:solidFill>
                <a:latin typeface="Bahnschrift" panose="020B0502040204020203" pitchFamily="34" charset="0"/>
              </a:rPr>
              <a:t>Колледж электроники и приборостроения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6474D5-C80D-6BCB-FBC0-9EC0B943A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889" y="3429000"/>
            <a:ext cx="5989674" cy="3429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58C6EE-284C-4E5E-93FF-06365CE5C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63" y="3429000"/>
            <a:ext cx="5989675" cy="3429000"/>
          </a:xfrm>
          <a:prstGeom prst="rect">
            <a:avLst/>
          </a:prstGeom>
        </p:spPr>
      </p:pic>
      <p:sp>
        <p:nvSpPr>
          <p:cNvPr id="10" name="AutoShape 2">
            <a:extLst>
              <a:ext uri="{FF2B5EF4-FFF2-40B4-BE49-F238E27FC236}">
                <a16:creationId xmlns:a16="http://schemas.microsoft.com/office/drawing/2014/main" id="{BD9810BF-0291-FBDF-4023-2029293C53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7563801D-A40C-F3B3-663E-83BE1D03EF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18BEFEC-A44F-2D7F-D72F-9056F31D3C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887" y="0"/>
            <a:ext cx="5995843" cy="3429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F9E9B9-92C0-1BBA-9483-192FE44D2F76}"/>
              </a:ext>
            </a:extLst>
          </p:cNvPr>
          <p:cNvSpPr txBox="1"/>
          <p:nvPr/>
        </p:nvSpPr>
        <p:spPr>
          <a:xfrm>
            <a:off x="2984274" y="960471"/>
            <a:ext cx="2752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Bahnschrift" panose="020B0502040204020203" pitchFamily="34" charset="0"/>
              </a:rPr>
              <a:t>Кабинет экономики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31782B-FF8C-18AB-5F72-0FED2A4DC8A2}"/>
              </a:ext>
            </a:extLst>
          </p:cNvPr>
          <p:cNvSpPr txBox="1"/>
          <p:nvPr/>
        </p:nvSpPr>
        <p:spPr>
          <a:xfrm>
            <a:off x="1269773" y="2106304"/>
            <a:ext cx="3667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Bahnschrift" panose="020B0502040204020203" pitchFamily="34" charset="0"/>
              </a:rPr>
              <a:t>Реализация проекта </a:t>
            </a:r>
          </a:p>
          <a:p>
            <a:pPr algn="ctr"/>
            <a:r>
              <a:rPr lang="ru-RU" sz="2400" dirty="0">
                <a:latin typeface="Bahnschrift" panose="020B0502040204020203" pitchFamily="34" charset="0"/>
              </a:rPr>
              <a:t>Я-стартап</a:t>
            </a:r>
          </a:p>
        </p:txBody>
      </p:sp>
      <p:sp>
        <p:nvSpPr>
          <p:cNvPr id="17" name="Стрелка: вниз 16">
            <a:extLst>
              <a:ext uri="{FF2B5EF4-FFF2-40B4-BE49-F238E27FC236}">
                <a16:creationId xmlns:a16="http://schemas.microsoft.com/office/drawing/2014/main" id="{68210FAE-FA31-2C16-B3F9-E358317C187D}"/>
              </a:ext>
            </a:extLst>
          </p:cNvPr>
          <p:cNvSpPr/>
          <p:nvPr/>
        </p:nvSpPr>
        <p:spPr>
          <a:xfrm>
            <a:off x="2637155" y="2975401"/>
            <a:ext cx="932773" cy="415499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699D4515-3AA4-CDD8-3C81-9BDCF2B0FBBA}"/>
              </a:ext>
            </a:extLst>
          </p:cNvPr>
          <p:cNvSpPr/>
          <p:nvPr/>
        </p:nvSpPr>
        <p:spPr>
          <a:xfrm>
            <a:off x="5396948" y="1077218"/>
            <a:ext cx="699052" cy="554191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7384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613</Words>
  <Application>Microsoft Office PowerPoint</Application>
  <PresentationFormat>Широкоэкранный</PresentationFormat>
  <Paragraphs>120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Bahnschrift</vt:lpstr>
      <vt:lpstr>Calibri</vt:lpstr>
      <vt:lpstr>Calibri Light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 Марина</dc:creator>
  <cp:lastModifiedBy>Марина Марина</cp:lastModifiedBy>
  <cp:revision>25</cp:revision>
  <dcterms:created xsi:type="dcterms:W3CDTF">2023-01-15T14:45:00Z</dcterms:created>
  <dcterms:modified xsi:type="dcterms:W3CDTF">2023-01-17T06:19:33Z</dcterms:modified>
</cp:coreProperties>
</file>