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64" r:id="rId4"/>
    <p:sldId id="265" r:id="rId5"/>
    <p:sldId id="257" r:id="rId6"/>
    <p:sldId id="260" r:id="rId7"/>
    <p:sldId id="262" r:id="rId8"/>
    <p:sldId id="263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326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</a:rPr>
              <a:t>Сравнительный анализ результатов диагностики обучающихся</a:t>
            </a:r>
            <a:r>
              <a:rPr lang="ru-RU" sz="2000" b="1" baseline="0" dirty="0">
                <a:solidFill>
                  <a:schemeClr val="accent2">
                    <a:lumMod val="50000"/>
                  </a:schemeClr>
                </a:solidFill>
              </a:rPr>
              <a:t> 3-х классов </a:t>
            </a:r>
            <a:endParaRPr lang="ru-RU" sz="2000" b="1" dirty="0">
              <a:solidFill>
                <a:schemeClr val="accent2">
                  <a:lumMod val="50000"/>
                </a:schemeClr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lineChart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НАЧ.Г.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Лист1!$A$2:$A$4</c:f>
              <c:strCache>
                <c:ptCount val="3"/>
                <c:pt idx="0">
                  <c:v>"достижение целей"</c:v>
                </c:pt>
                <c:pt idx="1">
                  <c:v>"работа с другими"</c:v>
                </c:pt>
                <c:pt idx="2">
                  <c:v>"управление эмоциями"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17</c:v>
                </c:pt>
                <c:pt idx="1">
                  <c:v>75</c:v>
                </c:pt>
                <c:pt idx="2">
                  <c:v>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КОН.Г.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Лист1!$A$2:$A$4</c:f>
              <c:strCache>
                <c:ptCount val="3"/>
                <c:pt idx="0">
                  <c:v>"достижение целей"</c:v>
                </c:pt>
                <c:pt idx="1">
                  <c:v>"работа с другими"</c:v>
                </c:pt>
                <c:pt idx="2">
                  <c:v>"управление эмоциями"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33</c:v>
                </c:pt>
                <c:pt idx="1">
                  <c:v>80</c:v>
                </c:pt>
                <c:pt idx="2">
                  <c:v>40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9079592"/>
        <c:axId val="119080768"/>
      </c:lineChart>
      <c:catAx>
        <c:axId val="1190795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9080768"/>
        <c:crosses val="autoZero"/>
        <c:auto val="1"/>
        <c:lblAlgn val="ctr"/>
        <c:lblOffset val="100"/>
        <c:noMultiLvlLbl val="0"/>
      </c:catAx>
      <c:valAx>
        <c:axId val="1190807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90795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B08F6-1075-4E55-96C5-F99C9AEDD17B}" type="datetimeFigureOut">
              <a:rPr lang="ru-RU" smtClean="0"/>
              <a:t>24.11.2022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6D7D1-554B-4E5A-81DB-FD97DCA87A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5561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B08F6-1075-4E55-96C5-F99C9AEDD17B}" type="datetimeFigureOut">
              <a:rPr lang="ru-RU" smtClean="0"/>
              <a:t>24.11.2022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6D7D1-554B-4E5A-81DB-FD97DCA87A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2480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B08F6-1075-4E55-96C5-F99C9AEDD17B}" type="datetimeFigureOut">
              <a:rPr lang="ru-RU" smtClean="0"/>
              <a:t>24.11.2022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6D7D1-554B-4E5A-81DB-FD97DCA87A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3295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B08F6-1075-4E55-96C5-F99C9AEDD17B}" type="datetimeFigureOut">
              <a:rPr lang="ru-RU" smtClean="0"/>
              <a:t>24.11.2022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6D7D1-554B-4E5A-81DB-FD97DCA87A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4511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B08F6-1075-4E55-96C5-F99C9AEDD17B}" type="datetimeFigureOut">
              <a:rPr lang="ru-RU" smtClean="0"/>
              <a:t>24.11.2022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6D7D1-554B-4E5A-81DB-FD97DCA87A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1442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B08F6-1075-4E55-96C5-F99C9AEDD17B}" type="datetimeFigureOut">
              <a:rPr lang="ru-RU" smtClean="0"/>
              <a:t>24.11.2022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6D7D1-554B-4E5A-81DB-FD97DCA87A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4753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B08F6-1075-4E55-96C5-F99C9AEDD17B}" type="datetimeFigureOut">
              <a:rPr lang="ru-RU" smtClean="0"/>
              <a:t>24.11.2022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6D7D1-554B-4E5A-81DB-FD97DCA87A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3808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B08F6-1075-4E55-96C5-F99C9AEDD17B}" type="datetimeFigureOut">
              <a:rPr lang="ru-RU" smtClean="0"/>
              <a:t>24.11.2022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6D7D1-554B-4E5A-81DB-FD97DCA87A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2432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B08F6-1075-4E55-96C5-F99C9AEDD17B}" type="datetimeFigureOut">
              <a:rPr lang="ru-RU" smtClean="0"/>
              <a:t>24.11.2022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6D7D1-554B-4E5A-81DB-FD97DCA87A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5640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B08F6-1075-4E55-96C5-F99C9AEDD17B}" type="datetimeFigureOut">
              <a:rPr lang="ru-RU" smtClean="0"/>
              <a:t>24.11.2022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6D7D1-554B-4E5A-81DB-FD97DCA87A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0051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B08F6-1075-4E55-96C5-F99C9AEDD17B}" type="datetimeFigureOut">
              <a:rPr lang="ru-RU" smtClean="0"/>
              <a:t>24.11.2022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6D7D1-554B-4E5A-81DB-FD97DCA87A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1810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0B08F6-1075-4E55-96C5-F99C9AEDD17B}" type="datetimeFigureOut">
              <a:rPr lang="ru-RU" smtClean="0"/>
              <a:t>24.11.2022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96D7D1-554B-4E5A-81DB-FD97DCA87A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9401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544011" y="1122743"/>
            <a:ext cx="11157994" cy="3368233"/>
          </a:xfrm>
        </p:spPr>
        <p:txBody>
          <a:bodyPr>
            <a:no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ru-RU" sz="3600" b="1" i="1" dirty="0" smtClean="0">
                <a:solidFill>
                  <a:schemeClr val="accent2">
                    <a:lumMod val="50000"/>
                  </a:schemeClr>
                </a:solidFill>
              </a:rPr>
              <a:t>Социально-эмоциональное  развитие  детей </a:t>
            </a:r>
            <a:br>
              <a:rPr lang="ru-RU" sz="3600" b="1" i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3600" b="1" i="1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3600" b="1" i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3600" b="1" i="1" dirty="0" smtClean="0">
                <a:solidFill>
                  <a:schemeClr val="accent2">
                    <a:lumMod val="50000"/>
                  </a:schemeClr>
                </a:solidFill>
              </a:rPr>
              <a:t>младшего  школьного  возраста </a:t>
            </a:r>
            <a:br>
              <a:rPr lang="ru-RU" sz="3600" b="1" i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3600" b="1" i="1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3600" b="1" i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3600" b="1" i="1" dirty="0" smtClean="0">
                <a:solidFill>
                  <a:schemeClr val="accent2">
                    <a:lumMod val="50000"/>
                  </a:schemeClr>
                </a:solidFill>
              </a:rPr>
              <a:t>с   задержкой  психического  развития </a:t>
            </a:r>
            <a:br>
              <a:rPr lang="ru-RU" sz="3600" b="1" i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3600" b="1" i="1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3600" b="1" i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3600" b="1" i="1" dirty="0" smtClean="0">
                <a:solidFill>
                  <a:schemeClr val="accent2">
                    <a:lumMod val="50000"/>
                  </a:schemeClr>
                </a:solidFill>
              </a:rPr>
              <a:t>и   тяжелыми  нарушениями  речи</a:t>
            </a:r>
            <a:r>
              <a:rPr lang="ru-RU" sz="3600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36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i="1" dirty="0" smtClean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sz="2800" i="1" dirty="0" smtClean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i="1" dirty="0" smtClean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i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308204" y="4490977"/>
            <a:ext cx="3773346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i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Колкова</a:t>
            </a:r>
            <a:r>
              <a:rPr lang="ru-RU" sz="2000" i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Л.В,  педагог-психолог  </a:t>
            </a:r>
            <a:br>
              <a:rPr lang="ru-RU" sz="2000" i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i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ГБУ  ДО  ЦППМСП  ВО СПб</a:t>
            </a:r>
            <a:br>
              <a:rPr lang="ru-RU" sz="2000" i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i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i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6344137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481558" y="601884"/>
            <a:ext cx="9872241" cy="1088805"/>
          </a:xfrm>
        </p:spPr>
        <p:txBody>
          <a:bodyPr>
            <a:noAutofit/>
          </a:bodyPr>
          <a:lstStyle/>
          <a:p>
            <a:pPr algn="r"/>
            <a:r>
              <a:rPr lang="ru-RU" sz="2800" b="1" i="1" dirty="0">
                <a:solidFill>
                  <a:schemeClr val="accent2">
                    <a:lumMod val="50000"/>
                  </a:schemeClr>
                </a:solidFill>
              </a:rPr>
              <a:t>Социально-эмоциональное </a:t>
            </a:r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</a:rPr>
              <a:t> развитие  детей </a:t>
            </a:r>
            <a:b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</a:rPr>
              <a:t> младшего  школьного </a:t>
            </a:r>
            <a:r>
              <a:rPr lang="ru-RU" sz="2800" b="1" i="1" dirty="0">
                <a:solidFill>
                  <a:schemeClr val="accent2">
                    <a:lumMod val="50000"/>
                  </a:schemeClr>
                </a:solidFill>
              </a:rPr>
              <a:t>возраста с </a:t>
            </a:r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</a:rPr>
              <a:t> ЗПР  и  ТНР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1800" i="1" dirty="0" err="1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Колкова</a:t>
            </a:r>
            <a:r>
              <a:rPr lang="ru-RU" sz="1800" i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i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Л.В, педагог-психолог ГБУ ДО ЦППМСП </a:t>
            </a:r>
            <a:r>
              <a:rPr lang="ru-RU" sz="1800" i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 СПб</a:t>
            </a:r>
            <a:r>
              <a:rPr lang="ru-RU" sz="1800" i="1" dirty="0" smtClean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i="1" dirty="0" smtClean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i="1" dirty="0" smtClean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endParaRPr lang="ru-RU" sz="1800" i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941605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dirty="0"/>
              <a:t> Благотворительный фонд Сбербанка «Вклад в </a:t>
            </a:r>
            <a:r>
              <a:rPr lang="ru-RU" dirty="0" smtClean="0"/>
              <a:t>будущее» в </a:t>
            </a:r>
            <a:r>
              <a:rPr lang="ru-RU" dirty="0"/>
              <a:t>2016 г. в рамках направления «Современное образование» инициировал разработку образовательной программы «Социально-эмоциональное развитие детей».  </a:t>
            </a:r>
            <a:r>
              <a:rPr lang="ru-RU" dirty="0" smtClean="0"/>
              <a:t>Её </a:t>
            </a:r>
            <a:r>
              <a:rPr lang="ru-RU" dirty="0"/>
              <a:t>авторами стали российские учёные Института психологии РАН под руководством доктора психологических наук, профессора Е. А. Сергиенко. </a:t>
            </a:r>
          </a:p>
          <a:p>
            <a:pPr algn="just">
              <a:buNone/>
            </a:pPr>
            <a:r>
              <a:rPr lang="ru-RU" dirty="0"/>
              <a:t>Программа направлена на развитие умений управлять своим мышлением, эмоциями, поведением, взаимодействовать                с другими людьми, ставить и достигать цели и быть ответственным за свою жизнь. </a:t>
            </a:r>
            <a:r>
              <a:rPr lang="ru-RU" dirty="0" smtClean="0"/>
              <a:t>В </a:t>
            </a:r>
            <a:r>
              <a:rPr lang="ru-RU" dirty="0"/>
              <a:t>фокусе программы задача развития личностного потенциала ребёнка.</a:t>
            </a:r>
          </a:p>
          <a:p>
            <a:pPr algn="just">
              <a:buNone/>
            </a:pPr>
            <a:r>
              <a:rPr lang="ru-RU" dirty="0"/>
              <a:t>Программа соответствует задачам в сфере образования, обозначенным в Указе Президента России № 204 от 7 мая 2018 года, а также Федеральным государственным образовательным стандартам.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1517563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ru-RU" sz="2800" b="1" i="1" dirty="0">
                <a:solidFill>
                  <a:schemeClr val="accent2">
                    <a:lumMod val="50000"/>
                  </a:schemeClr>
                </a:solidFill>
              </a:rPr>
              <a:t>Социально-эмоциональное </a:t>
            </a:r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</a:rPr>
              <a:t> развитие  детей </a:t>
            </a:r>
            <a:b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</a:rPr>
              <a:t> младшего  школьного </a:t>
            </a:r>
            <a:r>
              <a:rPr lang="ru-RU" sz="2800" b="1" i="1" dirty="0">
                <a:solidFill>
                  <a:schemeClr val="accent2">
                    <a:lumMod val="50000"/>
                  </a:schemeClr>
                </a:solidFill>
              </a:rPr>
              <a:t>возраста с </a:t>
            </a:r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</a:rPr>
              <a:t> ЗПР  и  ТНР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1800" i="1" dirty="0" err="1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Колкова</a:t>
            </a:r>
            <a:r>
              <a:rPr lang="ru-RU" sz="1800" i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i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Л.В, педагог-психолог ГБУ ДО ЦППМСП </a:t>
            </a:r>
            <a:r>
              <a:rPr lang="ru-RU" sz="1800" i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 СПб</a:t>
            </a:r>
            <a:r>
              <a:rPr lang="ru-RU" sz="1800" i="1" dirty="0" smtClean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i="1" dirty="0" smtClean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i="1" dirty="0" smtClean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endParaRPr lang="ru-RU" sz="1800" i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dirty="0"/>
              <a:t> </a:t>
            </a:r>
            <a:endParaRPr lang="ru-RU" dirty="0"/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5406" y="2055812"/>
            <a:ext cx="4171156" cy="45688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4"/>
          <p:cNvPicPr>
            <a:picLocks noGrp="1" noChangeAspect="1" noChangeArrowheads="1"/>
          </p:cNvPicPr>
          <p:nvPr>
            <p:ph sz="half" idx="2"/>
          </p:nvPr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76"/>
          <a:stretch/>
        </p:blipFill>
        <p:spPr bwMode="auto">
          <a:xfrm>
            <a:off x="6146157" y="2055812"/>
            <a:ext cx="4209183" cy="4534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655180" y="1469985"/>
            <a:ext cx="87001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Рабочая тетрадь «Обо мне и для меня»</a:t>
            </a:r>
            <a:endParaRPr lang="ru-RU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47722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ru-RU" sz="2800" b="1" i="1" dirty="0">
                <a:solidFill>
                  <a:schemeClr val="accent2">
                    <a:lumMod val="50000"/>
                  </a:schemeClr>
                </a:solidFill>
              </a:rPr>
              <a:t>Социально-эмоциональное </a:t>
            </a:r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</a:rPr>
              <a:t> развитие  детей </a:t>
            </a:r>
            <a:b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</a:rPr>
              <a:t> младшего  школьного </a:t>
            </a:r>
            <a:r>
              <a:rPr lang="ru-RU" sz="2800" b="1" i="1" dirty="0">
                <a:solidFill>
                  <a:schemeClr val="accent2">
                    <a:lumMod val="50000"/>
                  </a:schemeClr>
                </a:solidFill>
              </a:rPr>
              <a:t>возраста с </a:t>
            </a:r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</a:rPr>
              <a:t> ЗПР  и  ТНР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1800" i="1" dirty="0" err="1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Колкова</a:t>
            </a:r>
            <a:r>
              <a:rPr lang="ru-RU" sz="1800" i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i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Л.В, педагог-психолог ГБУ ДО ЦППМСП </a:t>
            </a:r>
            <a:r>
              <a:rPr lang="ru-RU" sz="1800" i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 СПб</a:t>
            </a:r>
            <a:r>
              <a:rPr lang="ru-RU" sz="1800" i="1" dirty="0" smtClean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i="1" dirty="0" smtClean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i="1" dirty="0" smtClean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endParaRPr lang="ru-RU" sz="1800" i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dirty="0"/>
              <a:t> </a:t>
            </a:r>
            <a:endParaRPr lang="ru-RU" dirty="0"/>
          </a:p>
        </p:txBody>
      </p:sp>
      <p:pic>
        <p:nvPicPr>
          <p:cNvPr id="8" name="Picture 2"/>
          <p:cNvPicPr>
            <a:picLocks noGrp="1" noChangeAspect="1" noChangeArrowheads="1"/>
          </p:cNvPicPr>
          <p:nvPr>
            <p:ph sz="half" idx="2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 bwMode="auto">
          <a:xfrm>
            <a:off x="972272" y="1825625"/>
            <a:ext cx="4247909" cy="471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2692" y="1825626"/>
            <a:ext cx="4351535" cy="471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0263330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838200" y="243068"/>
            <a:ext cx="10515600" cy="1447621"/>
          </a:xfrm>
        </p:spPr>
        <p:txBody>
          <a:bodyPr>
            <a:noAutofit/>
          </a:bodyPr>
          <a:lstStyle/>
          <a:p>
            <a:pPr algn="ctr"/>
            <a:r>
              <a:rPr lang="ru-RU" sz="2800" b="1" i="1" dirty="0">
                <a:solidFill>
                  <a:schemeClr val="accent2">
                    <a:lumMod val="50000"/>
                  </a:schemeClr>
                </a:solidFill>
              </a:rPr>
              <a:t>Социально-эмоциональное  развитие  детей </a:t>
            </a:r>
            <a:br>
              <a:rPr lang="ru-RU" sz="2800" b="1" i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800" b="1" i="1" dirty="0">
                <a:solidFill>
                  <a:schemeClr val="accent2">
                    <a:lumMod val="50000"/>
                  </a:schemeClr>
                </a:solidFill>
              </a:rPr>
              <a:t> младшего  школьного возраста с  ЗПР  и  ТНР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1800" i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Колкова</a:t>
            </a:r>
            <a:r>
              <a:rPr lang="ru-RU" sz="1800" i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Л.В, педагог-психолог ГБУ ДО ЦППМСП ВО СПб</a:t>
            </a:r>
            <a:br>
              <a:rPr lang="ru-RU" sz="1800" i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800" i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462987" y="1435262"/>
            <a:ext cx="11204294" cy="5162308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800" b="1" dirty="0" smtClean="0">
                <a:solidFill>
                  <a:schemeClr val="accent2">
                    <a:lumMod val="50000"/>
                  </a:schemeClr>
                </a:solidFill>
              </a:rPr>
              <a:t>Цель </a:t>
            </a:r>
            <a:r>
              <a:rPr lang="ru-RU" sz="1800" b="1" dirty="0">
                <a:solidFill>
                  <a:schemeClr val="accent2">
                    <a:lumMod val="50000"/>
                  </a:schemeClr>
                </a:solidFill>
              </a:rPr>
              <a:t>программы: способствовать социально-эмоциональному развитию детей младшего школьного возраста. 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800" b="1" dirty="0" smtClean="0">
                <a:solidFill>
                  <a:schemeClr val="accent2">
                    <a:lumMod val="50000"/>
                  </a:schemeClr>
                </a:solidFill>
              </a:rPr>
              <a:t>Задачи </a:t>
            </a:r>
            <a:r>
              <a:rPr lang="ru-RU" sz="1800" b="1" dirty="0">
                <a:solidFill>
                  <a:schemeClr val="accent2">
                    <a:lumMod val="50000"/>
                  </a:schemeClr>
                </a:solidFill>
              </a:rPr>
              <a:t>программы: 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ru-RU" sz="1800" b="1" dirty="0">
                <a:solidFill>
                  <a:schemeClr val="accent2">
                    <a:lumMod val="50000"/>
                  </a:schemeClr>
                </a:solidFill>
              </a:rPr>
              <a:t>Познакомить школьников с многообразием эмоций. Развивать умение выражать </a:t>
            </a:r>
            <a:r>
              <a:rPr lang="ru-RU" sz="1800" b="1" dirty="0" smtClean="0">
                <a:solidFill>
                  <a:schemeClr val="accent2">
                    <a:lumMod val="50000"/>
                  </a:schemeClr>
                </a:solidFill>
              </a:rPr>
              <a:t>и </a:t>
            </a:r>
            <a:r>
              <a:rPr lang="ru-RU" sz="1800" b="1" dirty="0">
                <a:solidFill>
                  <a:schemeClr val="accent2">
                    <a:lumMod val="50000"/>
                  </a:schemeClr>
                </a:solidFill>
              </a:rPr>
              <a:t>распознавать эмоции (радость, злость, грусть, страх, удивление, </a:t>
            </a:r>
            <a:r>
              <a:rPr lang="ru-RU" sz="1800" b="1" dirty="0" smtClean="0">
                <a:solidFill>
                  <a:schemeClr val="accent2">
                    <a:lumMod val="50000"/>
                  </a:schemeClr>
                </a:solidFill>
              </a:rPr>
              <a:t>интерес) у </a:t>
            </a:r>
            <a:r>
              <a:rPr lang="ru-RU" sz="1800" b="1" dirty="0">
                <a:solidFill>
                  <a:schemeClr val="accent2">
                    <a:lumMod val="50000"/>
                  </a:schemeClr>
                </a:solidFill>
              </a:rPr>
              <a:t>себя и других людей.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ru-RU" sz="1800" b="1" dirty="0">
                <a:solidFill>
                  <a:schemeClr val="accent2">
                    <a:lumMod val="50000"/>
                  </a:schemeClr>
                </a:solidFill>
              </a:rPr>
              <a:t>Расширять эмоциональный словарь школьников. 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ru-RU" sz="1800" b="1" dirty="0">
                <a:solidFill>
                  <a:schemeClr val="accent2">
                    <a:lumMod val="50000"/>
                  </a:schemeClr>
                </a:solidFill>
              </a:rPr>
              <a:t>Создавать условия для понимания эмоциональной обусловленности поведения </a:t>
            </a:r>
            <a:r>
              <a:rPr lang="ru-RU" sz="1800" b="1" dirty="0" smtClean="0">
                <a:solidFill>
                  <a:schemeClr val="accent2">
                    <a:lumMod val="50000"/>
                  </a:schemeClr>
                </a:solidFill>
              </a:rPr>
              <a:t>и </a:t>
            </a:r>
            <a:r>
              <a:rPr lang="ru-RU" sz="1800" b="1" dirty="0">
                <a:solidFill>
                  <a:schemeClr val="accent2">
                    <a:lumMod val="50000"/>
                  </a:schemeClr>
                </a:solidFill>
              </a:rPr>
              <a:t>причин возникновения эмоций. 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ru-RU" sz="1800" b="1" dirty="0">
                <a:solidFill>
                  <a:schemeClr val="accent2">
                    <a:lumMod val="50000"/>
                  </a:schemeClr>
                </a:solidFill>
              </a:rPr>
              <a:t>Формировать у школьников основы </a:t>
            </a:r>
            <a:r>
              <a:rPr lang="ru-RU" sz="1800" b="1" dirty="0" err="1">
                <a:solidFill>
                  <a:schemeClr val="accent2">
                    <a:lumMod val="50000"/>
                  </a:schemeClr>
                </a:solidFill>
              </a:rPr>
              <a:t>саморегуляции</a:t>
            </a:r>
            <a:r>
              <a:rPr lang="ru-RU" sz="1800" b="1" dirty="0">
                <a:solidFill>
                  <a:schemeClr val="accent2">
                    <a:lumMod val="50000"/>
                  </a:schemeClr>
                </a:solidFill>
              </a:rPr>
              <a:t> и произвольной регуляции поведения. Способствовать развитию </a:t>
            </a:r>
            <a:r>
              <a:rPr lang="ru-RU" sz="1800" b="1" dirty="0" err="1">
                <a:solidFill>
                  <a:schemeClr val="accent2">
                    <a:lumMod val="50000"/>
                  </a:schemeClr>
                </a:solidFill>
              </a:rPr>
              <a:t>эмпатии</a:t>
            </a:r>
            <a:r>
              <a:rPr lang="ru-RU" sz="1800" b="1" dirty="0">
                <a:solidFill>
                  <a:schemeClr val="accent2">
                    <a:lumMod val="50000"/>
                  </a:schemeClr>
                </a:solidFill>
              </a:rPr>
              <a:t>, пониманию других людей  </a:t>
            </a:r>
            <a:r>
              <a:rPr lang="ru-RU" sz="1800" b="1" dirty="0" smtClean="0">
                <a:solidFill>
                  <a:schemeClr val="accent2">
                    <a:lumMod val="50000"/>
                  </a:schemeClr>
                </a:solidFill>
              </a:rPr>
              <a:t>и </a:t>
            </a:r>
            <a:r>
              <a:rPr lang="ru-RU" sz="1800" b="1" dirty="0">
                <a:solidFill>
                  <a:schemeClr val="accent2">
                    <a:lumMod val="50000"/>
                  </a:schemeClr>
                </a:solidFill>
              </a:rPr>
              <a:t>оказанию им эмоциональной поддержки. 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ru-RU" sz="1800" b="1" dirty="0">
                <a:solidFill>
                  <a:schemeClr val="accent2">
                    <a:lumMod val="50000"/>
                  </a:schemeClr>
                </a:solidFill>
              </a:rPr>
              <a:t>Развивать способность к </a:t>
            </a:r>
            <a:r>
              <a:rPr lang="ru-RU" sz="1800" b="1" dirty="0" err="1">
                <a:solidFill>
                  <a:schemeClr val="accent2">
                    <a:lumMod val="50000"/>
                  </a:schemeClr>
                </a:solidFill>
              </a:rPr>
              <a:t>децентрации</a:t>
            </a:r>
            <a:r>
              <a:rPr lang="ru-RU" sz="1800" b="1" dirty="0">
                <a:solidFill>
                  <a:schemeClr val="accent2">
                    <a:lumMod val="50000"/>
                  </a:schemeClr>
                </a:solidFill>
              </a:rPr>
              <a:t> — умению видеть ситуацию с точки зрения другого человека. 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ru-RU" sz="1800" b="1" dirty="0">
                <a:solidFill>
                  <a:schemeClr val="accent2">
                    <a:lumMod val="50000"/>
                  </a:schemeClr>
                </a:solidFill>
              </a:rPr>
              <a:t>Формировать представления о морально-этических нормах и правилах поведения. 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ru-RU" sz="1800" b="1" dirty="0">
                <a:solidFill>
                  <a:schemeClr val="accent2">
                    <a:lumMod val="50000"/>
                  </a:schemeClr>
                </a:solidFill>
              </a:rPr>
              <a:t>Познакомить детей с эффективными способами поведения в сложных коммуникативных ситуациях, развивать их коммуникативные навыки. 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ru-RU" sz="1800" b="1" dirty="0">
                <a:solidFill>
                  <a:schemeClr val="accent2">
                    <a:lumMod val="50000"/>
                  </a:schemeClr>
                </a:solidFill>
              </a:rPr>
              <a:t>Способствовать созданию и поддержанию благоприятного психологического климата в классе. 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ru-RU" sz="1800" b="1" dirty="0">
                <a:solidFill>
                  <a:schemeClr val="accent2">
                    <a:lumMod val="50000"/>
                  </a:schemeClr>
                </a:solidFill>
              </a:rPr>
              <a:t>Содействовать социальной адаптации младших школьников.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ru-RU" sz="18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38544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838200" y="243068"/>
            <a:ext cx="10515600" cy="1447621"/>
          </a:xfrm>
        </p:spPr>
        <p:txBody>
          <a:bodyPr>
            <a:noAutofit/>
          </a:bodyPr>
          <a:lstStyle/>
          <a:p>
            <a:pPr algn="ctr"/>
            <a:r>
              <a:rPr lang="ru-RU" sz="2800" b="1" i="1" dirty="0">
                <a:solidFill>
                  <a:schemeClr val="accent2">
                    <a:lumMod val="50000"/>
                  </a:schemeClr>
                </a:solidFill>
              </a:rPr>
              <a:t>Социально-эмоциональное  развитие  детей </a:t>
            </a:r>
            <a:br>
              <a:rPr lang="ru-RU" sz="2800" b="1" i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800" b="1" i="1" dirty="0">
                <a:solidFill>
                  <a:schemeClr val="accent2">
                    <a:lumMod val="50000"/>
                  </a:schemeClr>
                </a:solidFill>
              </a:rPr>
              <a:t> младшего  школьного возраста с  ЗПР  и  ТНР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1800" i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Колкова</a:t>
            </a:r>
            <a:r>
              <a:rPr lang="ru-RU" sz="1800" i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Л.В, педагог-психолог ГБУ ДО ЦППМСП ВО СПб</a:t>
            </a:r>
            <a:br>
              <a:rPr lang="ru-RU" sz="1800" i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800" i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838200" y="1690689"/>
            <a:ext cx="10515600" cy="4964754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Результаты реализации УМК «Социально-эмоциональное развитие детей младшего школьного возраста с ОВЗ» в 2021-2022 учебном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году.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Цель обследования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– направлена на изучение особенностей социального развития и эмоционально-волевой сферы младших школьников с ОВЗ. </a:t>
            </a:r>
          </a:p>
          <a:p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Определены основные психологические характеристики социального развития и эмоционально-волевой сферы, они 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включают 3 навыка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:</a:t>
            </a:r>
          </a:p>
          <a:p>
            <a:pPr marL="0" indent="0">
              <a:buNone/>
            </a:pP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- насколько у ученика развит навык "достижение целей";</a:t>
            </a:r>
          </a:p>
          <a:p>
            <a:pPr marL="0" indent="0">
              <a:buNone/>
            </a:pP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- насколько у ученика развит навык "работа с другими";</a:t>
            </a:r>
          </a:p>
          <a:p>
            <a:pPr marL="0" indent="0">
              <a:buNone/>
            </a:pP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- насколько у ученика развит навык "управление эмоциями".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В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своем исследовании мы использовали методы: </a:t>
            </a:r>
            <a:endParaRPr lang="ru-RU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наблюдение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за учащимися и анкетирование педагогов.</a:t>
            </a:r>
          </a:p>
          <a:p>
            <a:pPr marL="0" indent="0">
              <a:buNone/>
            </a:pP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Для проведения исследования мы применили опросник: </a:t>
            </a:r>
            <a:endParaRPr lang="ru-RU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«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Анкета для оценки социально-эмоциональных навыков обучающихся </a:t>
            </a:r>
            <a:endParaRPr lang="ru-RU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начальных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классов».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151816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838200" y="243068"/>
            <a:ext cx="10515600" cy="1447621"/>
          </a:xfrm>
        </p:spPr>
        <p:txBody>
          <a:bodyPr>
            <a:noAutofit/>
          </a:bodyPr>
          <a:lstStyle/>
          <a:p>
            <a:pPr algn="ctr"/>
            <a:r>
              <a:rPr lang="ru-RU" sz="2800" b="1" i="1" dirty="0">
                <a:solidFill>
                  <a:schemeClr val="accent2">
                    <a:lumMod val="50000"/>
                  </a:schemeClr>
                </a:solidFill>
              </a:rPr>
              <a:t>Социально-эмоциональное  развитие  детей </a:t>
            </a:r>
            <a:br>
              <a:rPr lang="ru-RU" sz="2800" b="1" i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800" b="1" i="1" dirty="0">
                <a:solidFill>
                  <a:schemeClr val="accent2">
                    <a:lumMod val="50000"/>
                  </a:schemeClr>
                </a:solidFill>
              </a:rPr>
              <a:t> младшего  школьного возраста с  ЗПР  и  ТНР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1800" i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Колкова</a:t>
            </a:r>
            <a:r>
              <a:rPr lang="ru-RU" sz="1800" i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Л.В, педагог-психолог ГБУ ДО ЦППМСП ВО СПб</a:t>
            </a:r>
            <a:br>
              <a:rPr lang="ru-RU" sz="1800" i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800" i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Объект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455000"/>
              </p:ext>
            </p:extLst>
          </p:nvPr>
        </p:nvGraphicFramePr>
        <p:xfrm>
          <a:off x="428264" y="1825624"/>
          <a:ext cx="10498238" cy="46793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7272354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838200" y="243068"/>
            <a:ext cx="10515600" cy="1447621"/>
          </a:xfrm>
        </p:spPr>
        <p:txBody>
          <a:bodyPr>
            <a:noAutofit/>
          </a:bodyPr>
          <a:lstStyle/>
          <a:p>
            <a:pPr algn="ctr"/>
            <a:r>
              <a:rPr lang="ru-RU" sz="2800" b="1" i="1" dirty="0">
                <a:solidFill>
                  <a:schemeClr val="accent2">
                    <a:lumMod val="50000"/>
                  </a:schemeClr>
                </a:solidFill>
              </a:rPr>
              <a:t>Социально-эмоциональное  развитие  детей </a:t>
            </a:r>
            <a:br>
              <a:rPr lang="ru-RU" sz="2800" b="1" i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800" b="1" i="1" dirty="0">
                <a:solidFill>
                  <a:schemeClr val="accent2">
                    <a:lumMod val="50000"/>
                  </a:schemeClr>
                </a:solidFill>
              </a:rPr>
              <a:t> младшего  школьного возраста с  ЗПР  и  ТНР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1800" i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Колкова</a:t>
            </a:r>
            <a:r>
              <a:rPr lang="ru-RU" sz="1800" i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Л.В, педагог-психолог ГБУ ДО ЦППМСП ВО СПб</a:t>
            </a:r>
            <a:br>
              <a:rPr lang="ru-RU" sz="1800" i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800" i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ru-RU" sz="1200" b="1" i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0" indent="0" algn="ctr">
              <a:buNone/>
            </a:pPr>
            <a:endParaRPr lang="ru-RU" sz="5400" b="1" i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ru-RU" sz="5400" b="1" i="1" dirty="0" smtClean="0">
                <a:solidFill>
                  <a:schemeClr val="accent2">
                    <a:lumMod val="50000"/>
                  </a:schemeClr>
                </a:solidFill>
              </a:rPr>
              <a:t>БЛАГОДАРИМ   </a:t>
            </a:r>
            <a:r>
              <a:rPr lang="ru-RU" sz="5400" b="1" i="1" dirty="0" smtClean="0">
                <a:solidFill>
                  <a:schemeClr val="accent2">
                    <a:lumMod val="50000"/>
                  </a:schemeClr>
                </a:solidFill>
              </a:rPr>
              <a:t>ЗА   ВНИМАНИЕ!</a:t>
            </a:r>
          </a:p>
          <a:p>
            <a:pPr marL="0" indent="0" algn="ctr">
              <a:buNone/>
            </a:pPr>
            <a:endParaRPr lang="ru-RU" sz="54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283059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259</Words>
  <Application>Microsoft Office PowerPoint</Application>
  <PresentationFormat>Широкоэкранный</PresentationFormat>
  <Paragraphs>41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Wingdings</vt:lpstr>
      <vt:lpstr>Тема Office</vt:lpstr>
      <vt:lpstr>            Социально-эмоциональное  развитие  детей   младшего  школьного  возраста   с   задержкой  психического  развития   и   тяжелыми  нарушениями  речи          </vt:lpstr>
      <vt:lpstr>Социально-эмоциональное  развитие  детей   младшего  школьного возраста с  ЗПР  и  ТНР Колкова Л.В, педагог-психолог ГБУ ДО ЦППМСП ВО СПб       </vt:lpstr>
      <vt:lpstr>Социально-эмоциональное  развитие  детей   младшего  школьного возраста с  ЗПР  и  ТНР Колкова Л.В, педагог-психолог ГБУ ДО ЦППМСП ВО СПб       </vt:lpstr>
      <vt:lpstr>Социально-эмоциональное  развитие  детей   младшего  школьного возраста с  ЗПР  и  ТНР Колкова Л.В, педагог-психолог ГБУ ДО ЦППМСП ВО СПб       </vt:lpstr>
      <vt:lpstr>Социально-эмоциональное  развитие  детей   младшего  школьного возраста с  ЗПР  и  ТНР Колкова Л.В, педагог-психолог ГБУ ДО ЦППМСП ВО СПб </vt:lpstr>
      <vt:lpstr>Социально-эмоциональное  развитие  детей   младшего  школьного возраста с  ЗПР  и  ТНР Колкова Л.В, педагог-психолог ГБУ ДО ЦППМСП ВО СПб </vt:lpstr>
      <vt:lpstr>Социально-эмоциональное  развитие  детей   младшего  школьного возраста с  ЗПР  и  ТНР Колкова Л.В, педагог-психолог ГБУ ДО ЦППМСП ВО СПб </vt:lpstr>
      <vt:lpstr>Социально-эмоциональное  развитие  детей   младшего  школьного возраста с  ЗПР  и  ТНР Колкова Л.В, педагог-психолог ГБУ ДО ЦППМСП ВО СПб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Некоторые аспекты ранней профориентации детей с ОВЗ Колкова Л.В, педагог-психолог ГБУ ДО ЦППМСП Василеостровского района СПб Трифонова Е.М. заместитель директора по КДР, педагог-психолог ГБУ ДО ЦППМСП Василеостровского района СПб </dc:title>
  <dc:creator>Пользователь</dc:creator>
  <cp:lastModifiedBy>Пользователь</cp:lastModifiedBy>
  <cp:revision>22</cp:revision>
  <dcterms:created xsi:type="dcterms:W3CDTF">2022-04-08T09:34:23Z</dcterms:created>
  <dcterms:modified xsi:type="dcterms:W3CDTF">2022-11-24T11:07:14Z</dcterms:modified>
</cp:coreProperties>
</file>