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61" r:id="rId4"/>
    <p:sldId id="264" r:id="rId5"/>
    <p:sldId id="257" r:id="rId6"/>
    <p:sldId id="263" r:id="rId7"/>
    <p:sldId id="265" r:id="rId8"/>
    <p:sldId id="266" r:id="rId9"/>
    <p:sldId id="268" r:id="rId10"/>
    <p:sldId id="262" r:id="rId11"/>
    <p:sldId id="267" r:id="rId12"/>
    <p:sldId id="260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5" autoAdjust="0"/>
    <p:restoredTop sz="86100" autoAdjust="0"/>
  </p:normalViewPr>
  <p:slideViewPr>
    <p:cSldViewPr snapToGrid="0">
      <p:cViewPr varScale="1">
        <p:scale>
          <a:sx n="59" d="100"/>
          <a:sy n="59" d="100"/>
        </p:scale>
        <p:origin x="-936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41A51-28BE-4C27-9BFE-73C8E088DD77}" type="doc">
      <dgm:prSet loTypeId="urn:microsoft.com/office/officeart/2005/8/layout/radial4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86AF84C-5292-4C18-A56B-B10C09DA5C83}">
      <dgm:prSet phldrT="[Текст]"/>
      <dgm:spPr/>
      <dgm:t>
        <a:bodyPr/>
        <a:lstStyle/>
        <a:p>
          <a:r>
            <a:rPr lang="ru-RU" dirty="0" smtClean="0"/>
            <a:t>Региональный центр АУТИЗМА</a:t>
          </a:r>
          <a:endParaRPr lang="ru-RU" dirty="0"/>
        </a:p>
      </dgm:t>
    </dgm:pt>
    <dgm:pt modelId="{CA82EF74-DAF3-4250-8B14-58862D0752A8}" type="parTrans" cxnId="{4B0C00C5-333B-49E3-BD3C-BD77AADC9BCF}">
      <dgm:prSet/>
      <dgm:spPr/>
      <dgm:t>
        <a:bodyPr/>
        <a:lstStyle/>
        <a:p>
          <a:endParaRPr lang="ru-RU"/>
        </a:p>
      </dgm:t>
    </dgm:pt>
    <dgm:pt modelId="{8AFF2FC1-024E-4675-98B7-E21F6C40E48A}" type="sibTrans" cxnId="{4B0C00C5-333B-49E3-BD3C-BD77AADC9BCF}">
      <dgm:prSet/>
      <dgm:spPr/>
      <dgm:t>
        <a:bodyPr/>
        <a:lstStyle/>
        <a:p>
          <a:endParaRPr lang="ru-RU"/>
        </a:p>
      </dgm:t>
    </dgm:pt>
    <dgm:pt modelId="{3C98A16D-AD8E-48B6-BAAD-4C4BC8084C85}">
      <dgm:prSet phldrT="[Текст]"/>
      <dgm:spPr/>
      <dgm:t>
        <a:bodyPr/>
        <a:lstStyle/>
        <a:p>
          <a:r>
            <a:rPr lang="ru-RU" dirty="0" smtClean="0"/>
            <a:t>Центр социальной реабилитации инвалидов и детей – инвалидов Василеостровского района</a:t>
          </a:r>
          <a:endParaRPr lang="ru-RU" dirty="0"/>
        </a:p>
      </dgm:t>
    </dgm:pt>
    <dgm:pt modelId="{EEE62B78-4F73-475A-8B3D-470E62061197}" type="parTrans" cxnId="{1EDB726A-0E77-4580-B692-6B00577061CD}">
      <dgm:prSet/>
      <dgm:spPr/>
      <dgm:t>
        <a:bodyPr/>
        <a:lstStyle/>
        <a:p>
          <a:endParaRPr lang="ru-RU"/>
        </a:p>
      </dgm:t>
    </dgm:pt>
    <dgm:pt modelId="{BD8D30A4-C1C0-4B2F-B11D-8B0DD794B98C}" type="sibTrans" cxnId="{1EDB726A-0E77-4580-B692-6B00577061CD}">
      <dgm:prSet/>
      <dgm:spPr/>
      <dgm:t>
        <a:bodyPr/>
        <a:lstStyle/>
        <a:p>
          <a:endParaRPr lang="ru-RU"/>
        </a:p>
      </dgm:t>
    </dgm:pt>
    <dgm:pt modelId="{A9D982E6-6139-484A-883C-4B8ED38E852D}">
      <dgm:prSet phldrT="[Текст]"/>
      <dgm:spPr/>
      <dgm:t>
        <a:bodyPr/>
        <a:lstStyle/>
        <a:p>
          <a:r>
            <a:rPr lang="ru-RU" dirty="0" smtClean="0"/>
            <a:t>ГБОУ СОШ Василеостровского района</a:t>
          </a:r>
          <a:endParaRPr lang="ru-RU" dirty="0"/>
        </a:p>
      </dgm:t>
    </dgm:pt>
    <dgm:pt modelId="{642F1530-9FFA-4B6E-840E-171CB1F94FA2}" type="sibTrans" cxnId="{391AE596-A600-4D26-A581-B962B9D99EB9}">
      <dgm:prSet/>
      <dgm:spPr/>
      <dgm:t>
        <a:bodyPr/>
        <a:lstStyle/>
        <a:p>
          <a:endParaRPr lang="ru-RU"/>
        </a:p>
      </dgm:t>
    </dgm:pt>
    <dgm:pt modelId="{9E6EC554-7A8B-4FBB-B926-7AA2ABEFC20A}" type="parTrans" cxnId="{391AE596-A600-4D26-A581-B962B9D99EB9}">
      <dgm:prSet/>
      <dgm:spPr/>
      <dgm:t>
        <a:bodyPr/>
        <a:lstStyle/>
        <a:p>
          <a:endParaRPr lang="ru-RU"/>
        </a:p>
      </dgm:t>
    </dgm:pt>
    <dgm:pt modelId="{926B6EEF-B71E-41C3-8ABF-9C99EA2A7CF5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900" dirty="0" smtClean="0"/>
            <a:t>ГБУ ДО ДЮТЦ «Васильевский остров»</a:t>
          </a:r>
          <a:endParaRPr lang="ru-RU" sz="900" dirty="0"/>
        </a:p>
      </dgm:t>
    </dgm:pt>
    <dgm:pt modelId="{0D2A0F3D-0FA7-4E48-9C80-9DFBCB9A17DD}" type="sibTrans" cxnId="{DDEDFB0C-A15A-468D-8C1F-23D4D046E260}">
      <dgm:prSet/>
      <dgm:spPr/>
      <dgm:t>
        <a:bodyPr/>
        <a:lstStyle/>
        <a:p>
          <a:endParaRPr lang="ru-RU"/>
        </a:p>
      </dgm:t>
    </dgm:pt>
    <dgm:pt modelId="{82F2FFF8-EB3E-4114-BA0E-47CB182F5491}" type="parTrans" cxnId="{DDEDFB0C-A15A-468D-8C1F-23D4D046E260}">
      <dgm:prSet/>
      <dgm:spPr/>
      <dgm:t>
        <a:bodyPr/>
        <a:lstStyle/>
        <a:p>
          <a:endParaRPr lang="ru-RU"/>
        </a:p>
      </dgm:t>
    </dgm:pt>
    <dgm:pt modelId="{32966119-7A99-489D-A4A7-00572D6D0E7E}" type="pres">
      <dgm:prSet presAssocID="{E1A41A51-28BE-4C27-9BFE-73C8E088DD7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93489F7-8AAF-40D8-9A64-60077716F49E}" type="pres">
      <dgm:prSet presAssocID="{926B6EEF-B71E-41C3-8ABF-9C99EA2A7CF5}" presName="centerShape" presStyleLbl="node0" presStyleIdx="0" presStyleCnt="1" custScaleX="110964" custScaleY="104034" custLinFactNeighborX="-1497" custLinFactNeighborY="-3909"/>
      <dgm:spPr/>
      <dgm:t>
        <a:bodyPr/>
        <a:lstStyle/>
        <a:p>
          <a:endParaRPr lang="ru-RU"/>
        </a:p>
      </dgm:t>
    </dgm:pt>
    <dgm:pt modelId="{E770B0F7-3413-4AA3-ADA0-0269CFFF047A}" type="pres">
      <dgm:prSet presAssocID="{9E6EC554-7A8B-4FBB-B926-7AA2ABEFC20A}" presName="parTrans" presStyleLbl="bgSibTrans2D1" presStyleIdx="0" presStyleCnt="3"/>
      <dgm:spPr/>
    </dgm:pt>
    <dgm:pt modelId="{A3E15EEF-B57B-4D77-96BE-D02C9F0B42C6}" type="pres">
      <dgm:prSet presAssocID="{A9D982E6-6139-484A-883C-4B8ED38E852D}" presName="node" presStyleLbl="node1" presStyleIdx="0" presStyleCnt="3" custScaleX="109828" custScaleY="87963" custRadScaleRad="112387" custRadScaleInc="-5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050B50-6A61-4926-87CF-37D54FD9F0FC}" type="pres">
      <dgm:prSet presAssocID="{CA82EF74-DAF3-4250-8B14-58862D0752A8}" presName="parTrans" presStyleLbl="bgSibTrans2D1" presStyleIdx="1" presStyleCnt="3"/>
      <dgm:spPr/>
    </dgm:pt>
    <dgm:pt modelId="{8E81D4D5-5E31-42FA-9A51-DDAB7CBCDBBF}" type="pres">
      <dgm:prSet presAssocID="{A86AF84C-5292-4C18-A56B-B10C09DA5C83}" presName="node" presStyleLbl="node1" presStyleIdx="1" presStyleCnt="3" custScaleX="87568" custScaleY="67950" custRadScaleRad="94901" custRadScaleInc="220">
        <dgm:presLayoutVars>
          <dgm:bulletEnabled val="1"/>
        </dgm:presLayoutVars>
      </dgm:prSet>
      <dgm:spPr/>
    </dgm:pt>
    <dgm:pt modelId="{6294FCB9-85CA-40CD-9BAB-F730ED707BC1}" type="pres">
      <dgm:prSet presAssocID="{EEE62B78-4F73-475A-8B3D-470E62061197}" presName="parTrans" presStyleLbl="bgSibTrans2D1" presStyleIdx="2" presStyleCnt="3"/>
      <dgm:spPr/>
    </dgm:pt>
    <dgm:pt modelId="{BC799548-F4E6-4C05-A792-4CF1C8CC1FDA}" type="pres">
      <dgm:prSet presAssocID="{3C98A16D-AD8E-48B6-BAAD-4C4BC8084C85}" presName="node" presStyleLbl="node1" presStyleIdx="2" presStyleCnt="3" custScaleX="124225" custScaleY="81465" custRadScaleRad="115225" custRadScaleInc="-2155">
        <dgm:presLayoutVars>
          <dgm:bulletEnabled val="1"/>
        </dgm:presLayoutVars>
      </dgm:prSet>
      <dgm:spPr/>
    </dgm:pt>
  </dgm:ptLst>
  <dgm:cxnLst>
    <dgm:cxn modelId="{CFA0FF61-07C6-4ECF-87B0-11546FFD99F0}" type="presOf" srcId="{EEE62B78-4F73-475A-8B3D-470E62061197}" destId="{6294FCB9-85CA-40CD-9BAB-F730ED707BC1}" srcOrd="0" destOrd="0" presId="urn:microsoft.com/office/officeart/2005/8/layout/radial4"/>
    <dgm:cxn modelId="{633FE60A-39BB-4BAA-93DE-E54B4D2AC7CA}" type="presOf" srcId="{9E6EC554-7A8B-4FBB-B926-7AA2ABEFC20A}" destId="{E770B0F7-3413-4AA3-ADA0-0269CFFF047A}" srcOrd="0" destOrd="0" presId="urn:microsoft.com/office/officeart/2005/8/layout/radial4"/>
    <dgm:cxn modelId="{28859F47-41F4-4543-80DC-CFFBBA0718B4}" type="presOf" srcId="{926B6EEF-B71E-41C3-8ABF-9C99EA2A7CF5}" destId="{293489F7-8AAF-40D8-9A64-60077716F49E}" srcOrd="0" destOrd="0" presId="urn:microsoft.com/office/officeart/2005/8/layout/radial4"/>
    <dgm:cxn modelId="{EE62B554-FACF-40E6-8E30-333D9C3BC267}" type="presOf" srcId="{CA82EF74-DAF3-4250-8B14-58862D0752A8}" destId="{3C050B50-6A61-4926-87CF-37D54FD9F0FC}" srcOrd="0" destOrd="0" presId="urn:microsoft.com/office/officeart/2005/8/layout/radial4"/>
    <dgm:cxn modelId="{391AE596-A600-4D26-A581-B962B9D99EB9}" srcId="{926B6EEF-B71E-41C3-8ABF-9C99EA2A7CF5}" destId="{A9D982E6-6139-484A-883C-4B8ED38E852D}" srcOrd="0" destOrd="0" parTransId="{9E6EC554-7A8B-4FBB-B926-7AA2ABEFC20A}" sibTransId="{642F1530-9FFA-4B6E-840E-171CB1F94FA2}"/>
    <dgm:cxn modelId="{1EDB726A-0E77-4580-B692-6B00577061CD}" srcId="{926B6EEF-B71E-41C3-8ABF-9C99EA2A7CF5}" destId="{3C98A16D-AD8E-48B6-BAAD-4C4BC8084C85}" srcOrd="2" destOrd="0" parTransId="{EEE62B78-4F73-475A-8B3D-470E62061197}" sibTransId="{BD8D30A4-C1C0-4B2F-B11D-8B0DD794B98C}"/>
    <dgm:cxn modelId="{3D73E11F-EC86-4A46-A29E-E480B49550CD}" type="presOf" srcId="{E1A41A51-28BE-4C27-9BFE-73C8E088DD77}" destId="{32966119-7A99-489D-A4A7-00572D6D0E7E}" srcOrd="0" destOrd="0" presId="urn:microsoft.com/office/officeart/2005/8/layout/radial4"/>
    <dgm:cxn modelId="{46D6F0B7-53D4-4120-862F-BFD100A0EDD9}" type="presOf" srcId="{A9D982E6-6139-484A-883C-4B8ED38E852D}" destId="{A3E15EEF-B57B-4D77-96BE-D02C9F0B42C6}" srcOrd="0" destOrd="0" presId="urn:microsoft.com/office/officeart/2005/8/layout/radial4"/>
    <dgm:cxn modelId="{527B1298-4B29-4465-B83B-6A908A258C14}" type="presOf" srcId="{3C98A16D-AD8E-48B6-BAAD-4C4BC8084C85}" destId="{BC799548-F4E6-4C05-A792-4CF1C8CC1FDA}" srcOrd="0" destOrd="0" presId="urn:microsoft.com/office/officeart/2005/8/layout/radial4"/>
    <dgm:cxn modelId="{0A49AB2B-F476-481E-9CFE-DBC96BA9889B}" type="presOf" srcId="{A86AF84C-5292-4C18-A56B-B10C09DA5C83}" destId="{8E81D4D5-5E31-42FA-9A51-DDAB7CBCDBBF}" srcOrd="0" destOrd="0" presId="urn:microsoft.com/office/officeart/2005/8/layout/radial4"/>
    <dgm:cxn modelId="{4B0C00C5-333B-49E3-BD3C-BD77AADC9BCF}" srcId="{926B6EEF-B71E-41C3-8ABF-9C99EA2A7CF5}" destId="{A86AF84C-5292-4C18-A56B-B10C09DA5C83}" srcOrd="1" destOrd="0" parTransId="{CA82EF74-DAF3-4250-8B14-58862D0752A8}" sibTransId="{8AFF2FC1-024E-4675-98B7-E21F6C40E48A}"/>
    <dgm:cxn modelId="{DDEDFB0C-A15A-468D-8C1F-23D4D046E260}" srcId="{E1A41A51-28BE-4C27-9BFE-73C8E088DD77}" destId="{926B6EEF-B71E-41C3-8ABF-9C99EA2A7CF5}" srcOrd="0" destOrd="0" parTransId="{82F2FFF8-EB3E-4114-BA0E-47CB182F5491}" sibTransId="{0D2A0F3D-0FA7-4E48-9C80-9DFBCB9A17DD}"/>
    <dgm:cxn modelId="{B1964DE1-4E77-47FD-B430-AA7D866AEE7E}" type="presParOf" srcId="{32966119-7A99-489D-A4A7-00572D6D0E7E}" destId="{293489F7-8AAF-40D8-9A64-60077716F49E}" srcOrd="0" destOrd="0" presId="urn:microsoft.com/office/officeart/2005/8/layout/radial4"/>
    <dgm:cxn modelId="{034057B8-BD7F-4FA7-83D5-BCD62D9C327D}" type="presParOf" srcId="{32966119-7A99-489D-A4A7-00572D6D0E7E}" destId="{E770B0F7-3413-4AA3-ADA0-0269CFFF047A}" srcOrd="1" destOrd="0" presId="urn:microsoft.com/office/officeart/2005/8/layout/radial4"/>
    <dgm:cxn modelId="{77F68272-B469-427F-B423-5AF322E70D3A}" type="presParOf" srcId="{32966119-7A99-489D-A4A7-00572D6D0E7E}" destId="{A3E15EEF-B57B-4D77-96BE-D02C9F0B42C6}" srcOrd="2" destOrd="0" presId="urn:microsoft.com/office/officeart/2005/8/layout/radial4"/>
    <dgm:cxn modelId="{4E3F2AAA-B86C-4DCD-9B0D-BB7E96DEECF6}" type="presParOf" srcId="{32966119-7A99-489D-A4A7-00572D6D0E7E}" destId="{3C050B50-6A61-4926-87CF-37D54FD9F0FC}" srcOrd="3" destOrd="0" presId="urn:microsoft.com/office/officeart/2005/8/layout/radial4"/>
    <dgm:cxn modelId="{8BAB400C-B533-470D-B249-721CCAD09775}" type="presParOf" srcId="{32966119-7A99-489D-A4A7-00572D6D0E7E}" destId="{8E81D4D5-5E31-42FA-9A51-DDAB7CBCDBBF}" srcOrd="4" destOrd="0" presId="urn:microsoft.com/office/officeart/2005/8/layout/radial4"/>
    <dgm:cxn modelId="{6BF493D8-D852-42C9-B41E-BABB0C8E79BB}" type="presParOf" srcId="{32966119-7A99-489D-A4A7-00572D6D0E7E}" destId="{6294FCB9-85CA-40CD-9BAB-F730ED707BC1}" srcOrd="5" destOrd="0" presId="urn:microsoft.com/office/officeart/2005/8/layout/radial4"/>
    <dgm:cxn modelId="{58D5F92F-C394-4231-8F41-3D1EE371AF68}" type="presParOf" srcId="{32966119-7A99-489D-A4A7-00572D6D0E7E}" destId="{BC799548-F4E6-4C05-A792-4CF1C8CC1FDA}" srcOrd="6" destOrd="0" presId="urn:microsoft.com/office/officeart/2005/8/layout/radial4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96ED5-BD29-4CCC-A283-02E7EE7D457C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7FDD5E-E58E-494C-8FBE-ADCD1626F10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FDD5E-E58E-494C-8FBE-ADCD1626F103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&#1076;&#1102;&#1090;&#1094;-&#1074;&#1086;.&#1088;&#1092;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296E43-431E-F4D9-5244-1175A830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5384" y="350203"/>
            <a:ext cx="9474089" cy="876169"/>
          </a:xfrm>
        </p:spPr>
        <p:txBody>
          <a:bodyPr>
            <a:noAutofit/>
          </a:bodyPr>
          <a:lstStyle/>
          <a:p>
            <a:pPr algn="ctr"/>
            <a:r>
              <a:rPr lang="ru-RU" sz="1700" dirty="0"/>
              <a:t>Государственное бюджетное учреждение дополнительного образования  </a:t>
            </a:r>
            <a:r>
              <a:rPr lang="ru-RU" sz="1700" dirty="0" smtClean="0"/>
              <a:t/>
            </a:r>
            <a:br>
              <a:rPr lang="ru-RU" sz="1700" dirty="0" smtClean="0"/>
            </a:br>
            <a:r>
              <a:rPr lang="ru-RU" sz="1700" dirty="0" smtClean="0"/>
              <a:t>детско-юношеский </a:t>
            </a:r>
            <a:r>
              <a:rPr lang="ru-RU" sz="1700" dirty="0"/>
              <a:t>творческий центр </a:t>
            </a:r>
            <a:r>
              <a:rPr lang="ru-RU" sz="1700" dirty="0" smtClean="0"/>
              <a:t>«</a:t>
            </a:r>
            <a:r>
              <a:rPr lang="ru-RU" sz="1700" dirty="0"/>
              <a:t>васильевский остров» </a:t>
            </a:r>
            <a:br>
              <a:rPr lang="ru-RU" sz="1700" dirty="0"/>
            </a:br>
            <a:r>
              <a:rPr lang="ru-RU" sz="1700" dirty="0" err="1"/>
              <a:t>санкт-петербурга</a:t>
            </a:r>
            <a:endParaRPr lang="ru-RU" sz="17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6CDBB3D-5044-0F61-2803-4FD61E54C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9864" y="2047558"/>
            <a:ext cx="8791575" cy="1655762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8600" b="1" dirty="0" err="1">
                <a:solidFill>
                  <a:schemeClr val="accent4">
                    <a:lumMod val="50000"/>
                  </a:schemeClr>
                </a:solidFill>
              </a:rPr>
              <a:t>профориентир</a:t>
            </a:r>
            <a:r>
              <a:rPr lang="ru-RU" sz="8600" b="1" dirty="0">
                <a:solidFill>
                  <a:schemeClr val="accent4">
                    <a:lumMod val="50000"/>
                  </a:schemeClr>
                </a:solidFill>
              </a:rPr>
              <a:t> для учащихся с </a:t>
            </a:r>
            <a:r>
              <a:rPr lang="ru-RU" sz="8600" b="1" dirty="0" err="1">
                <a:solidFill>
                  <a:schemeClr val="accent4">
                    <a:lumMod val="50000"/>
                  </a:schemeClr>
                </a:solidFill>
              </a:rPr>
              <a:t>овз</a:t>
            </a:r>
            <a:r>
              <a:rPr lang="ru-RU" sz="8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ru-RU" sz="86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ru-RU" sz="8600" b="1" dirty="0" smtClean="0">
                <a:solidFill>
                  <a:schemeClr val="accent4">
                    <a:lumMod val="50000"/>
                  </a:schemeClr>
                </a:solidFill>
              </a:rPr>
              <a:t>средствами </a:t>
            </a:r>
            <a:r>
              <a:rPr lang="ru-RU" sz="8600" b="1" dirty="0">
                <a:solidFill>
                  <a:schemeClr val="accent4">
                    <a:lumMod val="50000"/>
                  </a:schemeClr>
                </a:solidFill>
              </a:rPr>
              <a:t>дополнительного образования </a:t>
            </a:r>
          </a:p>
          <a:p>
            <a:pPr algn="ctr"/>
            <a:r>
              <a:rPr lang="ru-RU" sz="7200" dirty="0">
                <a:solidFill>
                  <a:schemeClr val="accent4">
                    <a:lumMod val="50000"/>
                  </a:schemeClr>
                </a:solidFill>
              </a:rPr>
              <a:t>(из опыта работы </a:t>
            </a:r>
            <a:r>
              <a:rPr lang="ru-RU" sz="7200" dirty="0" err="1">
                <a:solidFill>
                  <a:schemeClr val="accent4">
                    <a:lumMod val="50000"/>
                  </a:schemeClr>
                </a:solidFill>
              </a:rPr>
              <a:t>гбу</a:t>
            </a:r>
            <a:r>
              <a:rPr lang="ru-RU" sz="7200" dirty="0">
                <a:solidFill>
                  <a:schemeClr val="accent4">
                    <a:lumMod val="50000"/>
                  </a:schemeClr>
                </a:solidFill>
              </a:rPr>
              <a:t> до </a:t>
            </a:r>
            <a:r>
              <a:rPr lang="ru-RU" sz="7200" dirty="0" err="1">
                <a:solidFill>
                  <a:schemeClr val="accent4">
                    <a:lumMod val="50000"/>
                  </a:schemeClr>
                </a:solidFill>
              </a:rPr>
              <a:t>дютц</a:t>
            </a:r>
            <a:r>
              <a:rPr lang="ru-RU" sz="7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7200" dirty="0" smtClean="0">
                <a:solidFill>
                  <a:schemeClr val="accent4">
                    <a:lumMod val="50000"/>
                  </a:schemeClr>
                </a:solidFill>
              </a:rPr>
              <a:t>«</a:t>
            </a:r>
            <a:r>
              <a:rPr lang="ru-RU" sz="7200" dirty="0">
                <a:solidFill>
                  <a:schemeClr val="accent4">
                    <a:lumMod val="50000"/>
                  </a:schemeClr>
                </a:solidFill>
              </a:rPr>
              <a:t>васильевский остров»)</a:t>
            </a:r>
          </a:p>
          <a:p>
            <a:pPr algn="ctr"/>
            <a:endParaRPr lang="ru-RU" sz="8600" dirty="0">
              <a:solidFill>
                <a:schemeClr val="bg1"/>
              </a:solidFill>
            </a:endParaRPr>
          </a:p>
          <a:p>
            <a:pPr algn="r"/>
            <a:endParaRPr lang="ru-RU" sz="6400" dirty="0">
              <a:solidFill>
                <a:schemeClr val="bg1"/>
              </a:solidFill>
            </a:endParaRPr>
          </a:p>
          <a:p>
            <a:pPr algn="r"/>
            <a:r>
              <a:rPr lang="ru-RU" sz="6400" dirty="0">
                <a:solidFill>
                  <a:schemeClr val="tx1"/>
                </a:solidFill>
              </a:rPr>
              <a:t>Исакова Ольга </a:t>
            </a:r>
            <a:r>
              <a:rPr lang="ru-RU" sz="6400" dirty="0" err="1">
                <a:solidFill>
                  <a:schemeClr val="tx1"/>
                </a:solidFill>
              </a:rPr>
              <a:t>романовна</a:t>
            </a:r>
            <a:r>
              <a:rPr lang="ru-RU" sz="6400" dirty="0">
                <a:solidFill>
                  <a:schemeClr val="tx1"/>
                </a:solidFill>
              </a:rPr>
              <a:t>, </a:t>
            </a:r>
          </a:p>
          <a:p>
            <a:pPr algn="r"/>
            <a:r>
              <a:rPr lang="ru-RU" sz="4400" dirty="0">
                <a:solidFill>
                  <a:schemeClr val="tx1"/>
                </a:solidFill>
              </a:rPr>
              <a:t>заместитель директора по </a:t>
            </a:r>
            <a:r>
              <a:rPr lang="ru-RU" sz="4400" dirty="0" err="1">
                <a:solidFill>
                  <a:schemeClr val="tx1"/>
                </a:solidFill>
              </a:rPr>
              <a:t>увр</a:t>
            </a:r>
            <a:r>
              <a:rPr lang="ru-RU" sz="4400" dirty="0">
                <a:solidFill>
                  <a:schemeClr val="tx1"/>
                </a:solidFill>
              </a:rPr>
              <a:t>, </a:t>
            </a:r>
          </a:p>
          <a:p>
            <a:pPr algn="r"/>
            <a:r>
              <a:rPr lang="ru-RU" sz="4400" dirty="0">
                <a:solidFill>
                  <a:schemeClr val="tx1"/>
                </a:solidFill>
              </a:rPr>
              <a:t>методист </a:t>
            </a:r>
            <a:r>
              <a:rPr lang="ru-RU" sz="4400" dirty="0" err="1">
                <a:solidFill>
                  <a:schemeClr val="tx1"/>
                </a:solidFill>
              </a:rPr>
              <a:t>гбу</a:t>
            </a:r>
            <a:r>
              <a:rPr lang="ru-RU" sz="4400" dirty="0">
                <a:solidFill>
                  <a:schemeClr val="tx1"/>
                </a:solidFill>
              </a:rPr>
              <a:t> до </a:t>
            </a:r>
            <a:r>
              <a:rPr lang="ru-RU" sz="4400" dirty="0" err="1">
                <a:solidFill>
                  <a:schemeClr val="tx1"/>
                </a:solidFill>
              </a:rPr>
              <a:t>дютц</a:t>
            </a:r>
            <a:r>
              <a:rPr lang="ru-RU" sz="4400" dirty="0">
                <a:solidFill>
                  <a:schemeClr val="tx1"/>
                </a:solidFill>
              </a:rPr>
              <a:t> «васильевский остров»</a:t>
            </a:r>
          </a:p>
          <a:p>
            <a:pPr algn="r"/>
            <a:r>
              <a:rPr lang="ru-RU" sz="6400" dirty="0">
                <a:solidFill>
                  <a:schemeClr val="tx1"/>
                </a:solidFill>
              </a:rPr>
              <a:t>Полякова </a:t>
            </a:r>
            <a:r>
              <a:rPr lang="ru-RU" sz="6400" dirty="0" err="1">
                <a:solidFill>
                  <a:schemeClr val="tx1"/>
                </a:solidFill>
              </a:rPr>
              <a:t>ольга</a:t>
            </a:r>
            <a:r>
              <a:rPr lang="ru-RU" sz="6400" dirty="0">
                <a:solidFill>
                  <a:schemeClr val="tx1"/>
                </a:solidFill>
              </a:rPr>
              <a:t> </a:t>
            </a:r>
            <a:r>
              <a:rPr lang="ru-RU" sz="6400" dirty="0" err="1">
                <a:solidFill>
                  <a:schemeClr val="tx1"/>
                </a:solidFill>
              </a:rPr>
              <a:t>геннадьевна</a:t>
            </a:r>
            <a:r>
              <a:rPr lang="ru-RU" sz="6400" dirty="0">
                <a:solidFill>
                  <a:schemeClr val="tx1"/>
                </a:solidFill>
              </a:rPr>
              <a:t>, </a:t>
            </a:r>
          </a:p>
          <a:p>
            <a:pPr algn="r"/>
            <a:r>
              <a:rPr lang="ru-RU" sz="4400" dirty="0">
                <a:solidFill>
                  <a:schemeClr val="tx1"/>
                </a:solidFill>
              </a:rPr>
              <a:t>заведующий </a:t>
            </a:r>
            <a:r>
              <a:rPr lang="ru-RU" sz="4400" dirty="0" err="1">
                <a:solidFill>
                  <a:schemeClr val="tx1"/>
                </a:solidFill>
              </a:rPr>
              <a:t>имо</a:t>
            </a:r>
            <a:r>
              <a:rPr lang="ru-RU" sz="4400" dirty="0">
                <a:solidFill>
                  <a:schemeClr val="tx1"/>
                </a:solidFill>
              </a:rPr>
              <a:t>, </a:t>
            </a:r>
          </a:p>
          <a:p>
            <a:pPr algn="r"/>
            <a:r>
              <a:rPr lang="ru-RU" sz="4400" dirty="0">
                <a:solidFill>
                  <a:schemeClr val="tx1"/>
                </a:solidFill>
              </a:rPr>
              <a:t>методист </a:t>
            </a:r>
            <a:r>
              <a:rPr lang="ru-RU" sz="4400" dirty="0" err="1">
                <a:solidFill>
                  <a:schemeClr val="tx1"/>
                </a:solidFill>
              </a:rPr>
              <a:t>гбу</a:t>
            </a:r>
            <a:r>
              <a:rPr lang="ru-RU" sz="4400" dirty="0">
                <a:solidFill>
                  <a:schemeClr val="tx1"/>
                </a:solidFill>
              </a:rPr>
              <a:t> до </a:t>
            </a:r>
            <a:r>
              <a:rPr lang="ru-RU" sz="4400" dirty="0" err="1">
                <a:solidFill>
                  <a:schemeClr val="tx1"/>
                </a:solidFill>
              </a:rPr>
              <a:t>дютц</a:t>
            </a:r>
            <a:r>
              <a:rPr lang="ru-RU" sz="4400" dirty="0">
                <a:solidFill>
                  <a:schemeClr val="tx1"/>
                </a:solidFill>
              </a:rPr>
              <a:t> «васильевский остров»</a:t>
            </a:r>
          </a:p>
          <a:p>
            <a:pPr algn="r"/>
            <a:endParaRPr lang="ru-RU" sz="4800" dirty="0">
              <a:solidFill>
                <a:schemeClr val="bg1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9335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1141" y="640820"/>
            <a:ext cx="3441738" cy="147857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Проект «Тропа добра»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977506" y="697107"/>
            <a:ext cx="4532869" cy="4488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21776" y="-13344293"/>
            <a:ext cx="7054422" cy="5290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3913" y="2614963"/>
            <a:ext cx="5062651" cy="37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CC3EF8A-1035-4E67-112F-3BA6AF047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543" y="260979"/>
            <a:ext cx="2969111" cy="420358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5195" y="2434294"/>
            <a:ext cx="2908260" cy="4113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6188" y="1057281"/>
            <a:ext cx="5526926" cy="408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ъект 1"/>
          <p:cNvSpPr>
            <a:spLocks noGrp="1"/>
          </p:cNvSpPr>
          <p:nvPr>
            <p:ph idx="1"/>
          </p:nvPr>
        </p:nvSpPr>
        <p:spPr>
          <a:xfrm>
            <a:off x="1141412" y="1280160"/>
            <a:ext cx="9905999" cy="4511041"/>
          </a:xfrm>
        </p:spPr>
        <p:txBody>
          <a:bodyPr>
            <a:normAutofit/>
          </a:bodyPr>
          <a:lstStyle/>
          <a:p>
            <a:pPr marL="107950" indent="0" eaLnBrk="1" hangingPunct="1">
              <a:buFont typeface="Wingdings 3" pitchFamily="18" charset="2"/>
              <a:buNone/>
            </a:pPr>
            <a:r>
              <a:rPr lang="ru-RU" dirty="0" smtClean="0">
                <a:solidFill>
                  <a:schemeClr val="bg1"/>
                </a:solidFill>
              </a:rPr>
              <a:t>Основная задача – определить оптимальные для подростков с ОВЗ сферы деятельности и донести, что лучшая работа – это та, которая соответствует их умениям и знаниям</a:t>
            </a:r>
          </a:p>
          <a:p>
            <a:pPr marL="107950" indent="0" eaLnBrk="1" hangingPunct="1">
              <a:buFont typeface="Wingdings 3" pitchFamily="18" charset="2"/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 marL="107950" indent="0" algn="r" eaLnBrk="1" hangingPunct="1">
              <a:buFont typeface="Wingdings 3" pitchFamily="18" charset="2"/>
              <a:buNone/>
            </a:pPr>
            <a:r>
              <a:rPr lang="ru-RU" dirty="0" smtClean="0"/>
              <a:t>У меня растут года,</a:t>
            </a:r>
            <a:br>
              <a:rPr lang="ru-RU" dirty="0" smtClean="0"/>
            </a:br>
            <a:r>
              <a:rPr lang="ru-RU" dirty="0" smtClean="0"/>
              <a:t>будет и семнадцать.</a:t>
            </a:r>
            <a:br>
              <a:rPr lang="ru-RU" dirty="0" smtClean="0"/>
            </a:br>
            <a:r>
              <a:rPr lang="ru-RU" dirty="0" smtClean="0"/>
              <a:t>Где работать мне тогда,</a:t>
            </a:r>
            <a:br>
              <a:rPr lang="ru-RU" dirty="0" smtClean="0"/>
            </a:br>
            <a:r>
              <a:rPr lang="ru-RU" dirty="0" smtClean="0"/>
              <a:t>чем заниматься?</a:t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558D7BA-3644-66E6-5318-CDEE95C0F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172" y="2821861"/>
            <a:ext cx="5094088" cy="339605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030654" y="5309804"/>
            <a:ext cx="20541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Контакты:</a:t>
            </a:r>
          </a:p>
          <a:p>
            <a:r>
              <a:rPr lang="en-US" dirty="0" smtClean="0">
                <a:hlinkClick r:id="rId4"/>
              </a:rPr>
              <a:t>http</a:t>
            </a:r>
            <a:r>
              <a:rPr lang="en-US" dirty="0" smtClean="0">
                <a:hlinkClick r:id="rId4"/>
              </a:rPr>
              <a:t>://</a:t>
            </a:r>
            <a:r>
              <a:rPr lang="ru-RU" dirty="0" err="1" smtClean="0">
                <a:hlinkClick r:id="rId4"/>
              </a:rPr>
              <a:t>дютц-во.рф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043372" y="6030565"/>
            <a:ext cx="2495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solidFill>
                  <a:srgbClr val="92D050"/>
                </a:solidFill>
              </a:rPr>
              <a:t>dutcvo@obr.gov.spb.ru   </a:t>
            </a:r>
            <a:endParaRPr lang="ru-RU" u="sng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C487097E-3185-40CF-849C-14A1873C3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8E0AC16-63F4-4FD4-A723-54072D880F95}"/>
              </a:ext>
            </a:extLst>
          </p:cNvPr>
          <p:cNvSpPr/>
          <p:nvPr/>
        </p:nvSpPr>
        <p:spPr>
          <a:xfrm>
            <a:off x="2689413" y="345718"/>
            <a:ext cx="7422776" cy="400105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МАРШРУТЫ </a:t>
            </a:r>
            <a:r>
              <a:rPr lang="ru-RU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ПРОФЕССИОНАЛЬНОГО </a:t>
            </a:r>
            <a:r>
              <a:rPr lang="ru-RU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ОБРАЗОВАНИЯ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1B9B2D9-A967-4DF9-8178-8EEBBFE241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57" t="40594" r="31089" b="28566"/>
          <a:stretch/>
        </p:blipFill>
        <p:spPr>
          <a:xfrm>
            <a:off x="1684712" y="1356755"/>
            <a:ext cx="9320361" cy="457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7215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ъект 5"/>
          <p:cNvSpPr>
            <a:spLocks noGrp="1"/>
          </p:cNvSpPr>
          <p:nvPr>
            <p:ph idx="1"/>
          </p:nvPr>
        </p:nvSpPr>
        <p:spPr>
          <a:xfrm>
            <a:off x="624417" y="593727"/>
            <a:ext cx="11328400" cy="1676138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Font typeface="Calibri" pitchFamily="34" charset="0"/>
              <a:buNone/>
            </a:pPr>
            <a:r>
              <a:rPr lang="ru-RU" altLang="ru-RU" sz="8800" dirty="0" smtClean="0"/>
              <a:t> ЧТО Я МОГУ ? 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45044" y="3591149"/>
            <a:ext cx="3985336" cy="305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5486" y="2052190"/>
            <a:ext cx="2913456" cy="1561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54250" y="225912"/>
          <a:ext cx="10564010" cy="6368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CFD837-A0E7-5CEA-4AD4-26966637D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Дополнительные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</a:rPr>
              <a:t>общеразвивающие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 программы </a:t>
            </a:r>
            <a:b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для детей с ОВЗ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2E7BDDA-9C6C-4E29-5F70-6D314CA05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5027" y="1957892"/>
            <a:ext cx="7121562" cy="4346089"/>
          </a:xfrm>
        </p:spPr>
        <p:txBody>
          <a:bodyPr>
            <a:normAutofit/>
          </a:bodyPr>
          <a:lstStyle/>
          <a:p>
            <a:r>
              <a:rPr lang="ru-RU" b="1" dirty="0" smtClean="0"/>
              <a:t>«Социальная адаптация средствами ДПИ»</a:t>
            </a:r>
          </a:p>
          <a:p>
            <a:r>
              <a:rPr lang="ru-RU" b="1" dirty="0" smtClean="0"/>
              <a:t>«Занимательное макраме»</a:t>
            </a:r>
          </a:p>
          <a:p>
            <a:r>
              <a:rPr lang="ru-RU" b="1" dirty="0" smtClean="0"/>
              <a:t>«Азбука макраме»</a:t>
            </a:r>
          </a:p>
          <a:p>
            <a:r>
              <a:rPr lang="ru-RU" b="1" dirty="0" smtClean="0"/>
              <a:t>«Музыкотерапия для детей с ОВЗ»</a:t>
            </a:r>
          </a:p>
          <a:p>
            <a:r>
              <a:rPr lang="ru-RU" b="1" dirty="0" smtClean="0"/>
              <a:t>«Танец и музыка вокруг нас»</a:t>
            </a:r>
          </a:p>
          <a:p>
            <a:r>
              <a:rPr lang="ru-RU" b="1" dirty="0" smtClean="0"/>
              <a:t>«Театральные игры для детей с ОВЗ»</a:t>
            </a:r>
          </a:p>
          <a:p>
            <a:r>
              <a:rPr lang="ru-RU" b="1" dirty="0" smtClean="0"/>
              <a:t>«Поём и играем на свирели»</a:t>
            </a:r>
            <a:endParaRPr lang="ru-RU" b="1" dirty="0"/>
          </a:p>
        </p:txBody>
      </p:sp>
      <p:pic>
        <p:nvPicPr>
          <p:cNvPr id="4" name="Picture 4" descr="http://pravdamoskvy.ru/uploads/posts/2014-05/1401429317_20_page_1_image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998" y="2656793"/>
            <a:ext cx="2728310" cy="20660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4135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655" y="338819"/>
            <a:ext cx="9905998" cy="1081190"/>
          </a:xfrm>
        </p:spPr>
        <p:txBody>
          <a:bodyPr/>
          <a:lstStyle/>
          <a:p>
            <a:pPr algn="ctr"/>
            <a:r>
              <a:rPr lang="ru-RU" dirty="0" smtClean="0"/>
              <a:t>Работа с родителями</a:t>
            </a:r>
            <a:endParaRPr lang="ru-RU" dirty="0"/>
          </a:p>
        </p:txBody>
      </p:sp>
      <p:pic>
        <p:nvPicPr>
          <p:cNvPr id="4" name="Содержимое 3">
            <a:extLst>
              <a:ext uri="{FF2B5EF4-FFF2-40B4-BE49-F238E27FC236}">
                <a16:creationId xmlns:a16="http://schemas.microsoft.com/office/drawing/2014/main" xmlns="" id="{E0385B14-1349-9BAD-C3BF-85BA4CE1D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7783" y="2205317"/>
            <a:ext cx="5376260" cy="40269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BFE05F6-D9E5-98CC-432F-E1B8D57FE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230" y="1678192"/>
            <a:ext cx="2572161" cy="28629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611EDDA-DAEF-EFD6-1666-BC769C3C5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758" y="4946785"/>
            <a:ext cx="3775692" cy="1340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>
            <a:extLst>
              <a:ext uri="{FF2B5EF4-FFF2-40B4-BE49-F238E27FC236}">
                <a16:creationId xmlns:a16="http://schemas.microsoft.com/office/drawing/2014/main" xmlns="" id="{B34D14E5-828E-DE8C-FDDD-827AADEF27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2136" y="667798"/>
            <a:ext cx="7843682" cy="56146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371BD6B-CA47-2C8B-76CE-A16AE2E30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78" y="182881"/>
            <a:ext cx="8354165" cy="6268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0471" y="398033"/>
            <a:ext cx="7716818" cy="578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231</TotalTime>
  <Words>179</Words>
  <Application>Microsoft Office PowerPoint</Application>
  <PresentationFormat>Произвольный</PresentationFormat>
  <Paragraphs>37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Контур</vt:lpstr>
      <vt:lpstr>Государственное бюджетное учреждение дополнительного образования   детско-юношеский творческий центр «васильевский остров»  санкт-петербурга</vt:lpstr>
      <vt:lpstr>Слайд 2</vt:lpstr>
      <vt:lpstr>Слайд 3</vt:lpstr>
      <vt:lpstr>Слайд 4</vt:lpstr>
      <vt:lpstr>Дополнительные общеразвивающие программы  для детей с ОВЗ</vt:lpstr>
      <vt:lpstr>Работа с родителями</vt:lpstr>
      <vt:lpstr>Слайд 7</vt:lpstr>
      <vt:lpstr>Слайд 8</vt:lpstr>
      <vt:lpstr>Слайд 9</vt:lpstr>
      <vt:lpstr>Проект «Тропа добра» 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учреждение дополнительного образования  детско-юношеский творческий центр «васильевский остров»  санкт-петербурга</dc:title>
  <dc:creator>Ольга Полякова</dc:creator>
  <cp:lastModifiedBy>IsakovaOR</cp:lastModifiedBy>
  <cp:revision>18</cp:revision>
  <dcterms:created xsi:type="dcterms:W3CDTF">2022-11-25T09:37:38Z</dcterms:created>
  <dcterms:modified xsi:type="dcterms:W3CDTF">2022-11-25T13:41:36Z</dcterms:modified>
</cp:coreProperties>
</file>