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61" r:id="rId2"/>
    <p:sldId id="311" r:id="rId3"/>
    <p:sldId id="314" r:id="rId4"/>
    <p:sldId id="313" r:id="rId5"/>
    <p:sldId id="312" r:id="rId6"/>
    <p:sldId id="268" r:id="rId7"/>
    <p:sldId id="256" r:id="rId8"/>
    <p:sldId id="305" r:id="rId9"/>
    <p:sldId id="341" r:id="rId10"/>
    <p:sldId id="317" r:id="rId11"/>
    <p:sldId id="318" r:id="rId12"/>
    <p:sldId id="319" r:id="rId13"/>
    <p:sldId id="320" r:id="rId14"/>
    <p:sldId id="321" r:id="rId15"/>
    <p:sldId id="315" r:id="rId16"/>
    <p:sldId id="322" r:id="rId17"/>
    <p:sldId id="323" r:id="rId18"/>
    <p:sldId id="324" r:id="rId19"/>
    <p:sldId id="325" r:id="rId20"/>
    <p:sldId id="326" r:id="rId21"/>
    <p:sldId id="327" r:id="rId22"/>
    <p:sldId id="328" r:id="rId23"/>
    <p:sldId id="329" r:id="rId24"/>
    <p:sldId id="330" r:id="rId25"/>
    <p:sldId id="331" r:id="rId26"/>
    <p:sldId id="332" r:id="rId27"/>
    <p:sldId id="306" r:id="rId28"/>
    <p:sldId id="263" r:id="rId29"/>
    <p:sldId id="333" r:id="rId30"/>
    <p:sldId id="334" r:id="rId31"/>
    <p:sldId id="307" r:id="rId32"/>
    <p:sldId id="337" r:id="rId33"/>
    <p:sldId id="336" r:id="rId34"/>
    <p:sldId id="308" r:id="rId35"/>
    <p:sldId id="335" r:id="rId36"/>
    <p:sldId id="309" r:id="rId37"/>
    <p:sldId id="340" r:id="rId38"/>
    <p:sldId id="338" r:id="rId39"/>
    <p:sldId id="339" r:id="rId40"/>
    <p:sldId id="342" r:id="rId41"/>
    <p:sldId id="310" r:id="rId4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chemeClr val="accent1"/>
          </a:solidFill>
        </a:fill>
      </a:tcStyle>
    </a:firstCol>
    <a:lastRow>
      <a:tcTxStyle b="on" i="off">
        <a:fontRef idx="major">
          <a:srgbClr val="000000"/>
        </a:fontRef>
        <a:srgbClr val="000000"/>
      </a:tcTxStyle>
      <a:tcStyle>
        <a:tcBdr>
          <a:left>
            <a:ln w="25400" cap="flat">
              <a:noFill/>
              <a:miter lim="400000"/>
            </a:ln>
          </a:left>
          <a:right>
            <a:ln w="25400" cap="flat">
              <a:noFill/>
              <a:miter lim="400000"/>
            </a:ln>
          </a:right>
          <a:top>
            <a:ln w="1016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rgbClr val="FFFFFF"/>
          </a:solidFill>
        </a:fill>
      </a:tcStyle>
    </a:lastRow>
    <a:firstRow>
      <a:tcTxStyle b="on" i="off">
        <a:fontRef idx="major">
          <a:srgbClr val="FFFFFF"/>
        </a:fontRef>
        <a:srgbClr val="FFFFFF"/>
      </a:tcTxStyle>
      <a:tcStyle>
        <a:tcBdr>
          <a:left>
            <a:ln w="25400" cap="flat">
              <a:noFill/>
              <a:miter lim="400000"/>
            </a:ln>
          </a:left>
          <a:right>
            <a:ln w="25400" cap="flat">
              <a:noFill/>
              <a:miter lim="400000"/>
            </a:ln>
          </a:right>
          <a:top>
            <a:ln w="508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1016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lastRow>
    <a:fir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508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715" autoAdjust="0"/>
    <p:restoredTop sz="96224" autoAdjust="0"/>
  </p:normalViewPr>
  <p:slideViewPr>
    <p:cSldViewPr snapToGrid="0" snapToObjects="1">
      <p:cViewPr varScale="1">
        <p:scale>
          <a:sx n="43" d="100"/>
          <a:sy n="43" d="100"/>
        </p:scale>
        <p:origin x="917" y="48"/>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6" name="Shape 96"/>
          <p:cNvSpPr>
            <a:spLocks noGrp="1" noRot="1" noChangeAspect="1"/>
          </p:cNvSpPr>
          <p:nvPr>
            <p:ph type="sldImg"/>
          </p:nvPr>
        </p:nvSpPr>
        <p:spPr>
          <a:xfrm>
            <a:off x="1143000" y="685800"/>
            <a:ext cx="4572000" cy="3429000"/>
          </a:xfrm>
          <a:prstGeom prst="rect">
            <a:avLst/>
          </a:prstGeom>
        </p:spPr>
        <p:txBody>
          <a:bodyPr/>
          <a:lstStyle/>
          <a:p>
            <a:endParaRPr/>
          </a:p>
        </p:txBody>
      </p:sp>
      <p:sp>
        <p:nvSpPr>
          <p:cNvPr id="97" name="Shape 9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87210412"/>
      </p:ext>
    </p:extLst>
  </p:cSld>
  <p:clrMap bg1="lt1" tx1="dk1" bg2="lt2" tx2="dk2" accent1="accent1" accent2="accent2" accent3="accent3" accent4="accent4" accent5="accent5" accent6="accent6" hlink="hlink" folHlink="folHlink"/>
  <p:notesStyle>
    <a:lvl1pPr defTabSz="1828800" latinLnBrk="0">
      <a:defRPr sz="2400">
        <a:latin typeface="+mj-lt"/>
        <a:ea typeface="+mj-ea"/>
        <a:cs typeface="+mj-cs"/>
        <a:sym typeface="Calibri"/>
      </a:defRPr>
    </a:lvl1pPr>
    <a:lvl2pPr indent="228600" defTabSz="1828800" latinLnBrk="0">
      <a:defRPr sz="2400">
        <a:latin typeface="+mj-lt"/>
        <a:ea typeface="+mj-ea"/>
        <a:cs typeface="+mj-cs"/>
        <a:sym typeface="Calibri"/>
      </a:defRPr>
    </a:lvl2pPr>
    <a:lvl3pPr indent="457200" defTabSz="1828800" latinLnBrk="0">
      <a:defRPr sz="2400">
        <a:latin typeface="+mj-lt"/>
        <a:ea typeface="+mj-ea"/>
        <a:cs typeface="+mj-cs"/>
        <a:sym typeface="Calibri"/>
      </a:defRPr>
    </a:lvl3pPr>
    <a:lvl4pPr indent="685800" defTabSz="1828800" latinLnBrk="0">
      <a:defRPr sz="2400">
        <a:latin typeface="+mj-lt"/>
        <a:ea typeface="+mj-ea"/>
        <a:cs typeface="+mj-cs"/>
        <a:sym typeface="Calibri"/>
      </a:defRPr>
    </a:lvl4pPr>
    <a:lvl5pPr indent="914400" defTabSz="1828800" latinLnBrk="0">
      <a:defRPr sz="2400">
        <a:latin typeface="+mj-lt"/>
        <a:ea typeface="+mj-ea"/>
        <a:cs typeface="+mj-cs"/>
        <a:sym typeface="Calibri"/>
      </a:defRPr>
    </a:lvl5pPr>
    <a:lvl6pPr indent="1143000" defTabSz="1828800" latinLnBrk="0">
      <a:defRPr sz="2400">
        <a:latin typeface="+mj-lt"/>
        <a:ea typeface="+mj-ea"/>
        <a:cs typeface="+mj-cs"/>
        <a:sym typeface="Calibri"/>
      </a:defRPr>
    </a:lvl6pPr>
    <a:lvl7pPr indent="1371600" defTabSz="1828800" latinLnBrk="0">
      <a:defRPr sz="2400">
        <a:latin typeface="+mj-lt"/>
        <a:ea typeface="+mj-ea"/>
        <a:cs typeface="+mj-cs"/>
        <a:sym typeface="Calibri"/>
      </a:defRPr>
    </a:lvl7pPr>
    <a:lvl8pPr indent="1600200" defTabSz="1828800" latinLnBrk="0">
      <a:defRPr sz="2400">
        <a:latin typeface="+mj-lt"/>
        <a:ea typeface="+mj-ea"/>
        <a:cs typeface="+mj-cs"/>
        <a:sym typeface="Calibri"/>
      </a:defRPr>
    </a:lvl8pPr>
    <a:lvl9pPr indent="1828800" defTabSz="1828800" latinLnBrk="0">
      <a:defRPr sz="24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Rectangle"/>
          <p:cNvSpPr/>
          <p:nvPr/>
        </p:nvSpPr>
        <p:spPr>
          <a:xfrm>
            <a:off x="-7144" y="12446000"/>
            <a:ext cx="24398288" cy="1270000"/>
          </a:xfrm>
          <a:prstGeom prst="rect">
            <a:avLst/>
          </a:prstGeom>
          <a:solidFill>
            <a:schemeClr val="tx2"/>
          </a:solidFill>
          <a:ln w="25400">
            <a:miter lim="400000"/>
          </a:ln>
        </p:spPr>
        <p:txBody>
          <a:bodyPr tIns="91439" bIns="91439" anchor="ctr"/>
          <a:lstStyle/>
          <a:p>
            <a:endParaRPr/>
          </a:p>
        </p:txBody>
      </p:sp>
      <p:grpSp>
        <p:nvGrpSpPr>
          <p:cNvPr id="16" name="Group"/>
          <p:cNvGrpSpPr/>
          <p:nvPr/>
        </p:nvGrpSpPr>
        <p:grpSpPr>
          <a:xfrm>
            <a:off x="801609" y="12842292"/>
            <a:ext cx="2497416" cy="404042"/>
            <a:chOff x="0" y="0"/>
            <a:chExt cx="2497415" cy="404040"/>
          </a:xfrm>
        </p:grpSpPr>
        <p:sp>
          <p:nvSpPr>
            <p:cNvPr id="12" name="Graphic 33"/>
            <p:cNvSpPr/>
            <p:nvPr/>
          </p:nvSpPr>
          <p:spPr>
            <a:xfrm>
              <a:off x="1396031" y="0"/>
              <a:ext cx="404042"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8035" y="14363"/>
                  </a:moveTo>
                  <a:lnTo>
                    <a:pt x="18035" y="7235"/>
                  </a:lnTo>
                  <a:cubicBezTo>
                    <a:pt x="18034" y="6075"/>
                    <a:pt x="17093" y="5136"/>
                    <a:pt x="15934" y="5136"/>
                  </a:cubicBezTo>
                  <a:lnTo>
                    <a:pt x="5666" y="5136"/>
                  </a:lnTo>
                  <a:cubicBezTo>
                    <a:pt x="4506" y="5136"/>
                    <a:pt x="3565" y="6077"/>
                    <a:pt x="3565" y="7237"/>
                  </a:cubicBezTo>
                  <a:lnTo>
                    <a:pt x="3565" y="14365"/>
                  </a:lnTo>
                  <a:cubicBezTo>
                    <a:pt x="3566" y="15525"/>
                    <a:pt x="4506" y="16465"/>
                    <a:pt x="5666" y="16465"/>
                  </a:cubicBezTo>
                  <a:lnTo>
                    <a:pt x="15934" y="16465"/>
                  </a:lnTo>
                  <a:cubicBezTo>
                    <a:pt x="17094" y="16465"/>
                    <a:pt x="18035" y="15524"/>
                    <a:pt x="18035" y="14363"/>
                  </a:cubicBezTo>
                  <a:close/>
                  <a:moveTo>
                    <a:pt x="15947" y="6037"/>
                  </a:moveTo>
                  <a:lnTo>
                    <a:pt x="15552" y="6037"/>
                  </a:lnTo>
                  <a:lnTo>
                    <a:pt x="10800" y="9799"/>
                  </a:lnTo>
                  <a:lnTo>
                    <a:pt x="6048" y="6037"/>
                  </a:lnTo>
                  <a:lnTo>
                    <a:pt x="5652" y="6037"/>
                  </a:lnTo>
                  <a:cubicBezTo>
                    <a:pt x="4995" y="6037"/>
                    <a:pt x="4463" y="6570"/>
                    <a:pt x="4464" y="7227"/>
                  </a:cubicBezTo>
                  <a:lnTo>
                    <a:pt x="4464" y="14373"/>
                  </a:lnTo>
                  <a:cubicBezTo>
                    <a:pt x="4464" y="15030"/>
                    <a:pt x="4995" y="15563"/>
                    <a:pt x="5652" y="15564"/>
                  </a:cubicBezTo>
                  <a:lnTo>
                    <a:pt x="6048" y="15564"/>
                  </a:lnTo>
                  <a:lnTo>
                    <a:pt x="6048" y="8136"/>
                  </a:lnTo>
                  <a:lnTo>
                    <a:pt x="10800" y="11801"/>
                  </a:lnTo>
                  <a:lnTo>
                    <a:pt x="15552" y="8137"/>
                  </a:lnTo>
                  <a:lnTo>
                    <a:pt x="15552" y="15564"/>
                  </a:lnTo>
                  <a:lnTo>
                    <a:pt x="15948" y="15564"/>
                  </a:lnTo>
                  <a:cubicBezTo>
                    <a:pt x="16605" y="15563"/>
                    <a:pt x="17136" y="15030"/>
                    <a:pt x="17136" y="14373"/>
                  </a:cubicBezTo>
                  <a:lnTo>
                    <a:pt x="17136" y="7227"/>
                  </a:lnTo>
                  <a:cubicBezTo>
                    <a:pt x="17137" y="6570"/>
                    <a:pt x="16605" y="6037"/>
                    <a:pt x="15948" y="6037"/>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3" name="Graphic 172"/>
            <p:cNvSpPr/>
            <p:nvPr/>
          </p:nvSpPr>
          <p:spPr>
            <a:xfrm>
              <a:off x="698015" y="0"/>
              <a:ext cx="404042"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7932" y="6872"/>
                  </a:moveTo>
                  <a:cubicBezTo>
                    <a:pt x="17415" y="7098"/>
                    <a:pt x="16868" y="7248"/>
                    <a:pt x="16309" y="7318"/>
                  </a:cubicBezTo>
                  <a:cubicBezTo>
                    <a:pt x="16899" y="6967"/>
                    <a:pt x="17340" y="6411"/>
                    <a:pt x="17549" y="5756"/>
                  </a:cubicBezTo>
                  <a:cubicBezTo>
                    <a:pt x="16996" y="6084"/>
                    <a:pt x="16392" y="6316"/>
                    <a:pt x="15762" y="6440"/>
                  </a:cubicBezTo>
                  <a:cubicBezTo>
                    <a:pt x="14701" y="5303"/>
                    <a:pt x="12919" y="5241"/>
                    <a:pt x="11782" y="6302"/>
                  </a:cubicBezTo>
                  <a:cubicBezTo>
                    <a:pt x="11208" y="6837"/>
                    <a:pt x="10883" y="7587"/>
                    <a:pt x="10886" y="8372"/>
                  </a:cubicBezTo>
                  <a:cubicBezTo>
                    <a:pt x="10884" y="8590"/>
                    <a:pt x="10906" y="8807"/>
                    <a:pt x="10952" y="9020"/>
                  </a:cubicBezTo>
                  <a:cubicBezTo>
                    <a:pt x="8682" y="8907"/>
                    <a:pt x="6569" y="7830"/>
                    <a:pt x="5143" y="6061"/>
                  </a:cubicBezTo>
                  <a:cubicBezTo>
                    <a:pt x="4390" y="7351"/>
                    <a:pt x="4768" y="9004"/>
                    <a:pt x="6007" y="9838"/>
                  </a:cubicBezTo>
                  <a:cubicBezTo>
                    <a:pt x="5561" y="9826"/>
                    <a:pt x="5124" y="9707"/>
                    <a:pt x="4733" y="9490"/>
                  </a:cubicBezTo>
                  <a:lnTo>
                    <a:pt x="4733" y="9521"/>
                  </a:lnTo>
                  <a:cubicBezTo>
                    <a:pt x="4734" y="10865"/>
                    <a:pt x="5676" y="12024"/>
                    <a:pt x="6991" y="12298"/>
                  </a:cubicBezTo>
                  <a:cubicBezTo>
                    <a:pt x="6750" y="12361"/>
                    <a:pt x="6502" y="12392"/>
                    <a:pt x="6252" y="12391"/>
                  </a:cubicBezTo>
                  <a:cubicBezTo>
                    <a:pt x="6073" y="12394"/>
                    <a:pt x="5895" y="12378"/>
                    <a:pt x="5719" y="12342"/>
                  </a:cubicBezTo>
                  <a:cubicBezTo>
                    <a:pt x="6090" y="13490"/>
                    <a:pt x="7146" y="14279"/>
                    <a:pt x="8352" y="14311"/>
                  </a:cubicBezTo>
                  <a:cubicBezTo>
                    <a:pt x="7356" y="15092"/>
                    <a:pt x="6126" y="15517"/>
                    <a:pt x="4860" y="15516"/>
                  </a:cubicBezTo>
                  <a:cubicBezTo>
                    <a:pt x="4635" y="15518"/>
                    <a:pt x="4410" y="15505"/>
                    <a:pt x="4186" y="15477"/>
                  </a:cubicBezTo>
                  <a:cubicBezTo>
                    <a:pt x="7913" y="17867"/>
                    <a:pt x="12872" y="16784"/>
                    <a:pt x="15262" y="13057"/>
                  </a:cubicBezTo>
                  <a:cubicBezTo>
                    <a:pt x="16095" y="11759"/>
                    <a:pt x="16535" y="10247"/>
                    <a:pt x="16530" y="8704"/>
                  </a:cubicBezTo>
                  <a:cubicBezTo>
                    <a:pt x="16530" y="8580"/>
                    <a:pt x="16526" y="8459"/>
                    <a:pt x="16520" y="8339"/>
                  </a:cubicBezTo>
                  <a:cubicBezTo>
                    <a:pt x="17076" y="7940"/>
                    <a:pt x="17555" y="7443"/>
                    <a:pt x="17932" y="6872"/>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4" name="Graphic 186"/>
            <p:cNvSpPr/>
            <p:nvPr/>
          </p:nvSpPr>
          <p:spPr>
            <a:xfrm>
              <a:off x="0" y="0"/>
              <a:ext cx="404041"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800" y="3821"/>
                  </a:moveTo>
                  <a:cubicBezTo>
                    <a:pt x="6946" y="3831"/>
                    <a:pt x="3830" y="6964"/>
                    <a:pt x="3840" y="10818"/>
                  </a:cubicBezTo>
                  <a:cubicBezTo>
                    <a:pt x="3844" y="12281"/>
                    <a:pt x="4308" y="13705"/>
                    <a:pt x="5165" y="14890"/>
                  </a:cubicBezTo>
                  <a:lnTo>
                    <a:pt x="4301" y="17482"/>
                  </a:lnTo>
                  <a:lnTo>
                    <a:pt x="6977" y="16625"/>
                  </a:lnTo>
                  <a:cubicBezTo>
                    <a:pt x="8109" y="17379"/>
                    <a:pt x="9440" y="17780"/>
                    <a:pt x="10800" y="17779"/>
                  </a:cubicBezTo>
                  <a:cubicBezTo>
                    <a:pt x="14654" y="17779"/>
                    <a:pt x="17779" y="14654"/>
                    <a:pt x="17779" y="10800"/>
                  </a:cubicBezTo>
                  <a:cubicBezTo>
                    <a:pt x="17779" y="6946"/>
                    <a:pt x="14654" y="3821"/>
                    <a:pt x="10800" y="3821"/>
                  </a:cubicBezTo>
                  <a:close/>
                  <a:moveTo>
                    <a:pt x="14849" y="13676"/>
                  </a:moveTo>
                  <a:cubicBezTo>
                    <a:pt x="14564" y="14193"/>
                    <a:pt x="14062" y="14555"/>
                    <a:pt x="13481" y="14661"/>
                  </a:cubicBezTo>
                  <a:cubicBezTo>
                    <a:pt x="13121" y="14738"/>
                    <a:pt x="12642" y="14800"/>
                    <a:pt x="11043" y="14136"/>
                  </a:cubicBezTo>
                  <a:cubicBezTo>
                    <a:pt x="9633" y="13443"/>
                    <a:pt x="8436" y="12383"/>
                    <a:pt x="7579" y="11067"/>
                  </a:cubicBezTo>
                  <a:cubicBezTo>
                    <a:pt x="7106" y="10460"/>
                    <a:pt x="6819" y="9729"/>
                    <a:pt x="6752" y="8962"/>
                  </a:cubicBezTo>
                  <a:cubicBezTo>
                    <a:pt x="6734" y="8320"/>
                    <a:pt x="6993" y="7701"/>
                    <a:pt x="7464" y="7263"/>
                  </a:cubicBezTo>
                  <a:cubicBezTo>
                    <a:pt x="7660" y="7091"/>
                    <a:pt x="7915" y="7002"/>
                    <a:pt x="8176" y="7014"/>
                  </a:cubicBezTo>
                  <a:cubicBezTo>
                    <a:pt x="8261" y="7014"/>
                    <a:pt x="8339" y="7018"/>
                    <a:pt x="8409" y="7021"/>
                  </a:cubicBezTo>
                  <a:cubicBezTo>
                    <a:pt x="8613" y="7030"/>
                    <a:pt x="8716" y="7042"/>
                    <a:pt x="8850" y="7366"/>
                  </a:cubicBezTo>
                  <a:cubicBezTo>
                    <a:pt x="9019" y="7772"/>
                    <a:pt x="9426" y="8773"/>
                    <a:pt x="9476" y="8878"/>
                  </a:cubicBezTo>
                  <a:cubicBezTo>
                    <a:pt x="9546" y="8991"/>
                    <a:pt x="9557" y="9132"/>
                    <a:pt x="9505" y="9256"/>
                  </a:cubicBezTo>
                  <a:cubicBezTo>
                    <a:pt x="9448" y="9374"/>
                    <a:pt x="9372" y="9482"/>
                    <a:pt x="9280" y="9576"/>
                  </a:cubicBezTo>
                  <a:cubicBezTo>
                    <a:pt x="9178" y="9695"/>
                    <a:pt x="9080" y="9785"/>
                    <a:pt x="8978" y="9912"/>
                  </a:cubicBezTo>
                  <a:cubicBezTo>
                    <a:pt x="8883" y="10023"/>
                    <a:pt x="8777" y="10142"/>
                    <a:pt x="8896" y="10344"/>
                  </a:cubicBezTo>
                  <a:cubicBezTo>
                    <a:pt x="9201" y="10866"/>
                    <a:pt x="9582" y="11340"/>
                    <a:pt x="10025" y="11751"/>
                  </a:cubicBezTo>
                  <a:cubicBezTo>
                    <a:pt x="10500" y="12187"/>
                    <a:pt x="11054" y="12529"/>
                    <a:pt x="11657" y="12759"/>
                  </a:cubicBezTo>
                  <a:cubicBezTo>
                    <a:pt x="11821" y="12837"/>
                    <a:pt x="12015" y="12806"/>
                    <a:pt x="12147" y="12681"/>
                  </a:cubicBezTo>
                  <a:cubicBezTo>
                    <a:pt x="12341" y="12451"/>
                    <a:pt x="12523" y="12211"/>
                    <a:pt x="12691" y="11961"/>
                  </a:cubicBezTo>
                  <a:cubicBezTo>
                    <a:pt x="12794" y="11790"/>
                    <a:pt x="13010" y="11724"/>
                    <a:pt x="13190" y="11809"/>
                  </a:cubicBezTo>
                  <a:cubicBezTo>
                    <a:pt x="13378" y="11875"/>
                    <a:pt x="14373" y="12367"/>
                    <a:pt x="14577" y="12470"/>
                  </a:cubicBezTo>
                  <a:cubicBezTo>
                    <a:pt x="14782" y="12572"/>
                    <a:pt x="14917" y="12622"/>
                    <a:pt x="14966" y="12708"/>
                  </a:cubicBezTo>
                  <a:cubicBezTo>
                    <a:pt x="15019" y="13035"/>
                    <a:pt x="14978" y="13371"/>
                    <a:pt x="14847" y="13676"/>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5" name="Graphic 129"/>
            <p:cNvSpPr/>
            <p:nvPr/>
          </p:nvSpPr>
          <p:spPr>
            <a:xfrm>
              <a:off x="2094720" y="0"/>
              <a:ext cx="402696" cy="401348"/>
            </a:xfrm>
            <a:custGeom>
              <a:avLst/>
              <a:gdLst/>
              <a:ahLst/>
              <a:cxnLst>
                <a:cxn ang="0">
                  <a:pos x="wd2" y="hd2"/>
                </a:cxn>
                <a:cxn ang="5400000">
                  <a:pos x="wd2" y="hd2"/>
                </a:cxn>
                <a:cxn ang="10800000">
                  <a:pos x="wd2" y="hd2"/>
                </a:cxn>
                <a:cxn ang="16200000">
                  <a:pos x="wd2" y="hd2"/>
                </a:cxn>
              </a:cxnLst>
              <a:rect l="0" t="0" r="r" b="b"/>
              <a:pathLst>
                <a:path w="21600" h="21600" extrusionOk="0">
                  <a:moveTo>
                    <a:pt x="17920" y="5364"/>
                  </a:moveTo>
                  <a:cubicBezTo>
                    <a:pt x="18538" y="5160"/>
                    <a:pt x="19144" y="4924"/>
                    <a:pt x="19737" y="4657"/>
                  </a:cubicBezTo>
                  <a:cubicBezTo>
                    <a:pt x="20832" y="6262"/>
                    <a:pt x="21476" y="8134"/>
                    <a:pt x="21600" y="10075"/>
                  </a:cubicBezTo>
                  <a:lnTo>
                    <a:pt x="18723" y="10075"/>
                  </a:lnTo>
                  <a:cubicBezTo>
                    <a:pt x="18669" y="8476"/>
                    <a:pt x="18399" y="6891"/>
                    <a:pt x="17920" y="5364"/>
                  </a:cubicBezTo>
                  <a:close/>
                  <a:moveTo>
                    <a:pt x="17414" y="3994"/>
                  </a:moveTo>
                  <a:cubicBezTo>
                    <a:pt x="17890" y="3840"/>
                    <a:pt x="18345" y="3665"/>
                    <a:pt x="18787" y="3479"/>
                  </a:cubicBezTo>
                  <a:cubicBezTo>
                    <a:pt x="17907" y="2509"/>
                    <a:pt x="16859" y="1706"/>
                    <a:pt x="15695" y="1109"/>
                  </a:cubicBezTo>
                  <a:cubicBezTo>
                    <a:pt x="16401" y="1984"/>
                    <a:pt x="16981" y="2955"/>
                    <a:pt x="17418" y="3992"/>
                  </a:cubicBezTo>
                  <a:close/>
                  <a:moveTo>
                    <a:pt x="16032" y="4382"/>
                  </a:moveTo>
                  <a:cubicBezTo>
                    <a:pt x="14986" y="1993"/>
                    <a:pt x="13372" y="343"/>
                    <a:pt x="11522" y="0"/>
                  </a:cubicBezTo>
                  <a:lnTo>
                    <a:pt x="11522" y="4979"/>
                  </a:lnTo>
                  <a:cubicBezTo>
                    <a:pt x="13043" y="4935"/>
                    <a:pt x="14555" y="4734"/>
                    <a:pt x="16035" y="4380"/>
                  </a:cubicBezTo>
                  <a:close/>
                  <a:moveTo>
                    <a:pt x="19727" y="16961"/>
                  </a:moveTo>
                  <a:cubicBezTo>
                    <a:pt x="20829" y="15352"/>
                    <a:pt x="21476" y="13473"/>
                    <a:pt x="21599" y="11525"/>
                  </a:cubicBezTo>
                  <a:lnTo>
                    <a:pt x="18723" y="11525"/>
                  </a:lnTo>
                  <a:cubicBezTo>
                    <a:pt x="18669" y="13129"/>
                    <a:pt x="18398" y="14718"/>
                    <a:pt x="17916" y="16249"/>
                  </a:cubicBezTo>
                  <a:cubicBezTo>
                    <a:pt x="18532" y="16454"/>
                    <a:pt x="19136" y="16692"/>
                    <a:pt x="19727" y="16961"/>
                  </a:cubicBezTo>
                  <a:close/>
                  <a:moveTo>
                    <a:pt x="17415" y="17610"/>
                  </a:moveTo>
                  <a:cubicBezTo>
                    <a:pt x="16979" y="18648"/>
                    <a:pt x="16399" y="19619"/>
                    <a:pt x="15692" y="20494"/>
                  </a:cubicBezTo>
                  <a:cubicBezTo>
                    <a:pt x="16859" y="19898"/>
                    <a:pt x="17909" y="19096"/>
                    <a:pt x="18791" y="18125"/>
                  </a:cubicBezTo>
                  <a:cubicBezTo>
                    <a:pt x="18350" y="17935"/>
                    <a:pt x="17894" y="17758"/>
                    <a:pt x="17418" y="17606"/>
                  </a:cubicBezTo>
                  <a:close/>
                  <a:moveTo>
                    <a:pt x="11522" y="16623"/>
                  </a:moveTo>
                  <a:lnTo>
                    <a:pt x="11522" y="21600"/>
                  </a:lnTo>
                  <a:cubicBezTo>
                    <a:pt x="13373" y="21256"/>
                    <a:pt x="14990" y="19605"/>
                    <a:pt x="16037" y="17215"/>
                  </a:cubicBezTo>
                  <a:cubicBezTo>
                    <a:pt x="14556" y="16863"/>
                    <a:pt x="13043" y="16664"/>
                    <a:pt x="11522" y="16623"/>
                  </a:cubicBezTo>
                  <a:close/>
                  <a:moveTo>
                    <a:pt x="17280" y="11525"/>
                  </a:moveTo>
                  <a:lnTo>
                    <a:pt x="11522" y="11525"/>
                  </a:lnTo>
                  <a:lnTo>
                    <a:pt x="11522" y="15174"/>
                  </a:lnTo>
                  <a:cubicBezTo>
                    <a:pt x="13218" y="15218"/>
                    <a:pt x="14904" y="15446"/>
                    <a:pt x="16551" y="15855"/>
                  </a:cubicBezTo>
                  <a:cubicBezTo>
                    <a:pt x="16984" y="14450"/>
                    <a:pt x="17229" y="12994"/>
                    <a:pt x="17280" y="11525"/>
                  </a:cubicBezTo>
                  <a:close/>
                  <a:moveTo>
                    <a:pt x="16558" y="5757"/>
                  </a:moveTo>
                  <a:cubicBezTo>
                    <a:pt x="14908" y="6163"/>
                    <a:pt x="13220" y="6388"/>
                    <a:pt x="11522" y="6429"/>
                  </a:cubicBezTo>
                  <a:lnTo>
                    <a:pt x="11522" y="10075"/>
                  </a:lnTo>
                  <a:lnTo>
                    <a:pt x="17280" y="10075"/>
                  </a:lnTo>
                  <a:cubicBezTo>
                    <a:pt x="17229" y="8610"/>
                    <a:pt x="16985" y="7158"/>
                    <a:pt x="16555" y="5757"/>
                  </a:cubicBezTo>
                  <a:close/>
                  <a:moveTo>
                    <a:pt x="3680" y="5364"/>
                  </a:moveTo>
                  <a:cubicBezTo>
                    <a:pt x="3062" y="5160"/>
                    <a:pt x="2456" y="4924"/>
                    <a:pt x="1863" y="4657"/>
                  </a:cubicBezTo>
                  <a:cubicBezTo>
                    <a:pt x="768" y="6262"/>
                    <a:pt x="124" y="8134"/>
                    <a:pt x="0" y="10075"/>
                  </a:cubicBezTo>
                  <a:lnTo>
                    <a:pt x="2877" y="10075"/>
                  </a:lnTo>
                  <a:cubicBezTo>
                    <a:pt x="2931" y="8476"/>
                    <a:pt x="3201" y="6891"/>
                    <a:pt x="3680" y="5364"/>
                  </a:cubicBezTo>
                  <a:close/>
                  <a:moveTo>
                    <a:pt x="4186" y="3994"/>
                  </a:moveTo>
                  <a:cubicBezTo>
                    <a:pt x="3706" y="3842"/>
                    <a:pt x="3251" y="3663"/>
                    <a:pt x="2807" y="3479"/>
                  </a:cubicBezTo>
                  <a:cubicBezTo>
                    <a:pt x="3688" y="2508"/>
                    <a:pt x="4738" y="1705"/>
                    <a:pt x="5905" y="1109"/>
                  </a:cubicBezTo>
                  <a:cubicBezTo>
                    <a:pt x="5199" y="1984"/>
                    <a:pt x="4619" y="2955"/>
                    <a:pt x="4182" y="3992"/>
                  </a:cubicBezTo>
                  <a:close/>
                  <a:moveTo>
                    <a:pt x="5568" y="4382"/>
                  </a:moveTo>
                  <a:cubicBezTo>
                    <a:pt x="6614" y="1993"/>
                    <a:pt x="8227" y="343"/>
                    <a:pt x="10078" y="0"/>
                  </a:cubicBezTo>
                  <a:lnTo>
                    <a:pt x="10078" y="4979"/>
                  </a:lnTo>
                  <a:cubicBezTo>
                    <a:pt x="8557" y="4935"/>
                    <a:pt x="7045" y="4734"/>
                    <a:pt x="5565" y="4380"/>
                  </a:cubicBezTo>
                  <a:close/>
                  <a:moveTo>
                    <a:pt x="1873" y="16961"/>
                  </a:moveTo>
                  <a:cubicBezTo>
                    <a:pt x="771" y="15352"/>
                    <a:pt x="124" y="13473"/>
                    <a:pt x="1" y="11525"/>
                  </a:cubicBezTo>
                  <a:lnTo>
                    <a:pt x="2877" y="11525"/>
                  </a:lnTo>
                  <a:cubicBezTo>
                    <a:pt x="2931" y="13129"/>
                    <a:pt x="3202" y="14718"/>
                    <a:pt x="3684" y="16249"/>
                  </a:cubicBezTo>
                  <a:cubicBezTo>
                    <a:pt x="3068" y="16454"/>
                    <a:pt x="2464" y="16692"/>
                    <a:pt x="1873" y="16961"/>
                  </a:cubicBezTo>
                  <a:close/>
                  <a:moveTo>
                    <a:pt x="4185" y="17610"/>
                  </a:moveTo>
                  <a:cubicBezTo>
                    <a:pt x="4621" y="18648"/>
                    <a:pt x="5201" y="19619"/>
                    <a:pt x="5908" y="20494"/>
                  </a:cubicBezTo>
                  <a:cubicBezTo>
                    <a:pt x="4740" y="19897"/>
                    <a:pt x="3688" y="19093"/>
                    <a:pt x="2806" y="18121"/>
                  </a:cubicBezTo>
                  <a:cubicBezTo>
                    <a:pt x="3250" y="17935"/>
                    <a:pt x="3706" y="17758"/>
                    <a:pt x="4182" y="17606"/>
                  </a:cubicBezTo>
                  <a:close/>
                  <a:moveTo>
                    <a:pt x="10078" y="16623"/>
                  </a:moveTo>
                  <a:lnTo>
                    <a:pt x="10078" y="21600"/>
                  </a:lnTo>
                  <a:cubicBezTo>
                    <a:pt x="8227" y="21256"/>
                    <a:pt x="6610" y="19605"/>
                    <a:pt x="5563" y="17215"/>
                  </a:cubicBezTo>
                  <a:cubicBezTo>
                    <a:pt x="7044" y="16863"/>
                    <a:pt x="8557" y="16664"/>
                    <a:pt x="10078" y="16623"/>
                  </a:cubicBezTo>
                  <a:close/>
                  <a:moveTo>
                    <a:pt x="4320" y="11525"/>
                  </a:moveTo>
                  <a:lnTo>
                    <a:pt x="10078" y="11525"/>
                  </a:lnTo>
                  <a:lnTo>
                    <a:pt x="10078" y="15174"/>
                  </a:lnTo>
                  <a:cubicBezTo>
                    <a:pt x="8382" y="15218"/>
                    <a:pt x="6696" y="15446"/>
                    <a:pt x="5049" y="15855"/>
                  </a:cubicBezTo>
                  <a:cubicBezTo>
                    <a:pt x="4616" y="14450"/>
                    <a:pt x="4371" y="12994"/>
                    <a:pt x="4320" y="11525"/>
                  </a:cubicBezTo>
                  <a:close/>
                  <a:moveTo>
                    <a:pt x="5042" y="5757"/>
                  </a:moveTo>
                  <a:cubicBezTo>
                    <a:pt x="6692" y="6163"/>
                    <a:pt x="8380" y="6388"/>
                    <a:pt x="10078" y="6429"/>
                  </a:cubicBezTo>
                  <a:lnTo>
                    <a:pt x="10078" y="10075"/>
                  </a:lnTo>
                  <a:lnTo>
                    <a:pt x="4320" y="10075"/>
                  </a:lnTo>
                  <a:cubicBezTo>
                    <a:pt x="4371" y="8610"/>
                    <a:pt x="4615" y="7158"/>
                    <a:pt x="5045" y="5757"/>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grpSp>
      <p:sp>
        <p:nvSpPr>
          <p:cNvPr id="17" name="Idea Presentation"/>
          <p:cNvSpPr txBox="1"/>
          <p:nvPr/>
        </p:nvSpPr>
        <p:spPr>
          <a:xfrm>
            <a:off x="3704024" y="12751927"/>
            <a:ext cx="3353615" cy="58477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2600">
                <a:solidFill>
                  <a:srgbClr val="A9A9A9"/>
                </a:solidFill>
                <a:latin typeface="OpenSans"/>
                <a:ea typeface="OpenSans"/>
                <a:cs typeface="OpenSans"/>
                <a:sym typeface="OpenSans"/>
              </a:defRPr>
            </a:lvl1pPr>
          </a:lstStyle>
          <a:p>
            <a:r>
              <a:rPr dirty="0">
                <a:solidFill>
                  <a:schemeClr val="bg2"/>
                </a:solidFill>
                <a:latin typeface="Open Sans" panose="020B0606030504020204" pitchFamily="34" charset="0"/>
                <a:ea typeface="Open Sans" panose="020B0606030504020204" pitchFamily="34" charset="0"/>
                <a:cs typeface="Open Sans" panose="020B0606030504020204" pitchFamily="34" charset="0"/>
              </a:rPr>
              <a:t>Idea Presentation</a:t>
            </a:r>
          </a:p>
        </p:txBody>
      </p:sp>
      <p:sp>
        <p:nvSpPr>
          <p:cNvPr id="18" name="Slide Number"/>
          <p:cNvSpPr txBox="1">
            <a:spLocks noGrp="1"/>
          </p:cNvSpPr>
          <p:nvPr>
            <p:ph type="sldNum" sz="quarter" idx="2"/>
          </p:nvPr>
        </p:nvSpPr>
        <p:spPr>
          <a:xfrm>
            <a:off x="23137445" y="12751927"/>
            <a:ext cx="794416" cy="584773"/>
          </a:xfrm>
          <a:prstGeom prst="rect">
            <a:avLst/>
          </a:prstGeom>
        </p:spPr>
        <p:txBody>
          <a:bodyPr wrap="square"/>
          <a:lstStyle>
            <a:lvl1pPr algn="ctr">
              <a:defRPr sz="2600">
                <a:solidFill>
                  <a:schemeClr val="bg2"/>
                </a:solidFill>
              </a:defRPr>
            </a:lvl1pPr>
          </a:lstStyle>
          <a:p>
            <a:fld id="{86CB4B4D-7CA3-9044-876B-883B54F8677D}" type="slidenum">
              <a:rPr lang="ru-RU" smtClean="0"/>
              <a:pPr/>
              <a:t>‹#›</a:t>
            </a:fld>
            <a:endParaRPr lang="ru-RU"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7" name="Title Text"/>
          <p:cNvSpPr txBox="1">
            <a:spLocks noGrp="1"/>
          </p:cNvSpPr>
          <p:nvPr>
            <p:ph type="title"/>
          </p:nvPr>
        </p:nvSpPr>
        <p:spPr>
          <a:xfrm>
            <a:off x="1679575" y="914400"/>
            <a:ext cx="7864476" cy="3200400"/>
          </a:xfrm>
          <a:prstGeom prst="rect">
            <a:avLst/>
          </a:prstGeom>
        </p:spPr>
        <p:txBody>
          <a:bodyPr anchor="b"/>
          <a:lstStyle>
            <a:lvl1pPr>
              <a:defRPr sz="6400"/>
            </a:lvl1pPr>
          </a:lstStyle>
          <a:p>
            <a:r>
              <a:t>Title Text</a:t>
            </a:r>
          </a:p>
        </p:txBody>
      </p:sp>
      <p:sp>
        <p:nvSpPr>
          <p:cNvPr id="88" name="Picture Placeholder 2"/>
          <p:cNvSpPr>
            <a:spLocks noGrp="1"/>
          </p:cNvSpPr>
          <p:nvPr>
            <p:ph type="pic" sz="half" idx="21"/>
          </p:nvPr>
        </p:nvSpPr>
        <p:spPr>
          <a:xfrm>
            <a:off x="10366375" y="1974850"/>
            <a:ext cx="12344401" cy="9747250"/>
          </a:xfrm>
          <a:prstGeom prst="rect">
            <a:avLst/>
          </a:prstGeom>
          <a:ln w="12700"/>
        </p:spPr>
        <p:txBody>
          <a:bodyPr tIns="45719" bIns="45719">
            <a:noAutofit/>
          </a:bodyPr>
          <a:lstStyle/>
          <a:p>
            <a:endParaRPr/>
          </a:p>
        </p:txBody>
      </p:sp>
      <p:sp>
        <p:nvSpPr>
          <p:cNvPr id="89" name="Body Level One…"/>
          <p:cNvSpPr txBox="1">
            <a:spLocks noGrp="1"/>
          </p:cNvSpPr>
          <p:nvPr>
            <p:ph type="body" sz="quarter" idx="1"/>
          </p:nvPr>
        </p:nvSpPr>
        <p:spPr>
          <a:xfrm>
            <a:off x="1679575" y="4114800"/>
            <a:ext cx="7864476" cy="7623176"/>
          </a:xfrm>
          <a:prstGeom prst="rect">
            <a:avLst/>
          </a:prstGeom>
        </p:spPr>
        <p:txBody>
          <a:bodyPr/>
          <a:lstStyle>
            <a:lvl1pPr marL="0" indent="0">
              <a:buSzTx/>
              <a:buFontTx/>
              <a:buNone/>
              <a:defRPr sz="3200"/>
            </a:lvl1pPr>
            <a:lvl2pPr marL="0" indent="457200">
              <a:buSzTx/>
              <a:buFontTx/>
              <a:buNone/>
              <a:defRPr sz="3200"/>
            </a:lvl2pPr>
            <a:lvl3pPr marL="0" indent="914400">
              <a:buSzTx/>
              <a:buFontTx/>
              <a:buNone/>
              <a:defRPr sz="3200"/>
            </a:lvl3pPr>
            <a:lvl4pPr marL="0" indent="1371600">
              <a:buSzTx/>
              <a:buFontTx/>
              <a:buNone/>
              <a:defRPr sz="3200"/>
            </a:lvl4pPr>
            <a:lvl5pPr marL="0" indent="1828800">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laceholder)">
    <p:spTree>
      <p:nvGrpSpPr>
        <p:cNvPr id="1" name=""/>
        <p:cNvGrpSpPr/>
        <p:nvPr/>
      </p:nvGrpSpPr>
      <p:grpSpPr>
        <a:xfrm>
          <a:off x="0" y="0"/>
          <a:ext cx="0" cy="0"/>
          <a:chOff x="0" y="0"/>
          <a:chExt cx="0" cy="0"/>
        </a:xfrm>
      </p:grpSpPr>
      <p:sp>
        <p:nvSpPr>
          <p:cNvPr id="11" name="Rectangle"/>
          <p:cNvSpPr/>
          <p:nvPr/>
        </p:nvSpPr>
        <p:spPr>
          <a:xfrm>
            <a:off x="-7144" y="12446000"/>
            <a:ext cx="24398288" cy="1270000"/>
          </a:xfrm>
          <a:prstGeom prst="rect">
            <a:avLst/>
          </a:prstGeom>
          <a:solidFill>
            <a:schemeClr val="tx2"/>
          </a:solidFill>
          <a:ln w="25400">
            <a:miter lim="400000"/>
          </a:ln>
        </p:spPr>
        <p:txBody>
          <a:bodyPr tIns="91439" bIns="91439" anchor="ctr"/>
          <a:lstStyle/>
          <a:p>
            <a:endParaRPr/>
          </a:p>
        </p:txBody>
      </p:sp>
      <p:grpSp>
        <p:nvGrpSpPr>
          <p:cNvPr id="16" name="Group"/>
          <p:cNvGrpSpPr/>
          <p:nvPr/>
        </p:nvGrpSpPr>
        <p:grpSpPr>
          <a:xfrm>
            <a:off x="801609" y="12842292"/>
            <a:ext cx="2497416" cy="404042"/>
            <a:chOff x="0" y="0"/>
            <a:chExt cx="2497415" cy="404040"/>
          </a:xfrm>
        </p:grpSpPr>
        <p:sp>
          <p:nvSpPr>
            <p:cNvPr id="12" name="Graphic 33"/>
            <p:cNvSpPr/>
            <p:nvPr/>
          </p:nvSpPr>
          <p:spPr>
            <a:xfrm>
              <a:off x="1396031" y="0"/>
              <a:ext cx="404042"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8035" y="14363"/>
                  </a:moveTo>
                  <a:lnTo>
                    <a:pt x="18035" y="7235"/>
                  </a:lnTo>
                  <a:cubicBezTo>
                    <a:pt x="18034" y="6075"/>
                    <a:pt x="17093" y="5136"/>
                    <a:pt x="15934" y="5136"/>
                  </a:cubicBezTo>
                  <a:lnTo>
                    <a:pt x="5666" y="5136"/>
                  </a:lnTo>
                  <a:cubicBezTo>
                    <a:pt x="4506" y="5136"/>
                    <a:pt x="3565" y="6077"/>
                    <a:pt x="3565" y="7237"/>
                  </a:cubicBezTo>
                  <a:lnTo>
                    <a:pt x="3565" y="14365"/>
                  </a:lnTo>
                  <a:cubicBezTo>
                    <a:pt x="3566" y="15525"/>
                    <a:pt x="4506" y="16465"/>
                    <a:pt x="5666" y="16465"/>
                  </a:cubicBezTo>
                  <a:lnTo>
                    <a:pt x="15934" y="16465"/>
                  </a:lnTo>
                  <a:cubicBezTo>
                    <a:pt x="17094" y="16465"/>
                    <a:pt x="18035" y="15524"/>
                    <a:pt x="18035" y="14363"/>
                  </a:cubicBezTo>
                  <a:close/>
                  <a:moveTo>
                    <a:pt x="15947" y="6037"/>
                  </a:moveTo>
                  <a:lnTo>
                    <a:pt x="15552" y="6037"/>
                  </a:lnTo>
                  <a:lnTo>
                    <a:pt x="10800" y="9799"/>
                  </a:lnTo>
                  <a:lnTo>
                    <a:pt x="6048" y="6037"/>
                  </a:lnTo>
                  <a:lnTo>
                    <a:pt x="5652" y="6037"/>
                  </a:lnTo>
                  <a:cubicBezTo>
                    <a:pt x="4995" y="6037"/>
                    <a:pt x="4463" y="6570"/>
                    <a:pt x="4464" y="7227"/>
                  </a:cubicBezTo>
                  <a:lnTo>
                    <a:pt x="4464" y="14373"/>
                  </a:lnTo>
                  <a:cubicBezTo>
                    <a:pt x="4464" y="15030"/>
                    <a:pt x="4995" y="15563"/>
                    <a:pt x="5652" y="15564"/>
                  </a:cubicBezTo>
                  <a:lnTo>
                    <a:pt x="6048" y="15564"/>
                  </a:lnTo>
                  <a:lnTo>
                    <a:pt x="6048" y="8136"/>
                  </a:lnTo>
                  <a:lnTo>
                    <a:pt x="10800" y="11801"/>
                  </a:lnTo>
                  <a:lnTo>
                    <a:pt x="15552" y="8137"/>
                  </a:lnTo>
                  <a:lnTo>
                    <a:pt x="15552" y="15564"/>
                  </a:lnTo>
                  <a:lnTo>
                    <a:pt x="15948" y="15564"/>
                  </a:lnTo>
                  <a:cubicBezTo>
                    <a:pt x="16605" y="15563"/>
                    <a:pt x="17136" y="15030"/>
                    <a:pt x="17136" y="14373"/>
                  </a:cubicBezTo>
                  <a:lnTo>
                    <a:pt x="17136" y="7227"/>
                  </a:lnTo>
                  <a:cubicBezTo>
                    <a:pt x="17137" y="6570"/>
                    <a:pt x="16605" y="6037"/>
                    <a:pt x="15948" y="6037"/>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3" name="Graphic 172"/>
            <p:cNvSpPr/>
            <p:nvPr/>
          </p:nvSpPr>
          <p:spPr>
            <a:xfrm>
              <a:off x="698015" y="0"/>
              <a:ext cx="404042"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7932" y="6872"/>
                  </a:moveTo>
                  <a:cubicBezTo>
                    <a:pt x="17415" y="7098"/>
                    <a:pt x="16868" y="7248"/>
                    <a:pt x="16309" y="7318"/>
                  </a:cubicBezTo>
                  <a:cubicBezTo>
                    <a:pt x="16899" y="6967"/>
                    <a:pt x="17340" y="6411"/>
                    <a:pt x="17549" y="5756"/>
                  </a:cubicBezTo>
                  <a:cubicBezTo>
                    <a:pt x="16996" y="6084"/>
                    <a:pt x="16392" y="6316"/>
                    <a:pt x="15762" y="6440"/>
                  </a:cubicBezTo>
                  <a:cubicBezTo>
                    <a:pt x="14701" y="5303"/>
                    <a:pt x="12919" y="5241"/>
                    <a:pt x="11782" y="6302"/>
                  </a:cubicBezTo>
                  <a:cubicBezTo>
                    <a:pt x="11208" y="6837"/>
                    <a:pt x="10883" y="7587"/>
                    <a:pt x="10886" y="8372"/>
                  </a:cubicBezTo>
                  <a:cubicBezTo>
                    <a:pt x="10884" y="8590"/>
                    <a:pt x="10906" y="8807"/>
                    <a:pt x="10952" y="9020"/>
                  </a:cubicBezTo>
                  <a:cubicBezTo>
                    <a:pt x="8682" y="8907"/>
                    <a:pt x="6569" y="7830"/>
                    <a:pt x="5143" y="6061"/>
                  </a:cubicBezTo>
                  <a:cubicBezTo>
                    <a:pt x="4390" y="7351"/>
                    <a:pt x="4768" y="9004"/>
                    <a:pt x="6007" y="9838"/>
                  </a:cubicBezTo>
                  <a:cubicBezTo>
                    <a:pt x="5561" y="9826"/>
                    <a:pt x="5124" y="9707"/>
                    <a:pt x="4733" y="9490"/>
                  </a:cubicBezTo>
                  <a:lnTo>
                    <a:pt x="4733" y="9521"/>
                  </a:lnTo>
                  <a:cubicBezTo>
                    <a:pt x="4734" y="10865"/>
                    <a:pt x="5676" y="12024"/>
                    <a:pt x="6991" y="12298"/>
                  </a:cubicBezTo>
                  <a:cubicBezTo>
                    <a:pt x="6750" y="12361"/>
                    <a:pt x="6502" y="12392"/>
                    <a:pt x="6252" y="12391"/>
                  </a:cubicBezTo>
                  <a:cubicBezTo>
                    <a:pt x="6073" y="12394"/>
                    <a:pt x="5895" y="12378"/>
                    <a:pt x="5719" y="12342"/>
                  </a:cubicBezTo>
                  <a:cubicBezTo>
                    <a:pt x="6090" y="13490"/>
                    <a:pt x="7146" y="14279"/>
                    <a:pt x="8352" y="14311"/>
                  </a:cubicBezTo>
                  <a:cubicBezTo>
                    <a:pt x="7356" y="15092"/>
                    <a:pt x="6126" y="15517"/>
                    <a:pt x="4860" y="15516"/>
                  </a:cubicBezTo>
                  <a:cubicBezTo>
                    <a:pt x="4635" y="15518"/>
                    <a:pt x="4410" y="15505"/>
                    <a:pt x="4186" y="15477"/>
                  </a:cubicBezTo>
                  <a:cubicBezTo>
                    <a:pt x="7913" y="17867"/>
                    <a:pt x="12872" y="16784"/>
                    <a:pt x="15262" y="13057"/>
                  </a:cubicBezTo>
                  <a:cubicBezTo>
                    <a:pt x="16095" y="11759"/>
                    <a:pt x="16535" y="10247"/>
                    <a:pt x="16530" y="8704"/>
                  </a:cubicBezTo>
                  <a:cubicBezTo>
                    <a:pt x="16530" y="8580"/>
                    <a:pt x="16526" y="8459"/>
                    <a:pt x="16520" y="8339"/>
                  </a:cubicBezTo>
                  <a:cubicBezTo>
                    <a:pt x="17076" y="7940"/>
                    <a:pt x="17555" y="7443"/>
                    <a:pt x="17932" y="6872"/>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4" name="Graphic 186"/>
            <p:cNvSpPr/>
            <p:nvPr/>
          </p:nvSpPr>
          <p:spPr>
            <a:xfrm>
              <a:off x="0" y="0"/>
              <a:ext cx="404041"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800" y="3821"/>
                  </a:moveTo>
                  <a:cubicBezTo>
                    <a:pt x="6946" y="3831"/>
                    <a:pt x="3830" y="6964"/>
                    <a:pt x="3840" y="10818"/>
                  </a:cubicBezTo>
                  <a:cubicBezTo>
                    <a:pt x="3844" y="12281"/>
                    <a:pt x="4308" y="13705"/>
                    <a:pt x="5165" y="14890"/>
                  </a:cubicBezTo>
                  <a:lnTo>
                    <a:pt x="4301" y="17482"/>
                  </a:lnTo>
                  <a:lnTo>
                    <a:pt x="6977" y="16625"/>
                  </a:lnTo>
                  <a:cubicBezTo>
                    <a:pt x="8109" y="17379"/>
                    <a:pt x="9440" y="17780"/>
                    <a:pt x="10800" y="17779"/>
                  </a:cubicBezTo>
                  <a:cubicBezTo>
                    <a:pt x="14654" y="17779"/>
                    <a:pt x="17779" y="14654"/>
                    <a:pt x="17779" y="10800"/>
                  </a:cubicBezTo>
                  <a:cubicBezTo>
                    <a:pt x="17779" y="6946"/>
                    <a:pt x="14654" y="3821"/>
                    <a:pt x="10800" y="3821"/>
                  </a:cubicBezTo>
                  <a:close/>
                  <a:moveTo>
                    <a:pt x="14849" y="13676"/>
                  </a:moveTo>
                  <a:cubicBezTo>
                    <a:pt x="14564" y="14193"/>
                    <a:pt x="14062" y="14555"/>
                    <a:pt x="13481" y="14661"/>
                  </a:cubicBezTo>
                  <a:cubicBezTo>
                    <a:pt x="13121" y="14738"/>
                    <a:pt x="12642" y="14800"/>
                    <a:pt x="11043" y="14136"/>
                  </a:cubicBezTo>
                  <a:cubicBezTo>
                    <a:pt x="9633" y="13443"/>
                    <a:pt x="8436" y="12383"/>
                    <a:pt x="7579" y="11067"/>
                  </a:cubicBezTo>
                  <a:cubicBezTo>
                    <a:pt x="7106" y="10460"/>
                    <a:pt x="6819" y="9729"/>
                    <a:pt x="6752" y="8962"/>
                  </a:cubicBezTo>
                  <a:cubicBezTo>
                    <a:pt x="6734" y="8320"/>
                    <a:pt x="6993" y="7701"/>
                    <a:pt x="7464" y="7263"/>
                  </a:cubicBezTo>
                  <a:cubicBezTo>
                    <a:pt x="7660" y="7091"/>
                    <a:pt x="7915" y="7002"/>
                    <a:pt x="8176" y="7014"/>
                  </a:cubicBezTo>
                  <a:cubicBezTo>
                    <a:pt x="8261" y="7014"/>
                    <a:pt x="8339" y="7018"/>
                    <a:pt x="8409" y="7021"/>
                  </a:cubicBezTo>
                  <a:cubicBezTo>
                    <a:pt x="8613" y="7030"/>
                    <a:pt x="8716" y="7042"/>
                    <a:pt x="8850" y="7366"/>
                  </a:cubicBezTo>
                  <a:cubicBezTo>
                    <a:pt x="9019" y="7772"/>
                    <a:pt x="9426" y="8773"/>
                    <a:pt x="9476" y="8878"/>
                  </a:cubicBezTo>
                  <a:cubicBezTo>
                    <a:pt x="9546" y="8991"/>
                    <a:pt x="9557" y="9132"/>
                    <a:pt x="9505" y="9256"/>
                  </a:cubicBezTo>
                  <a:cubicBezTo>
                    <a:pt x="9448" y="9374"/>
                    <a:pt x="9372" y="9482"/>
                    <a:pt x="9280" y="9576"/>
                  </a:cubicBezTo>
                  <a:cubicBezTo>
                    <a:pt x="9178" y="9695"/>
                    <a:pt x="9080" y="9785"/>
                    <a:pt x="8978" y="9912"/>
                  </a:cubicBezTo>
                  <a:cubicBezTo>
                    <a:pt x="8883" y="10023"/>
                    <a:pt x="8777" y="10142"/>
                    <a:pt x="8896" y="10344"/>
                  </a:cubicBezTo>
                  <a:cubicBezTo>
                    <a:pt x="9201" y="10866"/>
                    <a:pt x="9582" y="11340"/>
                    <a:pt x="10025" y="11751"/>
                  </a:cubicBezTo>
                  <a:cubicBezTo>
                    <a:pt x="10500" y="12187"/>
                    <a:pt x="11054" y="12529"/>
                    <a:pt x="11657" y="12759"/>
                  </a:cubicBezTo>
                  <a:cubicBezTo>
                    <a:pt x="11821" y="12837"/>
                    <a:pt x="12015" y="12806"/>
                    <a:pt x="12147" y="12681"/>
                  </a:cubicBezTo>
                  <a:cubicBezTo>
                    <a:pt x="12341" y="12451"/>
                    <a:pt x="12523" y="12211"/>
                    <a:pt x="12691" y="11961"/>
                  </a:cubicBezTo>
                  <a:cubicBezTo>
                    <a:pt x="12794" y="11790"/>
                    <a:pt x="13010" y="11724"/>
                    <a:pt x="13190" y="11809"/>
                  </a:cubicBezTo>
                  <a:cubicBezTo>
                    <a:pt x="13378" y="11875"/>
                    <a:pt x="14373" y="12367"/>
                    <a:pt x="14577" y="12470"/>
                  </a:cubicBezTo>
                  <a:cubicBezTo>
                    <a:pt x="14782" y="12572"/>
                    <a:pt x="14917" y="12622"/>
                    <a:pt x="14966" y="12708"/>
                  </a:cubicBezTo>
                  <a:cubicBezTo>
                    <a:pt x="15019" y="13035"/>
                    <a:pt x="14978" y="13371"/>
                    <a:pt x="14847" y="13676"/>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5" name="Graphic 129"/>
            <p:cNvSpPr/>
            <p:nvPr/>
          </p:nvSpPr>
          <p:spPr>
            <a:xfrm>
              <a:off x="2094720" y="0"/>
              <a:ext cx="402696" cy="401348"/>
            </a:xfrm>
            <a:custGeom>
              <a:avLst/>
              <a:gdLst/>
              <a:ahLst/>
              <a:cxnLst>
                <a:cxn ang="0">
                  <a:pos x="wd2" y="hd2"/>
                </a:cxn>
                <a:cxn ang="5400000">
                  <a:pos x="wd2" y="hd2"/>
                </a:cxn>
                <a:cxn ang="10800000">
                  <a:pos x="wd2" y="hd2"/>
                </a:cxn>
                <a:cxn ang="16200000">
                  <a:pos x="wd2" y="hd2"/>
                </a:cxn>
              </a:cxnLst>
              <a:rect l="0" t="0" r="r" b="b"/>
              <a:pathLst>
                <a:path w="21600" h="21600" extrusionOk="0">
                  <a:moveTo>
                    <a:pt x="17920" y="5364"/>
                  </a:moveTo>
                  <a:cubicBezTo>
                    <a:pt x="18538" y="5160"/>
                    <a:pt x="19144" y="4924"/>
                    <a:pt x="19737" y="4657"/>
                  </a:cubicBezTo>
                  <a:cubicBezTo>
                    <a:pt x="20832" y="6262"/>
                    <a:pt x="21476" y="8134"/>
                    <a:pt x="21600" y="10075"/>
                  </a:cubicBezTo>
                  <a:lnTo>
                    <a:pt x="18723" y="10075"/>
                  </a:lnTo>
                  <a:cubicBezTo>
                    <a:pt x="18669" y="8476"/>
                    <a:pt x="18399" y="6891"/>
                    <a:pt x="17920" y="5364"/>
                  </a:cubicBezTo>
                  <a:close/>
                  <a:moveTo>
                    <a:pt x="17414" y="3994"/>
                  </a:moveTo>
                  <a:cubicBezTo>
                    <a:pt x="17890" y="3840"/>
                    <a:pt x="18345" y="3665"/>
                    <a:pt x="18787" y="3479"/>
                  </a:cubicBezTo>
                  <a:cubicBezTo>
                    <a:pt x="17907" y="2509"/>
                    <a:pt x="16859" y="1706"/>
                    <a:pt x="15695" y="1109"/>
                  </a:cubicBezTo>
                  <a:cubicBezTo>
                    <a:pt x="16401" y="1984"/>
                    <a:pt x="16981" y="2955"/>
                    <a:pt x="17418" y="3992"/>
                  </a:cubicBezTo>
                  <a:close/>
                  <a:moveTo>
                    <a:pt x="16032" y="4382"/>
                  </a:moveTo>
                  <a:cubicBezTo>
                    <a:pt x="14986" y="1993"/>
                    <a:pt x="13372" y="343"/>
                    <a:pt x="11522" y="0"/>
                  </a:cubicBezTo>
                  <a:lnTo>
                    <a:pt x="11522" y="4979"/>
                  </a:lnTo>
                  <a:cubicBezTo>
                    <a:pt x="13043" y="4935"/>
                    <a:pt x="14555" y="4734"/>
                    <a:pt x="16035" y="4380"/>
                  </a:cubicBezTo>
                  <a:close/>
                  <a:moveTo>
                    <a:pt x="19727" y="16961"/>
                  </a:moveTo>
                  <a:cubicBezTo>
                    <a:pt x="20829" y="15352"/>
                    <a:pt x="21476" y="13473"/>
                    <a:pt x="21599" y="11525"/>
                  </a:cubicBezTo>
                  <a:lnTo>
                    <a:pt x="18723" y="11525"/>
                  </a:lnTo>
                  <a:cubicBezTo>
                    <a:pt x="18669" y="13129"/>
                    <a:pt x="18398" y="14718"/>
                    <a:pt x="17916" y="16249"/>
                  </a:cubicBezTo>
                  <a:cubicBezTo>
                    <a:pt x="18532" y="16454"/>
                    <a:pt x="19136" y="16692"/>
                    <a:pt x="19727" y="16961"/>
                  </a:cubicBezTo>
                  <a:close/>
                  <a:moveTo>
                    <a:pt x="17415" y="17610"/>
                  </a:moveTo>
                  <a:cubicBezTo>
                    <a:pt x="16979" y="18648"/>
                    <a:pt x="16399" y="19619"/>
                    <a:pt x="15692" y="20494"/>
                  </a:cubicBezTo>
                  <a:cubicBezTo>
                    <a:pt x="16859" y="19898"/>
                    <a:pt x="17909" y="19096"/>
                    <a:pt x="18791" y="18125"/>
                  </a:cubicBezTo>
                  <a:cubicBezTo>
                    <a:pt x="18350" y="17935"/>
                    <a:pt x="17894" y="17758"/>
                    <a:pt x="17418" y="17606"/>
                  </a:cubicBezTo>
                  <a:close/>
                  <a:moveTo>
                    <a:pt x="11522" y="16623"/>
                  </a:moveTo>
                  <a:lnTo>
                    <a:pt x="11522" y="21600"/>
                  </a:lnTo>
                  <a:cubicBezTo>
                    <a:pt x="13373" y="21256"/>
                    <a:pt x="14990" y="19605"/>
                    <a:pt x="16037" y="17215"/>
                  </a:cubicBezTo>
                  <a:cubicBezTo>
                    <a:pt x="14556" y="16863"/>
                    <a:pt x="13043" y="16664"/>
                    <a:pt x="11522" y="16623"/>
                  </a:cubicBezTo>
                  <a:close/>
                  <a:moveTo>
                    <a:pt x="17280" y="11525"/>
                  </a:moveTo>
                  <a:lnTo>
                    <a:pt x="11522" y="11525"/>
                  </a:lnTo>
                  <a:lnTo>
                    <a:pt x="11522" y="15174"/>
                  </a:lnTo>
                  <a:cubicBezTo>
                    <a:pt x="13218" y="15218"/>
                    <a:pt x="14904" y="15446"/>
                    <a:pt x="16551" y="15855"/>
                  </a:cubicBezTo>
                  <a:cubicBezTo>
                    <a:pt x="16984" y="14450"/>
                    <a:pt x="17229" y="12994"/>
                    <a:pt x="17280" y="11525"/>
                  </a:cubicBezTo>
                  <a:close/>
                  <a:moveTo>
                    <a:pt x="16558" y="5757"/>
                  </a:moveTo>
                  <a:cubicBezTo>
                    <a:pt x="14908" y="6163"/>
                    <a:pt x="13220" y="6388"/>
                    <a:pt x="11522" y="6429"/>
                  </a:cubicBezTo>
                  <a:lnTo>
                    <a:pt x="11522" y="10075"/>
                  </a:lnTo>
                  <a:lnTo>
                    <a:pt x="17280" y="10075"/>
                  </a:lnTo>
                  <a:cubicBezTo>
                    <a:pt x="17229" y="8610"/>
                    <a:pt x="16985" y="7158"/>
                    <a:pt x="16555" y="5757"/>
                  </a:cubicBezTo>
                  <a:close/>
                  <a:moveTo>
                    <a:pt x="3680" y="5364"/>
                  </a:moveTo>
                  <a:cubicBezTo>
                    <a:pt x="3062" y="5160"/>
                    <a:pt x="2456" y="4924"/>
                    <a:pt x="1863" y="4657"/>
                  </a:cubicBezTo>
                  <a:cubicBezTo>
                    <a:pt x="768" y="6262"/>
                    <a:pt x="124" y="8134"/>
                    <a:pt x="0" y="10075"/>
                  </a:cubicBezTo>
                  <a:lnTo>
                    <a:pt x="2877" y="10075"/>
                  </a:lnTo>
                  <a:cubicBezTo>
                    <a:pt x="2931" y="8476"/>
                    <a:pt x="3201" y="6891"/>
                    <a:pt x="3680" y="5364"/>
                  </a:cubicBezTo>
                  <a:close/>
                  <a:moveTo>
                    <a:pt x="4186" y="3994"/>
                  </a:moveTo>
                  <a:cubicBezTo>
                    <a:pt x="3706" y="3842"/>
                    <a:pt x="3251" y="3663"/>
                    <a:pt x="2807" y="3479"/>
                  </a:cubicBezTo>
                  <a:cubicBezTo>
                    <a:pt x="3688" y="2508"/>
                    <a:pt x="4738" y="1705"/>
                    <a:pt x="5905" y="1109"/>
                  </a:cubicBezTo>
                  <a:cubicBezTo>
                    <a:pt x="5199" y="1984"/>
                    <a:pt x="4619" y="2955"/>
                    <a:pt x="4182" y="3992"/>
                  </a:cubicBezTo>
                  <a:close/>
                  <a:moveTo>
                    <a:pt x="5568" y="4382"/>
                  </a:moveTo>
                  <a:cubicBezTo>
                    <a:pt x="6614" y="1993"/>
                    <a:pt x="8227" y="343"/>
                    <a:pt x="10078" y="0"/>
                  </a:cubicBezTo>
                  <a:lnTo>
                    <a:pt x="10078" y="4979"/>
                  </a:lnTo>
                  <a:cubicBezTo>
                    <a:pt x="8557" y="4935"/>
                    <a:pt x="7045" y="4734"/>
                    <a:pt x="5565" y="4380"/>
                  </a:cubicBezTo>
                  <a:close/>
                  <a:moveTo>
                    <a:pt x="1873" y="16961"/>
                  </a:moveTo>
                  <a:cubicBezTo>
                    <a:pt x="771" y="15352"/>
                    <a:pt x="124" y="13473"/>
                    <a:pt x="1" y="11525"/>
                  </a:cubicBezTo>
                  <a:lnTo>
                    <a:pt x="2877" y="11525"/>
                  </a:lnTo>
                  <a:cubicBezTo>
                    <a:pt x="2931" y="13129"/>
                    <a:pt x="3202" y="14718"/>
                    <a:pt x="3684" y="16249"/>
                  </a:cubicBezTo>
                  <a:cubicBezTo>
                    <a:pt x="3068" y="16454"/>
                    <a:pt x="2464" y="16692"/>
                    <a:pt x="1873" y="16961"/>
                  </a:cubicBezTo>
                  <a:close/>
                  <a:moveTo>
                    <a:pt x="4185" y="17610"/>
                  </a:moveTo>
                  <a:cubicBezTo>
                    <a:pt x="4621" y="18648"/>
                    <a:pt x="5201" y="19619"/>
                    <a:pt x="5908" y="20494"/>
                  </a:cubicBezTo>
                  <a:cubicBezTo>
                    <a:pt x="4740" y="19897"/>
                    <a:pt x="3688" y="19093"/>
                    <a:pt x="2806" y="18121"/>
                  </a:cubicBezTo>
                  <a:cubicBezTo>
                    <a:pt x="3250" y="17935"/>
                    <a:pt x="3706" y="17758"/>
                    <a:pt x="4182" y="17606"/>
                  </a:cubicBezTo>
                  <a:close/>
                  <a:moveTo>
                    <a:pt x="10078" y="16623"/>
                  </a:moveTo>
                  <a:lnTo>
                    <a:pt x="10078" y="21600"/>
                  </a:lnTo>
                  <a:cubicBezTo>
                    <a:pt x="8227" y="21256"/>
                    <a:pt x="6610" y="19605"/>
                    <a:pt x="5563" y="17215"/>
                  </a:cubicBezTo>
                  <a:cubicBezTo>
                    <a:pt x="7044" y="16863"/>
                    <a:pt x="8557" y="16664"/>
                    <a:pt x="10078" y="16623"/>
                  </a:cubicBezTo>
                  <a:close/>
                  <a:moveTo>
                    <a:pt x="4320" y="11525"/>
                  </a:moveTo>
                  <a:lnTo>
                    <a:pt x="10078" y="11525"/>
                  </a:lnTo>
                  <a:lnTo>
                    <a:pt x="10078" y="15174"/>
                  </a:lnTo>
                  <a:cubicBezTo>
                    <a:pt x="8382" y="15218"/>
                    <a:pt x="6696" y="15446"/>
                    <a:pt x="5049" y="15855"/>
                  </a:cubicBezTo>
                  <a:cubicBezTo>
                    <a:pt x="4616" y="14450"/>
                    <a:pt x="4371" y="12994"/>
                    <a:pt x="4320" y="11525"/>
                  </a:cubicBezTo>
                  <a:close/>
                  <a:moveTo>
                    <a:pt x="5042" y="5757"/>
                  </a:moveTo>
                  <a:cubicBezTo>
                    <a:pt x="6692" y="6163"/>
                    <a:pt x="8380" y="6388"/>
                    <a:pt x="10078" y="6429"/>
                  </a:cubicBezTo>
                  <a:lnTo>
                    <a:pt x="10078" y="10075"/>
                  </a:lnTo>
                  <a:lnTo>
                    <a:pt x="4320" y="10075"/>
                  </a:lnTo>
                  <a:cubicBezTo>
                    <a:pt x="4371" y="8610"/>
                    <a:pt x="4615" y="7158"/>
                    <a:pt x="5045" y="5757"/>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grpSp>
      <p:sp>
        <p:nvSpPr>
          <p:cNvPr id="17" name="Idea Presentation"/>
          <p:cNvSpPr txBox="1"/>
          <p:nvPr/>
        </p:nvSpPr>
        <p:spPr>
          <a:xfrm>
            <a:off x="3704024" y="12751927"/>
            <a:ext cx="3353615" cy="58477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2600">
                <a:solidFill>
                  <a:srgbClr val="A9A9A9"/>
                </a:solidFill>
                <a:latin typeface="OpenSans"/>
                <a:ea typeface="OpenSans"/>
                <a:cs typeface="OpenSans"/>
                <a:sym typeface="OpenSans"/>
              </a:defRPr>
            </a:lvl1pPr>
          </a:lstStyle>
          <a:p>
            <a:r>
              <a:rPr dirty="0">
                <a:solidFill>
                  <a:schemeClr val="bg2"/>
                </a:solidFill>
                <a:latin typeface="Open Sans" panose="020B0606030504020204" pitchFamily="34" charset="0"/>
                <a:ea typeface="Open Sans" panose="020B0606030504020204" pitchFamily="34" charset="0"/>
                <a:cs typeface="Open Sans" panose="020B0606030504020204" pitchFamily="34" charset="0"/>
              </a:rPr>
              <a:t>Idea Presentation</a:t>
            </a:r>
          </a:p>
        </p:txBody>
      </p:sp>
      <p:sp>
        <p:nvSpPr>
          <p:cNvPr id="18" name="Slide Number"/>
          <p:cNvSpPr txBox="1">
            <a:spLocks noGrp="1"/>
          </p:cNvSpPr>
          <p:nvPr>
            <p:ph type="sldNum" sz="quarter" idx="2"/>
          </p:nvPr>
        </p:nvSpPr>
        <p:spPr>
          <a:xfrm>
            <a:off x="23137445" y="12751927"/>
            <a:ext cx="794416" cy="584773"/>
          </a:xfrm>
          <a:prstGeom prst="rect">
            <a:avLst/>
          </a:prstGeom>
        </p:spPr>
        <p:txBody>
          <a:bodyPr wrap="square"/>
          <a:lstStyle>
            <a:lvl1pPr algn="ctr">
              <a:defRPr sz="2600">
                <a:solidFill>
                  <a:schemeClr val="bg2"/>
                </a:solidFill>
              </a:defRPr>
            </a:lvl1pPr>
          </a:lstStyle>
          <a:p>
            <a:fld id="{86CB4B4D-7CA3-9044-876B-883B54F8677D}" type="slidenum">
              <a:rPr lang="ru-RU" smtClean="0"/>
              <a:pPr/>
              <a:t>‹#›</a:t>
            </a:fld>
            <a:endParaRPr lang="ru-RU" dirty="0"/>
          </a:p>
        </p:txBody>
      </p:sp>
      <p:sp>
        <p:nvSpPr>
          <p:cNvPr id="3" name="Рисунок 2">
            <a:extLst>
              <a:ext uri="{FF2B5EF4-FFF2-40B4-BE49-F238E27FC236}">
                <a16:creationId xmlns:a16="http://schemas.microsoft.com/office/drawing/2014/main" id="{67F6B5E8-A432-4E1A-ACF2-245F052F9843}"/>
              </a:ext>
            </a:extLst>
          </p:cNvPr>
          <p:cNvSpPr>
            <a:spLocks noGrp="1"/>
          </p:cNvSpPr>
          <p:nvPr>
            <p:ph type="pic" sz="quarter" idx="10" hasCustomPrompt="1"/>
          </p:nvPr>
        </p:nvSpPr>
        <p:spPr>
          <a:xfrm>
            <a:off x="1903413" y="1747838"/>
            <a:ext cx="4375150" cy="4043362"/>
          </a:xfrm>
        </p:spPr>
        <p:txBody>
          <a:bodyPr>
            <a:normAutofit/>
          </a:bodyPr>
          <a:lstStyle>
            <a:lvl1pPr marL="0" indent="0" algn="ctr">
              <a:buFontTx/>
              <a:buNone/>
              <a:defRPr sz="4000"/>
            </a:lvl1pPr>
          </a:lstStyle>
          <a:p>
            <a:r>
              <a:rPr lang="en-US" dirty="0"/>
              <a:t>picture</a:t>
            </a:r>
            <a:endParaRPr lang="ru-RU" dirty="0"/>
          </a:p>
        </p:txBody>
      </p:sp>
      <p:sp>
        <p:nvSpPr>
          <p:cNvPr id="19" name="Рисунок 2">
            <a:extLst>
              <a:ext uri="{FF2B5EF4-FFF2-40B4-BE49-F238E27FC236}">
                <a16:creationId xmlns:a16="http://schemas.microsoft.com/office/drawing/2014/main" id="{588603D9-9B1E-4C80-B3C6-40ED07393AF5}"/>
              </a:ext>
            </a:extLst>
          </p:cNvPr>
          <p:cNvSpPr>
            <a:spLocks noGrp="1"/>
          </p:cNvSpPr>
          <p:nvPr>
            <p:ph type="pic" sz="quarter" idx="11" hasCustomPrompt="1"/>
          </p:nvPr>
        </p:nvSpPr>
        <p:spPr>
          <a:xfrm>
            <a:off x="6871653" y="1747838"/>
            <a:ext cx="4375150" cy="4043362"/>
          </a:xfrm>
        </p:spPr>
        <p:txBody>
          <a:bodyPr>
            <a:normAutofit/>
          </a:bodyPr>
          <a:lstStyle>
            <a:lvl1pPr marL="0" indent="0" algn="ctr">
              <a:buFontTx/>
              <a:buNone/>
              <a:defRPr sz="4000"/>
            </a:lvl1pPr>
          </a:lstStyle>
          <a:p>
            <a:r>
              <a:rPr lang="en-US" dirty="0"/>
              <a:t>picture</a:t>
            </a:r>
            <a:endParaRPr lang="ru-RU" dirty="0"/>
          </a:p>
        </p:txBody>
      </p:sp>
      <p:sp>
        <p:nvSpPr>
          <p:cNvPr id="20" name="Рисунок 2">
            <a:extLst>
              <a:ext uri="{FF2B5EF4-FFF2-40B4-BE49-F238E27FC236}">
                <a16:creationId xmlns:a16="http://schemas.microsoft.com/office/drawing/2014/main" id="{DD810292-7BC5-4078-89E5-E357CCAE5DAB}"/>
              </a:ext>
            </a:extLst>
          </p:cNvPr>
          <p:cNvSpPr>
            <a:spLocks noGrp="1"/>
          </p:cNvSpPr>
          <p:nvPr>
            <p:ph type="pic" sz="quarter" idx="12" hasCustomPrompt="1"/>
          </p:nvPr>
        </p:nvSpPr>
        <p:spPr>
          <a:xfrm>
            <a:off x="1903666" y="6197110"/>
            <a:ext cx="4375150" cy="4043362"/>
          </a:xfrm>
        </p:spPr>
        <p:txBody>
          <a:bodyPr>
            <a:normAutofit/>
          </a:bodyPr>
          <a:lstStyle>
            <a:lvl1pPr marL="0" indent="0" algn="ctr">
              <a:buFontTx/>
              <a:buNone/>
              <a:defRPr sz="4000"/>
            </a:lvl1pPr>
          </a:lstStyle>
          <a:p>
            <a:r>
              <a:rPr lang="en-US" dirty="0"/>
              <a:t>picture</a:t>
            </a:r>
            <a:endParaRPr lang="ru-RU" dirty="0"/>
          </a:p>
        </p:txBody>
      </p:sp>
      <p:sp>
        <p:nvSpPr>
          <p:cNvPr id="21" name="Рисунок 2">
            <a:extLst>
              <a:ext uri="{FF2B5EF4-FFF2-40B4-BE49-F238E27FC236}">
                <a16:creationId xmlns:a16="http://schemas.microsoft.com/office/drawing/2014/main" id="{C02A94AE-714C-44D4-BF15-23AC154AA0CB}"/>
              </a:ext>
            </a:extLst>
          </p:cNvPr>
          <p:cNvSpPr>
            <a:spLocks noGrp="1"/>
          </p:cNvSpPr>
          <p:nvPr>
            <p:ph type="pic" sz="quarter" idx="13" hasCustomPrompt="1"/>
          </p:nvPr>
        </p:nvSpPr>
        <p:spPr>
          <a:xfrm>
            <a:off x="6871653" y="6214270"/>
            <a:ext cx="4375150" cy="4043362"/>
          </a:xfrm>
        </p:spPr>
        <p:txBody>
          <a:bodyPr>
            <a:normAutofit/>
          </a:bodyPr>
          <a:lstStyle>
            <a:lvl1pPr marL="0" indent="0" algn="ctr">
              <a:buFontTx/>
              <a:buNone/>
              <a:defRPr sz="4000"/>
            </a:lvl1pPr>
          </a:lstStyle>
          <a:p>
            <a:r>
              <a:rPr lang="en-US" dirty="0"/>
              <a:t>picture</a:t>
            </a:r>
            <a:endParaRPr lang="ru-RU" dirty="0"/>
          </a:p>
        </p:txBody>
      </p:sp>
    </p:spTree>
    <p:extLst>
      <p:ext uri="{BB962C8B-B14F-4D97-AF65-F5344CB8AC3E}">
        <p14:creationId xmlns:p14="http://schemas.microsoft.com/office/powerpoint/2010/main" val="239956585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5" name="Title Text"/>
          <p:cNvSpPr txBox="1">
            <a:spLocks noGrp="1"/>
          </p:cNvSpPr>
          <p:nvPr>
            <p:ph type="title"/>
          </p:nvPr>
        </p:nvSpPr>
        <p:spPr>
          <a:prstGeom prst="rect">
            <a:avLst/>
          </a:prstGeom>
        </p:spPr>
        <p:txBody>
          <a:bodyPr/>
          <a:lstStyle/>
          <a:p>
            <a:r>
              <a:t>Title Text</a:t>
            </a:r>
          </a:p>
        </p:txBody>
      </p:sp>
      <p:sp>
        <p:nvSpPr>
          <p:cNvPr id="2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4" name="Title Text"/>
          <p:cNvSpPr txBox="1">
            <a:spLocks noGrp="1"/>
          </p:cNvSpPr>
          <p:nvPr>
            <p:ph type="title"/>
          </p:nvPr>
        </p:nvSpPr>
        <p:spPr>
          <a:xfrm>
            <a:off x="1663700" y="3419476"/>
            <a:ext cx="21031200" cy="5705474"/>
          </a:xfrm>
          <a:prstGeom prst="rect">
            <a:avLst/>
          </a:prstGeom>
        </p:spPr>
        <p:txBody>
          <a:bodyPr anchor="b"/>
          <a:lstStyle>
            <a:lvl1pPr>
              <a:defRPr sz="12000"/>
            </a:lvl1pPr>
          </a:lstStyle>
          <a:p>
            <a:r>
              <a:t>Title Text</a:t>
            </a:r>
          </a:p>
        </p:txBody>
      </p:sp>
      <p:sp>
        <p:nvSpPr>
          <p:cNvPr id="35" name="Body Level One…"/>
          <p:cNvSpPr txBox="1">
            <a:spLocks noGrp="1"/>
          </p:cNvSpPr>
          <p:nvPr>
            <p:ph type="body" sz="quarter" idx="1"/>
          </p:nvPr>
        </p:nvSpPr>
        <p:spPr>
          <a:xfrm>
            <a:off x="1663700" y="9178925"/>
            <a:ext cx="21031200" cy="3000375"/>
          </a:xfrm>
          <a:prstGeom prst="rect">
            <a:avLst/>
          </a:prstGeom>
        </p:spPr>
        <p:txBody>
          <a:bodyPr/>
          <a:lstStyle>
            <a:lvl1pPr marL="0" indent="0">
              <a:buSzTx/>
              <a:buFontTx/>
              <a:buNone/>
              <a:defRPr sz="4800">
                <a:solidFill>
                  <a:srgbClr val="888888"/>
                </a:solidFill>
              </a:defRPr>
            </a:lvl1pPr>
            <a:lvl2pPr marL="0" indent="457200">
              <a:buSzTx/>
              <a:buFontTx/>
              <a:buNone/>
              <a:defRPr sz="4800">
                <a:solidFill>
                  <a:srgbClr val="888888"/>
                </a:solidFill>
              </a:defRPr>
            </a:lvl2pPr>
            <a:lvl3pPr marL="0" indent="914400">
              <a:buSzTx/>
              <a:buFontTx/>
              <a:buNone/>
              <a:defRPr sz="4800">
                <a:solidFill>
                  <a:srgbClr val="888888"/>
                </a:solidFill>
              </a:defRPr>
            </a:lvl3pPr>
            <a:lvl4pPr marL="0" indent="1371600">
              <a:buSzTx/>
              <a:buFontTx/>
              <a:buNone/>
              <a:defRPr sz="4800">
                <a:solidFill>
                  <a:srgbClr val="888888"/>
                </a:solidFill>
              </a:defRPr>
            </a:lvl4pPr>
            <a:lvl5pPr marL="0" indent="1828800">
              <a:buSzTx/>
              <a:buFontTx/>
              <a:buNone/>
              <a:defRPr sz="48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3" name="Title Text"/>
          <p:cNvSpPr txBox="1">
            <a:spLocks noGrp="1"/>
          </p:cNvSpPr>
          <p:nvPr>
            <p:ph type="title"/>
          </p:nvPr>
        </p:nvSpPr>
        <p:spPr>
          <a:prstGeom prst="rect">
            <a:avLst/>
          </a:prstGeom>
        </p:spPr>
        <p:txBody>
          <a:bodyPr/>
          <a:lstStyle/>
          <a:p>
            <a:r>
              <a:t>Title Text</a:t>
            </a:r>
          </a:p>
        </p:txBody>
      </p:sp>
      <p:sp>
        <p:nvSpPr>
          <p:cNvPr id="44" name="Body Level One…"/>
          <p:cNvSpPr txBox="1">
            <a:spLocks noGrp="1"/>
          </p:cNvSpPr>
          <p:nvPr>
            <p:ph type="body" sz="half" idx="1"/>
          </p:nvPr>
        </p:nvSpPr>
        <p:spPr>
          <a:xfrm>
            <a:off x="1676400" y="3651250"/>
            <a:ext cx="10363200" cy="870267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2" name="Title Text"/>
          <p:cNvSpPr txBox="1">
            <a:spLocks noGrp="1"/>
          </p:cNvSpPr>
          <p:nvPr>
            <p:ph type="title"/>
          </p:nvPr>
        </p:nvSpPr>
        <p:spPr>
          <a:xfrm>
            <a:off x="1679575" y="730250"/>
            <a:ext cx="21031201" cy="2651126"/>
          </a:xfrm>
          <a:prstGeom prst="rect">
            <a:avLst/>
          </a:prstGeom>
        </p:spPr>
        <p:txBody>
          <a:bodyPr/>
          <a:lstStyle/>
          <a:p>
            <a:r>
              <a:t>Title Text</a:t>
            </a:r>
          </a:p>
        </p:txBody>
      </p:sp>
      <p:sp>
        <p:nvSpPr>
          <p:cNvPr id="53" name="Body Level One…"/>
          <p:cNvSpPr txBox="1">
            <a:spLocks noGrp="1"/>
          </p:cNvSpPr>
          <p:nvPr>
            <p:ph type="body" sz="quarter" idx="1"/>
          </p:nvPr>
        </p:nvSpPr>
        <p:spPr>
          <a:xfrm>
            <a:off x="1679575" y="3362326"/>
            <a:ext cx="10315576" cy="1647825"/>
          </a:xfrm>
          <a:prstGeom prst="rect">
            <a:avLst/>
          </a:prstGeom>
        </p:spPr>
        <p:txBody>
          <a:bodyPr anchor="b"/>
          <a:lstStyle>
            <a:lvl1pPr marL="0" indent="0">
              <a:buSzTx/>
              <a:buFontTx/>
              <a:buNone/>
              <a:defRPr sz="4800" b="1"/>
            </a:lvl1pPr>
            <a:lvl2pPr marL="0" indent="457200">
              <a:buSzTx/>
              <a:buFontTx/>
              <a:buNone/>
              <a:defRPr sz="4800" b="1"/>
            </a:lvl2pPr>
            <a:lvl3pPr marL="0" indent="914400">
              <a:buSzTx/>
              <a:buFontTx/>
              <a:buNone/>
              <a:defRPr sz="4800" b="1"/>
            </a:lvl3pPr>
            <a:lvl4pPr marL="0" indent="1371600">
              <a:buSzTx/>
              <a:buFontTx/>
              <a:buNone/>
              <a:defRPr sz="4800" b="1"/>
            </a:lvl4pPr>
            <a:lvl5pPr marL="0" indent="1828800">
              <a:buSzTx/>
              <a:buFontTx/>
              <a:buNone/>
              <a:defRPr sz="48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21"/>
          </p:nvPr>
        </p:nvSpPr>
        <p:spPr>
          <a:xfrm>
            <a:off x="12344400" y="3362326"/>
            <a:ext cx="10366376" cy="1647825"/>
          </a:xfrm>
          <a:prstGeom prst="rect">
            <a:avLst/>
          </a:prstGeom>
          <a:ln w="12700"/>
        </p:spPr>
        <p:txBody>
          <a:bodyPr anchor="b"/>
          <a:lstStyle/>
          <a:p>
            <a:pPr marL="0" indent="0">
              <a:buSzTx/>
              <a:buFontTx/>
              <a:buNone/>
              <a:defRPr sz="48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prstGeom prst="rect">
            <a:avLst/>
          </a:prstGeom>
        </p:spPr>
        <p:txBody>
          <a:bodyPr/>
          <a:lstStyle/>
          <a:p>
            <a:r>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1679575" y="914400"/>
            <a:ext cx="7864476" cy="3200400"/>
          </a:xfrm>
          <a:prstGeom prst="rect">
            <a:avLst/>
          </a:prstGeom>
        </p:spPr>
        <p:txBody>
          <a:bodyPr anchor="b"/>
          <a:lstStyle>
            <a:lvl1pPr>
              <a:defRPr sz="6400"/>
            </a:lvl1pPr>
          </a:lstStyle>
          <a:p>
            <a:r>
              <a:t>Title Text</a:t>
            </a:r>
          </a:p>
        </p:txBody>
      </p:sp>
      <p:sp>
        <p:nvSpPr>
          <p:cNvPr id="78" name="Body Level One…"/>
          <p:cNvSpPr txBox="1">
            <a:spLocks noGrp="1"/>
          </p:cNvSpPr>
          <p:nvPr>
            <p:ph type="body" sz="half" idx="1"/>
          </p:nvPr>
        </p:nvSpPr>
        <p:spPr>
          <a:xfrm>
            <a:off x="10366375" y="1974850"/>
            <a:ext cx="12344401" cy="9747250"/>
          </a:xfrm>
          <a:prstGeom prst="rect">
            <a:avLst/>
          </a:prstGeom>
        </p:spPr>
        <p:txBody>
          <a:bodyPr/>
          <a:lstStyle>
            <a:lvl1pPr>
              <a:defRPr sz="6400"/>
            </a:lvl1pPr>
            <a:lvl2pPr marL="979714" indent="-522514">
              <a:defRPr sz="6400"/>
            </a:lvl2pPr>
            <a:lvl3pPr marL="1524000" indent="-609600">
              <a:defRPr sz="6400"/>
            </a:lvl3pPr>
            <a:lvl4pPr marL="2103120" indent="-731520">
              <a:defRPr sz="6400"/>
            </a:lvl4pPr>
            <a:lvl5pPr marL="2560320" indent="-731520">
              <a:defRPr sz="64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21"/>
          </p:nvPr>
        </p:nvSpPr>
        <p:spPr>
          <a:xfrm>
            <a:off x="1679575" y="4114800"/>
            <a:ext cx="7864475" cy="7623176"/>
          </a:xfrm>
          <a:prstGeom prst="rect">
            <a:avLst/>
          </a:prstGeom>
          <a:ln w="12700"/>
        </p:spPr>
        <p:txBody>
          <a:bodyPr/>
          <a:lstStyle/>
          <a:p>
            <a:pPr marL="0" indent="0">
              <a:buSzTx/>
              <a:buFontTx/>
              <a:buNone/>
              <a:defRPr sz="3200"/>
            </a:pPr>
            <a:endParaRP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76400" y="730250"/>
            <a:ext cx="21031200" cy="265112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nchor="ctr">
            <a:normAutofit/>
          </a:bodyPr>
          <a:lstStyle/>
          <a:p>
            <a:r>
              <a:t>Title Text</a:t>
            </a:r>
          </a:p>
        </p:txBody>
      </p:sp>
      <p:sp>
        <p:nvSpPr>
          <p:cNvPr id="3" name="Body Level One…"/>
          <p:cNvSpPr txBox="1">
            <a:spLocks noGrp="1"/>
          </p:cNvSpPr>
          <p:nvPr>
            <p:ph type="body" idx="1"/>
          </p:nvPr>
        </p:nvSpPr>
        <p:spPr>
          <a:xfrm>
            <a:off x="1676400" y="3651250"/>
            <a:ext cx="21031200" cy="870267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22203052" y="12835870"/>
            <a:ext cx="504548" cy="483910"/>
          </a:xfrm>
          <a:prstGeom prst="rect">
            <a:avLst/>
          </a:prstGeom>
          <a:ln w="25400">
            <a:miter lim="400000"/>
          </a:ln>
        </p:spPr>
        <p:txBody>
          <a:bodyPr wrap="none" tIns="91439" bIns="91439" anchor="ctr">
            <a:spAutoFit/>
          </a:bodyPr>
          <a:lstStyle>
            <a:lvl1pPr algn="r">
              <a:defRPr sz="24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spd="med"/>
  <p:txStyles>
    <p:titleStyle>
      <a:lvl1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1pPr>
      <a:lvl2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2pPr>
      <a:lvl3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3pPr>
      <a:lvl4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4pPr>
      <a:lvl5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5pPr>
      <a:lvl6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6pPr>
      <a:lvl7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7pPr>
      <a:lvl8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8pPr>
      <a:lvl9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9pPr>
    </p:titleStyle>
    <p:bodyStyle>
      <a:lvl1pPr marL="457200" marR="0" indent="-457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1pPr>
      <a:lvl2pPr marL="990600" marR="0" indent="-5334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2pPr>
      <a:lvl3pPr marL="1554479" marR="0" indent="-640079"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3pPr>
      <a:lvl4pPr marL="20828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4pPr>
      <a:lvl5pPr marL="25400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5pPr>
      <a:lvl6pPr marL="29972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6pPr>
      <a:lvl7pPr marL="34544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7pPr>
      <a:lvl8pPr marL="39116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8pPr>
      <a:lvl9pPr marL="43688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9pPr>
    </p:bodyStyle>
    <p:otherStyle>
      <a:lvl1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1pPr>
      <a:lvl2pPr marL="0" marR="0" indent="4572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2pPr>
      <a:lvl3pPr marL="0" marR="0" indent="9144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3pPr>
      <a:lvl4pPr marL="0" marR="0" indent="13716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4pPr>
      <a:lvl5pPr marL="0" marR="0" indent="18288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5pPr>
      <a:lvl6pPr marL="0" marR="0" indent="22860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6pPr>
      <a:lvl7pPr marL="0" marR="0" indent="27432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7pPr>
      <a:lvl8pPr marL="0" marR="0" indent="32004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8pPr>
      <a:lvl9pPr marL="0" marR="0" indent="36576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mailto:duminfo@gmail.com" TargetMode="External"/><Relationship Id="rId2" Type="http://schemas.openxmlformats.org/officeDocument/2006/relationships/hyperlink" Target="mailto:ilyasova@dumspb.ru" TargetMode="Externa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p:cNvSpPr/>
          <p:nvPr/>
        </p:nvSpPr>
        <p:spPr>
          <a:xfrm>
            <a:off x="2353927" y="1719929"/>
            <a:ext cx="18763458" cy="7945438"/>
          </a:xfrm>
          <a:custGeom>
            <a:avLst/>
            <a:gdLst/>
            <a:ahLst/>
            <a:cxnLst>
              <a:cxn ang="0">
                <a:pos x="wd2" y="hd2"/>
              </a:cxn>
              <a:cxn ang="5400000">
                <a:pos x="wd2" y="hd2"/>
              </a:cxn>
              <a:cxn ang="10800000">
                <a:pos x="wd2" y="hd2"/>
              </a:cxn>
              <a:cxn ang="16200000">
                <a:pos x="wd2" y="hd2"/>
              </a:cxn>
            </a:cxnLst>
            <a:rect l="0" t="0" r="r" b="b"/>
            <a:pathLst>
              <a:path w="21600" h="21600" extrusionOk="0">
                <a:moveTo>
                  <a:pt x="1697" y="0"/>
                </a:moveTo>
                <a:cubicBezTo>
                  <a:pt x="1495" y="0"/>
                  <a:pt x="1373" y="0"/>
                  <a:pt x="1292" y="80"/>
                </a:cubicBezTo>
                <a:cubicBezTo>
                  <a:pt x="1176" y="180"/>
                  <a:pt x="1084" y="398"/>
                  <a:pt x="1042" y="673"/>
                </a:cubicBezTo>
                <a:cubicBezTo>
                  <a:pt x="1008" y="864"/>
                  <a:pt x="1008" y="1150"/>
                  <a:pt x="1008" y="1628"/>
                </a:cubicBezTo>
                <a:lnTo>
                  <a:pt x="1008" y="2596"/>
                </a:lnTo>
                <a:cubicBezTo>
                  <a:pt x="935" y="2635"/>
                  <a:pt x="860" y="2658"/>
                  <a:pt x="784" y="2660"/>
                </a:cubicBezTo>
                <a:cubicBezTo>
                  <a:pt x="489" y="2667"/>
                  <a:pt x="207" y="2392"/>
                  <a:pt x="0" y="1898"/>
                </a:cubicBezTo>
                <a:cubicBezTo>
                  <a:pt x="52" y="2714"/>
                  <a:pt x="201" y="3478"/>
                  <a:pt x="430" y="4101"/>
                </a:cubicBezTo>
                <a:cubicBezTo>
                  <a:pt x="592" y="4540"/>
                  <a:pt x="789" y="4896"/>
                  <a:pt x="1008" y="5150"/>
                </a:cubicBezTo>
                <a:lnTo>
                  <a:pt x="1008" y="19972"/>
                </a:lnTo>
                <a:cubicBezTo>
                  <a:pt x="1008" y="20450"/>
                  <a:pt x="1008" y="20736"/>
                  <a:pt x="1042" y="20927"/>
                </a:cubicBezTo>
                <a:cubicBezTo>
                  <a:pt x="1084" y="21202"/>
                  <a:pt x="1176" y="21420"/>
                  <a:pt x="1292" y="21520"/>
                </a:cubicBezTo>
                <a:cubicBezTo>
                  <a:pt x="1373" y="21600"/>
                  <a:pt x="1495" y="21600"/>
                  <a:pt x="1697" y="21600"/>
                </a:cubicBezTo>
                <a:lnTo>
                  <a:pt x="20911" y="21600"/>
                </a:lnTo>
                <a:cubicBezTo>
                  <a:pt x="21113" y="21600"/>
                  <a:pt x="21234" y="21600"/>
                  <a:pt x="21315" y="21520"/>
                </a:cubicBezTo>
                <a:cubicBezTo>
                  <a:pt x="21432" y="21420"/>
                  <a:pt x="21524" y="21202"/>
                  <a:pt x="21566" y="20927"/>
                </a:cubicBezTo>
                <a:cubicBezTo>
                  <a:pt x="21600" y="20736"/>
                  <a:pt x="21600" y="20450"/>
                  <a:pt x="21600" y="19972"/>
                </a:cubicBezTo>
                <a:lnTo>
                  <a:pt x="21600" y="1628"/>
                </a:lnTo>
                <a:cubicBezTo>
                  <a:pt x="21600" y="1150"/>
                  <a:pt x="21600" y="864"/>
                  <a:pt x="21566" y="673"/>
                </a:cubicBezTo>
                <a:cubicBezTo>
                  <a:pt x="21524" y="398"/>
                  <a:pt x="21432" y="180"/>
                  <a:pt x="21315" y="80"/>
                </a:cubicBezTo>
                <a:cubicBezTo>
                  <a:pt x="21234" y="0"/>
                  <a:pt x="21113" y="0"/>
                  <a:pt x="20911" y="0"/>
                </a:cubicBezTo>
                <a:lnTo>
                  <a:pt x="1697" y="0"/>
                </a:lnTo>
                <a:close/>
              </a:path>
            </a:pathLst>
          </a:custGeom>
          <a:gradFill>
            <a:gsLst>
              <a:gs pos="8375">
                <a:schemeClr val="accent1"/>
              </a:gs>
              <a:gs pos="31805">
                <a:schemeClr val="accent2"/>
              </a:gs>
              <a:gs pos="64277">
                <a:schemeClr val="accent3"/>
              </a:gs>
              <a:gs pos="100000">
                <a:schemeClr val="accent4"/>
              </a:gs>
            </a:gsLst>
            <a:lin ang="3038642"/>
          </a:gradFill>
          <a:ln w="25400">
            <a:miter lim="400000"/>
          </a:ln>
        </p:spPr>
        <p:txBody>
          <a:bodyPr tIns="91439" bIns="91439" anchor="ctr"/>
          <a:lstStyle/>
          <a:p>
            <a:endParaRPr/>
          </a:p>
        </p:txBody>
      </p:sp>
      <p:sp>
        <p:nvSpPr>
          <p:cNvPr id="147" name="Circle"/>
          <p:cNvSpPr/>
          <p:nvPr/>
        </p:nvSpPr>
        <p:spPr>
          <a:xfrm>
            <a:off x="20012981" y="1602731"/>
            <a:ext cx="2208809" cy="2208809"/>
          </a:xfrm>
          <a:prstGeom prst="ellipse">
            <a:avLst/>
          </a:prstGeom>
          <a:solidFill>
            <a:schemeClr val="tx2"/>
          </a:solidFill>
          <a:ln w="25400">
            <a:miter lim="400000"/>
          </a:ln>
          <a:effectLst>
            <a:outerShdw blurRad="381000" dist="381000" dir="5400000" rotWithShape="0">
              <a:srgbClr val="000000">
                <a:alpha val="5000"/>
              </a:srgbClr>
            </a:outerShdw>
          </a:effectLst>
        </p:spPr>
        <p:txBody>
          <a:bodyPr tIns="91439" bIns="91439" anchor="ctr"/>
          <a:lstStyle/>
          <a:p>
            <a:endParaRPr/>
          </a:p>
        </p:txBody>
      </p:sp>
      <p:sp>
        <p:nvSpPr>
          <p:cNvPr id="14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
        <p:nvSpPr>
          <p:cNvPr id="149" name="Quotation"/>
          <p:cNvSpPr txBox="1"/>
          <p:nvPr/>
        </p:nvSpPr>
        <p:spPr>
          <a:xfrm>
            <a:off x="5126424" y="3559284"/>
            <a:ext cx="13930214" cy="437042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6000" b="1">
                <a:solidFill>
                  <a:srgbClr val="FFFFFF"/>
                </a:solidFill>
                <a:latin typeface="OpenSans-Semibold"/>
                <a:ea typeface="OpenSans-Semibold"/>
                <a:cs typeface="OpenSans-Semibold"/>
                <a:sym typeface="OpenSans-Semibold"/>
              </a:defRPr>
            </a:lvl1pPr>
          </a:lstStyle>
          <a:p>
            <a:r>
              <a:rPr lang="ru-RU"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«Разработка и корректировка дополнительных общеразвивающих программ ГБНОУ ДУМ СПб на 2023-2024 учебный год»</a:t>
            </a:r>
          </a:p>
          <a:p>
            <a:pPr algn="r"/>
            <a:r>
              <a:rPr lang="ru-RU" sz="32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Ильясова А.К. методист методический отдел ГБНОУ ДУМ СПб</a:t>
            </a:r>
            <a:endParaRPr sz="32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50"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5038655" y="6057628"/>
            <a:ext cx="14105752"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i="1">
                <a:solidFill>
                  <a:srgbClr val="FFFFFF"/>
                </a:solidFill>
                <a:latin typeface="Open Sans Regular"/>
                <a:ea typeface="Open Sans Regular"/>
                <a:cs typeface="Open Sans Regular"/>
                <a:sym typeface="Open Sans Regular"/>
              </a:defRPr>
            </a:lvl1pPr>
          </a:lstStyle>
          <a:p>
            <a:endParaRPr dirty="0"/>
          </a:p>
        </p:txBody>
      </p:sp>
      <p:sp>
        <p:nvSpPr>
          <p:cNvPr id="151" name="Graphic 32"/>
          <p:cNvSpPr/>
          <p:nvPr/>
        </p:nvSpPr>
        <p:spPr>
          <a:xfrm>
            <a:off x="20549457" y="2329707"/>
            <a:ext cx="1135857" cy="754857"/>
          </a:xfrm>
          <a:custGeom>
            <a:avLst/>
            <a:gdLst/>
            <a:ahLst/>
            <a:cxnLst>
              <a:cxn ang="0">
                <a:pos x="wd2" y="hd2"/>
              </a:cxn>
              <a:cxn ang="5400000">
                <a:pos x="wd2" y="hd2"/>
              </a:cxn>
              <a:cxn ang="10800000">
                <a:pos x="wd2" y="hd2"/>
              </a:cxn>
              <a:cxn ang="16200000">
                <a:pos x="wd2" y="hd2"/>
              </a:cxn>
            </a:cxnLst>
            <a:rect l="0" t="0" r="r" b="b"/>
            <a:pathLst>
              <a:path w="21600" h="21600" extrusionOk="0">
                <a:moveTo>
                  <a:pt x="12626" y="0"/>
                </a:moveTo>
                <a:cubicBezTo>
                  <a:pt x="11844" y="0"/>
                  <a:pt x="11208" y="946"/>
                  <a:pt x="11208" y="2124"/>
                </a:cubicBezTo>
                <a:lnTo>
                  <a:pt x="11208" y="4974"/>
                </a:lnTo>
                <a:cubicBezTo>
                  <a:pt x="11208" y="6152"/>
                  <a:pt x="11844" y="7109"/>
                  <a:pt x="12626" y="7109"/>
                </a:cubicBezTo>
                <a:lnTo>
                  <a:pt x="14008" y="7109"/>
                </a:lnTo>
                <a:cubicBezTo>
                  <a:pt x="13878" y="8398"/>
                  <a:pt x="13409" y="9546"/>
                  <a:pt x="12702" y="10300"/>
                </a:cubicBezTo>
                <a:cubicBezTo>
                  <a:pt x="12514" y="10525"/>
                  <a:pt x="12465" y="10929"/>
                  <a:pt x="12596" y="11232"/>
                </a:cubicBezTo>
                <a:lnTo>
                  <a:pt x="13109" y="12435"/>
                </a:lnTo>
                <a:cubicBezTo>
                  <a:pt x="13253" y="12769"/>
                  <a:pt x="13544" y="12867"/>
                  <a:pt x="13766" y="12651"/>
                </a:cubicBezTo>
                <a:cubicBezTo>
                  <a:pt x="13776" y="12641"/>
                  <a:pt x="13786" y="12628"/>
                  <a:pt x="13796" y="12617"/>
                </a:cubicBezTo>
                <a:cubicBezTo>
                  <a:pt x="15135" y="11183"/>
                  <a:pt x="15931" y="8866"/>
                  <a:pt x="15932" y="6394"/>
                </a:cubicBezTo>
                <a:lnTo>
                  <a:pt x="15932" y="2124"/>
                </a:lnTo>
                <a:cubicBezTo>
                  <a:pt x="15932" y="946"/>
                  <a:pt x="15296" y="0"/>
                  <a:pt x="14513" y="0"/>
                </a:cubicBezTo>
                <a:lnTo>
                  <a:pt x="12626" y="0"/>
                </a:lnTo>
                <a:close/>
                <a:moveTo>
                  <a:pt x="18294" y="0"/>
                </a:moveTo>
                <a:cubicBezTo>
                  <a:pt x="17512" y="0"/>
                  <a:pt x="16875" y="946"/>
                  <a:pt x="16875" y="2124"/>
                </a:cubicBezTo>
                <a:lnTo>
                  <a:pt x="16875" y="4974"/>
                </a:lnTo>
                <a:cubicBezTo>
                  <a:pt x="16875" y="6152"/>
                  <a:pt x="17512" y="7109"/>
                  <a:pt x="18294" y="7109"/>
                </a:cubicBezTo>
                <a:lnTo>
                  <a:pt x="19675" y="7109"/>
                </a:lnTo>
                <a:cubicBezTo>
                  <a:pt x="19546" y="8399"/>
                  <a:pt x="19077" y="9557"/>
                  <a:pt x="18370" y="10312"/>
                </a:cubicBezTo>
                <a:cubicBezTo>
                  <a:pt x="18182" y="10536"/>
                  <a:pt x="18140" y="10929"/>
                  <a:pt x="18272" y="11232"/>
                </a:cubicBezTo>
                <a:lnTo>
                  <a:pt x="18777" y="12435"/>
                </a:lnTo>
                <a:cubicBezTo>
                  <a:pt x="18784" y="12451"/>
                  <a:pt x="18793" y="12466"/>
                  <a:pt x="18800" y="12481"/>
                </a:cubicBezTo>
                <a:cubicBezTo>
                  <a:pt x="18960" y="12797"/>
                  <a:pt x="19254" y="12858"/>
                  <a:pt x="19464" y="12617"/>
                </a:cubicBezTo>
                <a:cubicBezTo>
                  <a:pt x="20803" y="11183"/>
                  <a:pt x="21599" y="8866"/>
                  <a:pt x="21600" y="6394"/>
                </a:cubicBezTo>
                <a:lnTo>
                  <a:pt x="21600" y="2124"/>
                </a:lnTo>
                <a:cubicBezTo>
                  <a:pt x="21600" y="946"/>
                  <a:pt x="20971" y="0"/>
                  <a:pt x="20189" y="0"/>
                </a:cubicBezTo>
                <a:lnTo>
                  <a:pt x="18294" y="0"/>
                </a:lnTo>
                <a:close/>
                <a:moveTo>
                  <a:pt x="2483" y="8835"/>
                </a:moveTo>
                <a:cubicBezTo>
                  <a:pt x="2362" y="8811"/>
                  <a:pt x="2241" y="8863"/>
                  <a:pt x="2136" y="8983"/>
                </a:cubicBezTo>
                <a:cubicBezTo>
                  <a:pt x="797" y="10417"/>
                  <a:pt x="1" y="12734"/>
                  <a:pt x="0" y="15206"/>
                </a:cubicBezTo>
                <a:lnTo>
                  <a:pt x="0" y="19476"/>
                </a:lnTo>
                <a:cubicBezTo>
                  <a:pt x="0" y="20654"/>
                  <a:pt x="629" y="21600"/>
                  <a:pt x="1411" y="21600"/>
                </a:cubicBezTo>
                <a:lnTo>
                  <a:pt x="3306" y="21600"/>
                </a:lnTo>
                <a:cubicBezTo>
                  <a:pt x="4088" y="21600"/>
                  <a:pt x="4725" y="20654"/>
                  <a:pt x="4725" y="19476"/>
                </a:cubicBezTo>
                <a:lnTo>
                  <a:pt x="4725" y="16626"/>
                </a:lnTo>
                <a:cubicBezTo>
                  <a:pt x="4725" y="15448"/>
                  <a:pt x="4088" y="14491"/>
                  <a:pt x="3306" y="14491"/>
                </a:cubicBezTo>
                <a:lnTo>
                  <a:pt x="1925" y="14491"/>
                </a:lnTo>
                <a:cubicBezTo>
                  <a:pt x="2053" y="13200"/>
                  <a:pt x="2523" y="12044"/>
                  <a:pt x="3230" y="11288"/>
                </a:cubicBezTo>
                <a:cubicBezTo>
                  <a:pt x="3418" y="11064"/>
                  <a:pt x="3460" y="10671"/>
                  <a:pt x="3328" y="10368"/>
                </a:cubicBezTo>
                <a:lnTo>
                  <a:pt x="2823" y="9165"/>
                </a:lnTo>
                <a:cubicBezTo>
                  <a:pt x="2816" y="9149"/>
                  <a:pt x="2808" y="9134"/>
                  <a:pt x="2800" y="9119"/>
                </a:cubicBezTo>
                <a:cubicBezTo>
                  <a:pt x="2720" y="8961"/>
                  <a:pt x="2604" y="8860"/>
                  <a:pt x="2483" y="8835"/>
                </a:cubicBezTo>
                <a:close/>
                <a:moveTo>
                  <a:pt x="8189" y="8847"/>
                </a:moveTo>
                <a:cubicBezTo>
                  <a:pt x="8069" y="8808"/>
                  <a:pt x="7945" y="8841"/>
                  <a:pt x="7834" y="8949"/>
                </a:cubicBezTo>
                <a:cubicBezTo>
                  <a:pt x="7824" y="8959"/>
                  <a:pt x="7814" y="8972"/>
                  <a:pt x="7804" y="8983"/>
                </a:cubicBezTo>
                <a:cubicBezTo>
                  <a:pt x="6466" y="10417"/>
                  <a:pt x="5669" y="12734"/>
                  <a:pt x="5668" y="15206"/>
                </a:cubicBezTo>
                <a:lnTo>
                  <a:pt x="5668" y="19476"/>
                </a:lnTo>
                <a:cubicBezTo>
                  <a:pt x="5668" y="20654"/>
                  <a:pt x="6304" y="21600"/>
                  <a:pt x="7087" y="21600"/>
                </a:cubicBezTo>
                <a:lnTo>
                  <a:pt x="8974" y="21600"/>
                </a:lnTo>
                <a:cubicBezTo>
                  <a:pt x="9756" y="21600"/>
                  <a:pt x="10392" y="20654"/>
                  <a:pt x="10392" y="19476"/>
                </a:cubicBezTo>
                <a:lnTo>
                  <a:pt x="10392" y="16626"/>
                </a:lnTo>
                <a:cubicBezTo>
                  <a:pt x="10392" y="15448"/>
                  <a:pt x="9756" y="14491"/>
                  <a:pt x="8974" y="14491"/>
                </a:cubicBezTo>
                <a:lnTo>
                  <a:pt x="7592" y="14491"/>
                </a:lnTo>
                <a:cubicBezTo>
                  <a:pt x="7721" y="13200"/>
                  <a:pt x="8191" y="12044"/>
                  <a:pt x="8898" y="11288"/>
                </a:cubicBezTo>
                <a:cubicBezTo>
                  <a:pt x="9086" y="11064"/>
                  <a:pt x="9135" y="10671"/>
                  <a:pt x="9004" y="10368"/>
                </a:cubicBezTo>
                <a:lnTo>
                  <a:pt x="8491" y="9165"/>
                </a:lnTo>
                <a:cubicBezTo>
                  <a:pt x="8419" y="8998"/>
                  <a:pt x="8308" y="8885"/>
                  <a:pt x="8189" y="8847"/>
                </a:cubicBezTo>
                <a:close/>
              </a:path>
            </a:pathLst>
          </a:custGeom>
          <a:solidFill>
            <a:schemeClr val="bg2"/>
          </a:solidFill>
          <a:ln w="25400">
            <a:miter lim="400000"/>
          </a:ln>
        </p:spPr>
        <p:txBody>
          <a:bodyPr tIns="91439" bIns="91439" anchor="ctr"/>
          <a:lstStyle/>
          <a:p>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7888" y="10478453"/>
            <a:ext cx="17540287"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Рисунок 8"/>
          <p:cNvPicPr/>
          <p:nvPr/>
        </p:nvPicPr>
        <p:blipFill>
          <a:blip r:embed="rId3" cstate="print">
            <a:extLst>
              <a:ext uri="{28A0092B-C50C-407E-A947-70E740481C1C}">
                <a14:useLocalDpi xmlns:a14="http://schemas.microsoft.com/office/drawing/2010/main" val="0"/>
              </a:ext>
            </a:extLst>
          </a:blip>
          <a:stretch>
            <a:fillRect/>
          </a:stretch>
        </p:blipFill>
        <p:spPr>
          <a:xfrm>
            <a:off x="475487" y="396987"/>
            <a:ext cx="1512697" cy="1405645"/>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32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9" y="2933486"/>
            <a:ext cx="16620565" cy="9541395"/>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Адресат ДОП — </a:t>
            </a:r>
            <a:r>
              <a:rPr lang="ru-RU" sz="4800" dirty="0">
                <a:solidFill>
                  <a:schemeClr val="accent4">
                    <a:lumMod val="75000"/>
                  </a:schemeClr>
                </a:solidFill>
                <a:ea typeface="Calibri" panose="020F0502020204030204" pitchFamily="34" charset="0"/>
                <a:cs typeface="Times New Roman" panose="02020603050405020304" pitchFamily="18" charset="0"/>
              </a:rPr>
              <a:t>характеристика категории обучающихся по данной программе.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r>
              <a:rPr lang="ru-RU" sz="4800" dirty="0" smtClean="0">
                <a:solidFill>
                  <a:schemeClr val="accent4">
                    <a:lumMod val="75000"/>
                  </a:schemeClr>
                </a:solidFill>
                <a:ea typeface="Calibri" panose="020F0502020204030204" pitchFamily="34" charset="0"/>
                <a:cs typeface="Times New Roman" panose="02020603050405020304" pitchFamily="18" charset="0"/>
              </a:rPr>
              <a:t>Описывается </a:t>
            </a:r>
            <a:r>
              <a:rPr lang="ru-RU" sz="4800" dirty="0">
                <a:solidFill>
                  <a:schemeClr val="accent4">
                    <a:lumMod val="75000"/>
                  </a:schemeClr>
                </a:solidFill>
                <a:ea typeface="Calibri" panose="020F0502020204030204" pitchFamily="34" charset="0"/>
                <a:cs typeface="Times New Roman" panose="02020603050405020304" pitchFamily="18" charset="0"/>
              </a:rPr>
              <a:t>примерный портрет учащегося, для которого будет актуальным обучение по данной ДОП.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r>
              <a:rPr lang="ru-RU" sz="4800" dirty="0" smtClean="0">
                <a:solidFill>
                  <a:schemeClr val="accent4">
                    <a:lumMod val="75000"/>
                  </a:schemeClr>
                </a:solidFill>
                <a:ea typeface="Calibri" panose="020F0502020204030204" pitchFamily="34" charset="0"/>
                <a:cs typeface="Times New Roman" panose="02020603050405020304" pitchFamily="18" charset="0"/>
              </a:rPr>
              <a:t>Необходимо </a:t>
            </a:r>
            <a:r>
              <a:rPr lang="ru-RU" sz="4800" dirty="0">
                <a:solidFill>
                  <a:schemeClr val="accent4">
                    <a:lumMod val="75000"/>
                  </a:schemeClr>
                </a:solidFill>
                <a:ea typeface="Calibri" panose="020F0502020204030204" pitchFamily="34" charset="0"/>
                <a:cs typeface="Times New Roman" panose="02020603050405020304" pitchFamily="18" charset="0"/>
              </a:rPr>
              <a:t>указать возраст детей, а также при необходимости: пол; степень </a:t>
            </a:r>
            <a:r>
              <a:rPr lang="ru-RU" sz="4800" dirty="0" err="1">
                <a:solidFill>
                  <a:schemeClr val="accent4">
                    <a:lumMod val="75000"/>
                  </a:schemeClr>
                </a:solidFill>
                <a:ea typeface="Calibri" panose="020F0502020204030204" pitchFamily="34" charset="0"/>
                <a:cs typeface="Times New Roman" panose="02020603050405020304" pitchFamily="18" charset="0"/>
              </a:rPr>
              <a:t>сформированности</a:t>
            </a:r>
            <a:r>
              <a:rPr lang="ru-RU" sz="4800" dirty="0">
                <a:solidFill>
                  <a:schemeClr val="accent4">
                    <a:lumMod val="75000"/>
                  </a:schemeClr>
                </a:solidFill>
                <a:ea typeface="Calibri" panose="020F0502020204030204" pitchFamily="34" charset="0"/>
                <a:cs typeface="Times New Roman" panose="02020603050405020304" pitchFamily="18" charset="0"/>
              </a:rPr>
              <a:t> интересов и мотивации к данной предметной области; наличие базовых знаний по определенным предметам; наличие специальных способностей в данной предметной области; наличие определенной физической и практической подготовки по направлению ДОП; физическое здоровье детей (наличие/отсутствие противопоказаний).</a:t>
            </a:r>
          </a:p>
        </p:txBody>
      </p:sp>
    </p:spTree>
    <p:extLst>
      <p:ext uri="{BB962C8B-B14F-4D97-AF65-F5344CB8AC3E}">
        <p14:creationId xmlns:p14="http://schemas.microsoft.com/office/powerpoint/2010/main" val="362441832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dirty="0"/>
          </a:p>
        </p:txBody>
      </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32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9" y="2933486"/>
            <a:ext cx="21246354" cy="8786123"/>
          </a:xfrm>
          <a:prstGeom prst="rect">
            <a:avLst/>
          </a:prstGeom>
        </p:spPr>
        <p:txBody>
          <a:bodyPr wrap="square">
            <a:spAutoFit/>
          </a:bodyPr>
          <a:lstStyle/>
          <a:p>
            <a:pPr algn="just">
              <a:lnSpc>
                <a:spcPct val="107000"/>
              </a:lnSpc>
            </a:pPr>
            <a:r>
              <a:rPr lang="ru-RU" sz="4800" b="1" dirty="0" smtClean="0">
                <a:solidFill>
                  <a:schemeClr val="accent4">
                    <a:lumMod val="75000"/>
                  </a:schemeClr>
                </a:solidFill>
                <a:ea typeface="Calibri" panose="020F0502020204030204" pitchFamily="34" charset="0"/>
                <a:cs typeface="Times New Roman" panose="02020603050405020304" pitchFamily="18" charset="0"/>
              </a:rPr>
              <a:t>Актуальность ДОП </a:t>
            </a:r>
          </a:p>
          <a:p>
            <a:pPr algn="just">
              <a:lnSpc>
                <a:spcPct val="107000"/>
              </a:lnSpc>
            </a:pPr>
            <a:r>
              <a:rPr lang="ru-RU" sz="4800" dirty="0" smtClean="0">
                <a:solidFill>
                  <a:schemeClr val="accent4">
                    <a:lumMod val="75000"/>
                  </a:schemeClr>
                </a:solidFill>
                <a:ea typeface="Calibri" panose="020F0502020204030204" pitchFamily="34" charset="0"/>
                <a:cs typeface="Times New Roman" panose="02020603050405020304" pitchFamily="18" charset="0"/>
              </a:rPr>
              <a:t>включает </a:t>
            </a:r>
            <a:r>
              <a:rPr lang="ru-RU" sz="4800" dirty="0">
                <a:solidFill>
                  <a:schemeClr val="accent4">
                    <a:lumMod val="75000"/>
                  </a:schemeClr>
                </a:solidFill>
                <a:ea typeface="Calibri" panose="020F0502020204030204" pitchFamily="34" charset="0"/>
                <a:cs typeface="Times New Roman" panose="02020603050405020304" pitchFamily="18" charset="0"/>
              </a:rPr>
              <a:t>в себя обоснование необходимости </a:t>
            </a:r>
            <a:r>
              <a:rPr lang="ru-RU" sz="4800" dirty="0" smtClean="0">
                <a:solidFill>
                  <a:schemeClr val="accent4">
                    <a:lumMod val="75000"/>
                  </a:schemeClr>
                </a:solidFill>
                <a:ea typeface="Calibri" panose="020F0502020204030204" pitchFamily="34" charset="0"/>
                <a:cs typeface="Times New Roman" panose="02020603050405020304" pitchFamily="18" charset="0"/>
              </a:rPr>
              <a:t>реализации </a:t>
            </a:r>
            <a:r>
              <a:rPr lang="ru-RU" sz="4800" dirty="0">
                <a:solidFill>
                  <a:schemeClr val="accent4">
                    <a:lumMod val="75000"/>
                  </a:schemeClr>
                </a:solidFill>
                <a:ea typeface="Calibri" panose="020F0502020204030204" pitchFamily="34" charset="0"/>
                <a:cs typeface="Times New Roman" panose="02020603050405020304" pitchFamily="18" charset="0"/>
              </a:rPr>
              <a:t>данной программы с точки зрения современности и социальной значимости и состоит в том, чтобы отвечать потребностям и запросам современных детей и их родителей, быть ориентированной на эффективное решение задач и актуальных проблем современного ребенка, соответствовать государственной политике в области дополнительного образования и социальному заказу общества.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r>
              <a:rPr lang="ru-RU" sz="4800" b="1" dirty="0" smtClean="0">
                <a:solidFill>
                  <a:srgbClr val="C00000"/>
                </a:solidFill>
                <a:ea typeface="Calibri" panose="020F0502020204030204" pitchFamily="34" charset="0"/>
                <a:cs typeface="Times New Roman" panose="02020603050405020304" pitchFamily="18" charset="0"/>
              </a:rPr>
              <a:t>Важно! Не путать с педагогической целесообразностью</a:t>
            </a:r>
            <a:r>
              <a:rPr lang="ru-RU" sz="4800" b="1" dirty="0" smtClean="0">
                <a:solidFill>
                  <a:srgbClr val="C00000"/>
                </a:solidFill>
                <a:ea typeface="Calibri" panose="020F0502020204030204" pitchFamily="34" charset="0"/>
                <a:cs typeface="Times New Roman" panose="02020603050405020304" pitchFamily="18" charset="0"/>
              </a:rPr>
              <a:t>!</a:t>
            </a:r>
          </a:p>
          <a:p>
            <a:pPr algn="just">
              <a:lnSpc>
                <a:spcPct val="107000"/>
              </a:lnSpc>
            </a:pPr>
            <a:r>
              <a:rPr lang="ru-RU" sz="4800" dirty="0">
                <a:solidFill>
                  <a:srgbClr val="0070C0"/>
                </a:solidFill>
                <a:ea typeface="Calibri" panose="020F0502020204030204" pitchFamily="34" charset="0"/>
                <a:cs typeface="Times New Roman" panose="02020603050405020304" pitchFamily="18" charset="0"/>
              </a:rPr>
              <a:t>ПЕДАГОГИЧЕСКАЯ ЦЕЛЕСООБРАЗНОСТЬ – наибольшее соответствие выбранного подхода (варианты действий, технологии, методов, средств) деятельности для достижения оптимального результата в данной ситуации</a:t>
            </a:r>
            <a:endParaRPr lang="ru-RU" sz="48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916701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32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9" y="2933486"/>
            <a:ext cx="16620565" cy="3218638"/>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Отличительные особенности ДОП (при наличии) - </a:t>
            </a:r>
            <a:r>
              <a:rPr lang="ru-RU" sz="4800" dirty="0">
                <a:solidFill>
                  <a:schemeClr val="accent4">
                    <a:lumMod val="75000"/>
                  </a:schemeClr>
                </a:solidFill>
                <a:ea typeface="Calibri" panose="020F0502020204030204" pitchFamily="34" charset="0"/>
                <a:cs typeface="Times New Roman" panose="02020603050405020304" pitchFamily="18" charset="0"/>
              </a:rPr>
              <a:t>характерные свойства, основные идеи, черты, отличающие данную программу: от предыдущего варианта данной программы; от других, уже существующих в данной области</a:t>
            </a:r>
          </a:p>
        </p:txBody>
      </p:sp>
    </p:spTree>
    <p:extLst>
      <p:ext uri="{BB962C8B-B14F-4D97-AF65-F5344CB8AC3E}">
        <p14:creationId xmlns:p14="http://schemas.microsoft.com/office/powerpoint/2010/main" val="2565535136"/>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48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9" y="2933486"/>
            <a:ext cx="16620565" cy="8751050"/>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Новизна ДОП — </a:t>
            </a:r>
            <a:r>
              <a:rPr lang="ru-RU" sz="4800" dirty="0">
                <a:solidFill>
                  <a:schemeClr val="accent4">
                    <a:lumMod val="75000"/>
                  </a:schemeClr>
                </a:solidFill>
                <a:ea typeface="Calibri" panose="020F0502020204030204" pitchFamily="34" charset="0"/>
                <a:cs typeface="Times New Roman" panose="02020603050405020304" pitchFamily="18" charset="0"/>
              </a:rPr>
              <a:t>это признак, наличие которого дает право на использование понятия «впервые» при характеристике программы, что означает факт отсутствия подобных ДОП или компонентов образовательной деятельности в направленности. В формулировках можно использовать отражающие степень новизны слова: «впервые», «конкретизировано», «дополнено», «расширено», «углублено», кратко пояснять, что существенного составитель программы внес при ее разработке в сравнении с известными аналогами по содержанию, методам и организационным формам реализации предлагаемого материала</a:t>
            </a:r>
          </a:p>
        </p:txBody>
      </p:sp>
    </p:spTree>
    <p:extLst>
      <p:ext uri="{BB962C8B-B14F-4D97-AF65-F5344CB8AC3E}">
        <p14:creationId xmlns:p14="http://schemas.microsoft.com/office/powerpoint/2010/main" val="99268138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32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9" y="2933486"/>
            <a:ext cx="16620565" cy="4834400"/>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Уровень освоения ДОП — </a:t>
            </a:r>
            <a:endParaRPr lang="ru-RU" sz="4800" b="1" dirty="0" smtClean="0">
              <a:solidFill>
                <a:schemeClr val="accent4">
                  <a:lumMod val="75000"/>
                </a:schemeClr>
              </a:solidFill>
              <a:ea typeface="Calibri" panose="020F0502020204030204" pitchFamily="34" charset="0"/>
              <a:cs typeface="Times New Roman" panose="02020603050405020304" pitchFamily="18" charset="0"/>
            </a:endParaRP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общекультурный</a:t>
            </a:r>
            <a:r>
              <a:rPr lang="ru-RU" sz="4800" dirty="0">
                <a:solidFill>
                  <a:schemeClr val="accent4">
                    <a:lumMod val="75000"/>
                  </a:schemeClr>
                </a:solidFill>
                <a:ea typeface="Calibri" panose="020F0502020204030204" pitchFamily="34" charset="0"/>
                <a:cs typeface="Times New Roman" panose="02020603050405020304" pitchFamily="18" charset="0"/>
              </a:rPr>
              <a:t>,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базовый</a:t>
            </a:r>
            <a:r>
              <a:rPr lang="ru-RU" sz="4800" dirty="0">
                <a:solidFill>
                  <a:schemeClr val="accent4">
                    <a:lumMod val="75000"/>
                  </a:schemeClr>
                </a:solidFill>
                <a:ea typeface="Calibri" panose="020F0502020204030204" pitchFamily="34" charset="0"/>
                <a:cs typeface="Times New Roman" panose="02020603050405020304" pitchFamily="18" charset="0"/>
              </a:rPr>
              <a:t>,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углубленный</a:t>
            </a:r>
            <a:r>
              <a:rPr lang="ru-RU" sz="4800" dirty="0">
                <a:solidFill>
                  <a:schemeClr val="accent4">
                    <a:lumMod val="75000"/>
                  </a:schemeClr>
                </a:solidFill>
                <a:ea typeface="Calibri" panose="020F0502020204030204" pitchFamily="34" charset="0"/>
                <a:cs typeface="Times New Roman" panose="02020603050405020304" pitchFamily="18" charset="0"/>
              </a:rPr>
              <a:t>.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r>
              <a:rPr lang="ru-RU" sz="4800" dirty="0" smtClean="0">
                <a:solidFill>
                  <a:schemeClr val="accent4">
                    <a:lumMod val="75000"/>
                  </a:schemeClr>
                </a:solidFill>
                <a:ea typeface="Calibri" panose="020F0502020204030204" pitchFamily="34" charset="0"/>
                <a:cs typeface="Times New Roman" panose="02020603050405020304" pitchFamily="18" charset="0"/>
              </a:rPr>
              <a:t>Определяется </a:t>
            </a:r>
            <a:r>
              <a:rPr lang="ru-RU" sz="4800" dirty="0">
                <a:solidFill>
                  <a:schemeClr val="accent4">
                    <a:lumMod val="75000"/>
                  </a:schemeClr>
                </a:solidFill>
                <a:ea typeface="Calibri" panose="020F0502020204030204" pitchFamily="34" charset="0"/>
                <a:cs typeface="Times New Roman" panose="02020603050405020304" pitchFamily="18" charset="0"/>
              </a:rPr>
              <a:t>в соответствии с требованиями к уровню освоения ДОП согласно приложению № 2.</a:t>
            </a:r>
          </a:p>
        </p:txBody>
      </p:sp>
    </p:spTree>
    <p:extLst>
      <p:ext uri="{BB962C8B-B14F-4D97-AF65-F5344CB8AC3E}">
        <p14:creationId xmlns:p14="http://schemas.microsoft.com/office/powerpoint/2010/main" val="4086579948"/>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761980611"/>
              </p:ext>
            </p:extLst>
          </p:nvPr>
        </p:nvGraphicFramePr>
        <p:xfrm>
          <a:off x="1627631" y="1439331"/>
          <a:ext cx="21634704" cy="10703900"/>
        </p:xfrm>
        <a:graphic>
          <a:graphicData uri="http://schemas.openxmlformats.org/drawingml/2006/table">
            <a:tbl>
              <a:tblPr firstRow="1" bandRow="1">
                <a:tableStyleId>{10A1B5D5-9B99-4C35-A422-299274C87663}</a:tableStyleId>
              </a:tblPr>
              <a:tblGrid>
                <a:gridCol w="7211568">
                  <a:extLst>
                    <a:ext uri="{9D8B030D-6E8A-4147-A177-3AD203B41FA5}">
                      <a16:colId xmlns:a16="http://schemas.microsoft.com/office/drawing/2014/main" val="20000"/>
                    </a:ext>
                  </a:extLst>
                </a:gridCol>
                <a:gridCol w="7211568">
                  <a:extLst>
                    <a:ext uri="{9D8B030D-6E8A-4147-A177-3AD203B41FA5}">
                      <a16:colId xmlns:a16="http://schemas.microsoft.com/office/drawing/2014/main" val="20001"/>
                    </a:ext>
                  </a:extLst>
                </a:gridCol>
                <a:gridCol w="7211568">
                  <a:extLst>
                    <a:ext uri="{9D8B030D-6E8A-4147-A177-3AD203B41FA5}">
                      <a16:colId xmlns:a16="http://schemas.microsoft.com/office/drawing/2014/main" val="20002"/>
                    </a:ext>
                  </a:extLst>
                </a:gridCol>
              </a:tblGrid>
              <a:tr h="5946611">
                <a:tc>
                  <a:txBody>
                    <a:bodyPr/>
                    <a:lstStyle/>
                    <a:p>
                      <a:pPr algn="ctr"/>
                      <a:r>
                        <a:rPr lang="ru-RU" sz="6600" dirty="0" smtClean="0"/>
                        <a:t>Уровень освоения программы</a:t>
                      </a:r>
                      <a:endParaRPr lang="ru-RU" sz="6600" dirty="0"/>
                    </a:p>
                  </a:txBody>
                  <a:tcPr/>
                </a:tc>
                <a:tc>
                  <a:txBody>
                    <a:bodyPr/>
                    <a:lstStyle/>
                    <a:p>
                      <a:pPr algn="ctr"/>
                      <a:r>
                        <a:rPr lang="ru-RU" sz="6600" dirty="0" smtClean="0"/>
                        <a:t>Срок </a:t>
                      </a:r>
                    </a:p>
                    <a:p>
                      <a:pPr algn="ctr"/>
                      <a:r>
                        <a:rPr lang="ru-RU" sz="6600" dirty="0" smtClean="0"/>
                        <a:t>освоения </a:t>
                      </a:r>
                      <a:endParaRPr lang="ru-RU" sz="6600" dirty="0"/>
                    </a:p>
                  </a:txBody>
                  <a:tcPr/>
                </a:tc>
                <a:tc>
                  <a:txBody>
                    <a:bodyPr/>
                    <a:lstStyle/>
                    <a:p>
                      <a:pPr algn="ctr"/>
                      <a:r>
                        <a:rPr lang="ru-RU" sz="6600" dirty="0" smtClean="0"/>
                        <a:t>Максимальный  объем программы в год </a:t>
                      </a:r>
                      <a:endParaRPr lang="ru-RU" sz="6600" dirty="0"/>
                    </a:p>
                  </a:txBody>
                  <a:tcPr/>
                </a:tc>
                <a:extLst>
                  <a:ext uri="{0D108BD9-81ED-4DB2-BD59-A6C34878D82A}">
                    <a16:rowId xmlns:a16="http://schemas.microsoft.com/office/drawing/2014/main" val="10000"/>
                  </a:ext>
                </a:extLst>
              </a:tr>
              <a:tr h="1585763">
                <a:tc>
                  <a:txBody>
                    <a:bodyPr/>
                    <a:lstStyle/>
                    <a:p>
                      <a:r>
                        <a:rPr lang="ru-RU" sz="6600" dirty="0" smtClean="0"/>
                        <a:t>Общекультурный </a:t>
                      </a:r>
                      <a:endParaRPr lang="ru-RU" sz="6600" dirty="0">
                        <a:solidFill>
                          <a:schemeClr val="accent4">
                            <a:lumMod val="75000"/>
                          </a:schemeClr>
                        </a:solidFill>
                      </a:endParaRPr>
                    </a:p>
                  </a:txBody>
                  <a:tcPr/>
                </a:tc>
                <a:tc>
                  <a:txBody>
                    <a:bodyPr/>
                    <a:lstStyle/>
                    <a:p>
                      <a:r>
                        <a:rPr lang="ru-RU" sz="6600" dirty="0" smtClean="0"/>
                        <a:t>1-2 года </a:t>
                      </a:r>
                      <a:endParaRPr lang="ru-RU" sz="6600" dirty="0">
                        <a:solidFill>
                          <a:schemeClr val="accent4">
                            <a:lumMod val="75000"/>
                          </a:schemeClr>
                        </a:solidFill>
                      </a:endParaRPr>
                    </a:p>
                  </a:txBody>
                  <a:tcPr/>
                </a:tc>
                <a:tc>
                  <a:txBody>
                    <a:bodyPr/>
                    <a:lstStyle/>
                    <a:p>
                      <a:r>
                        <a:rPr lang="ru-RU" sz="6600" dirty="0" smtClean="0"/>
                        <a:t>До 144 часов</a:t>
                      </a:r>
                      <a:endParaRPr lang="ru-RU" sz="6600" dirty="0">
                        <a:solidFill>
                          <a:schemeClr val="accent4">
                            <a:lumMod val="75000"/>
                          </a:schemeClr>
                        </a:solidFill>
                      </a:endParaRPr>
                    </a:p>
                  </a:txBody>
                  <a:tcPr/>
                </a:tc>
                <a:extLst>
                  <a:ext uri="{0D108BD9-81ED-4DB2-BD59-A6C34878D82A}">
                    <a16:rowId xmlns:a16="http://schemas.microsoft.com/office/drawing/2014/main" val="10001"/>
                  </a:ext>
                </a:extLst>
              </a:tr>
              <a:tr h="1585763">
                <a:tc>
                  <a:txBody>
                    <a:bodyPr/>
                    <a:lstStyle/>
                    <a:p>
                      <a:r>
                        <a:rPr lang="ru-RU" sz="6600" dirty="0" smtClean="0"/>
                        <a:t>Базовый </a:t>
                      </a:r>
                      <a:endParaRPr lang="ru-RU" sz="6600" dirty="0">
                        <a:solidFill>
                          <a:schemeClr val="accent4">
                            <a:lumMod val="75000"/>
                          </a:schemeClr>
                        </a:solidFill>
                      </a:endParaRPr>
                    </a:p>
                  </a:txBody>
                  <a:tcPr/>
                </a:tc>
                <a:tc>
                  <a:txBody>
                    <a:bodyPr/>
                    <a:lstStyle/>
                    <a:p>
                      <a:r>
                        <a:rPr lang="ru-RU" sz="6600" dirty="0" smtClean="0"/>
                        <a:t>2-3 года</a:t>
                      </a:r>
                      <a:endParaRPr lang="ru-RU" sz="6600" dirty="0">
                        <a:solidFill>
                          <a:schemeClr val="accent4">
                            <a:lumMod val="75000"/>
                          </a:schemeClr>
                        </a:solidFill>
                      </a:endParaRPr>
                    </a:p>
                  </a:txBody>
                  <a:tcPr/>
                </a:tc>
                <a:tc>
                  <a:txBody>
                    <a:bodyPr/>
                    <a:lstStyle/>
                    <a:p>
                      <a:r>
                        <a:rPr lang="ru-RU" sz="6600" dirty="0" smtClean="0"/>
                        <a:t>До 288 часов</a:t>
                      </a:r>
                      <a:endParaRPr lang="ru-RU" sz="6600" dirty="0">
                        <a:solidFill>
                          <a:schemeClr val="accent4">
                            <a:lumMod val="75000"/>
                          </a:schemeClr>
                        </a:solidFill>
                      </a:endParaRPr>
                    </a:p>
                  </a:txBody>
                  <a:tcPr/>
                </a:tc>
                <a:extLst>
                  <a:ext uri="{0D108BD9-81ED-4DB2-BD59-A6C34878D82A}">
                    <a16:rowId xmlns:a16="http://schemas.microsoft.com/office/drawing/2014/main" val="10002"/>
                  </a:ext>
                </a:extLst>
              </a:tr>
              <a:tr h="1585763">
                <a:tc>
                  <a:txBody>
                    <a:bodyPr/>
                    <a:lstStyle/>
                    <a:p>
                      <a:r>
                        <a:rPr lang="ru-RU" sz="6600" dirty="0" smtClean="0"/>
                        <a:t>Углубленный </a:t>
                      </a:r>
                      <a:endParaRPr lang="ru-RU" sz="6600" dirty="0">
                        <a:solidFill>
                          <a:schemeClr val="accent4">
                            <a:lumMod val="75000"/>
                          </a:schemeClr>
                        </a:solidFill>
                      </a:endParaRPr>
                    </a:p>
                  </a:txBody>
                  <a:tcPr/>
                </a:tc>
                <a:tc>
                  <a:txBody>
                    <a:bodyPr/>
                    <a:lstStyle/>
                    <a:p>
                      <a:r>
                        <a:rPr lang="ru-RU" sz="6600" dirty="0" smtClean="0"/>
                        <a:t>От 3-х лет</a:t>
                      </a:r>
                      <a:endParaRPr lang="ru-RU" sz="6600" dirty="0">
                        <a:solidFill>
                          <a:schemeClr val="accent4">
                            <a:lumMod val="75000"/>
                          </a:schemeClr>
                        </a:solidFill>
                      </a:endParaRPr>
                    </a:p>
                  </a:txBody>
                  <a:tcPr/>
                </a:tc>
                <a:tc>
                  <a:txBody>
                    <a:bodyPr/>
                    <a:lstStyle/>
                    <a:p>
                      <a:r>
                        <a:rPr lang="ru-RU" sz="6600" dirty="0" smtClean="0"/>
                        <a:t>До 432 часов</a:t>
                      </a:r>
                      <a:endParaRPr lang="ru-RU" sz="6600" dirty="0">
                        <a:solidFill>
                          <a:schemeClr val="accent4">
                            <a:lumMod val="75000"/>
                          </a:schemeClr>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99360940"/>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32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9" y="2933486"/>
            <a:ext cx="16620565" cy="5589672"/>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Объем и срок освоения ДОП — </a:t>
            </a:r>
            <a:r>
              <a:rPr lang="ru-RU" sz="4800" dirty="0">
                <a:solidFill>
                  <a:schemeClr val="accent4">
                    <a:lumMod val="75000"/>
                  </a:schemeClr>
                </a:solidFill>
                <a:ea typeface="Calibri" panose="020F0502020204030204" pitchFamily="34" charset="0"/>
                <a:cs typeface="Times New Roman" panose="02020603050405020304" pitchFamily="18" charset="0"/>
              </a:rPr>
              <a:t>указывается общее количество учебных часов, запланированных на весь период обучения, и количество лет, необходимых для ее освоения (определяется возрастными особенностями обучающихся, содержанием и уровнем освоения ДОП</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p>
          <a:p>
            <a:pPr algn="just">
              <a:lnSpc>
                <a:spcPct val="107000"/>
              </a:lnSpc>
            </a:pPr>
            <a:r>
              <a:rPr lang="ru-RU" sz="4800" b="1" dirty="0" smtClean="0">
                <a:solidFill>
                  <a:srgbClr val="C00000"/>
                </a:solidFill>
                <a:ea typeface="Calibri" panose="020F0502020204030204" pitchFamily="34" charset="0"/>
                <a:cs typeface="Times New Roman" panose="02020603050405020304" pitchFamily="18" charset="0"/>
              </a:rPr>
              <a:t>ВАЖНО! Прописать общее количество часов по программе (за несколько лет обучения).</a:t>
            </a:r>
            <a:endParaRPr lang="ru-RU" sz="4800" b="1" dirty="0">
              <a:solidFill>
                <a:srgbClr val="C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953142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32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9" y="2933486"/>
            <a:ext cx="16620565" cy="9541395"/>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Цель — </a:t>
            </a:r>
            <a:r>
              <a:rPr lang="ru-RU" sz="4800" dirty="0">
                <a:solidFill>
                  <a:schemeClr val="accent4">
                    <a:lumMod val="75000"/>
                  </a:schemeClr>
                </a:solidFill>
                <a:ea typeface="Calibri" panose="020F0502020204030204" pitchFamily="34" charset="0"/>
                <a:cs typeface="Times New Roman" panose="02020603050405020304" pitchFamily="18" charset="0"/>
              </a:rPr>
              <a:t>это стратегия, фиксирующая желаемый конечный результат; должна быть ясна, перспективна, достижима, значима для учащегося. Цель ДОП должна быть сформулирована конкретно, однозначно, соответствовать направленности и отражать специфику конкретной программы. Описание цели должно содержать в себе указание на виды деятельности, отражать развитие личностных качеств, а также общих и специальных способностей. Результаты достижения цели должны быть измеримы</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p>
          <a:p>
            <a:pPr algn="just">
              <a:lnSpc>
                <a:spcPct val="107000"/>
              </a:lnSpc>
            </a:pPr>
            <a:r>
              <a:rPr lang="ru-RU" sz="4800" b="1" dirty="0" smtClean="0">
                <a:solidFill>
                  <a:srgbClr val="C00000"/>
                </a:solidFill>
                <a:ea typeface="Calibri" panose="020F0502020204030204" pitchFamily="34" charset="0"/>
                <a:cs typeface="Times New Roman" panose="02020603050405020304" pitchFamily="18" charset="0"/>
              </a:rPr>
              <a:t>Важно! Цель должна быть одна. Формулировка цели начинается с имени существительного.</a:t>
            </a:r>
            <a:endParaRPr lang="ru-RU" sz="4800" b="1" dirty="0">
              <a:solidFill>
                <a:srgbClr val="C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4294901"/>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32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9" y="2933486"/>
            <a:ext cx="16620565" cy="7995779"/>
          </a:xfrm>
          <a:prstGeom prst="rect">
            <a:avLst/>
          </a:prstGeom>
        </p:spPr>
        <p:txBody>
          <a:bodyPr wrap="square">
            <a:spAutoFit/>
          </a:bodyPr>
          <a:lstStyle/>
          <a:p>
            <a:pPr algn="just">
              <a:lnSpc>
                <a:spcPct val="107000"/>
              </a:lnSpc>
            </a:pPr>
            <a:r>
              <a:rPr lang="ru-RU" sz="4800" b="1" dirty="0" smtClean="0">
                <a:solidFill>
                  <a:schemeClr val="accent4">
                    <a:lumMod val="75000"/>
                  </a:schemeClr>
                </a:solidFill>
                <a:ea typeface="Calibri" panose="020F0502020204030204" pitchFamily="34" charset="0"/>
                <a:cs typeface="Times New Roman" panose="02020603050405020304" pitchFamily="18" charset="0"/>
              </a:rPr>
              <a:t>Варианты формулировки цели:</a:t>
            </a: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Реализация творческого потенциала учащихся путем приобщения их  к культуре современного танца через популяризацию хореографического творчества как альтернативного вида досуга.</a:t>
            </a: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Развитие индивидуальных способностей, самореализация личности учащегося на основе формирования интереса к техническому  проектированию в процессе занятий автомодельным спортом</a:t>
            </a:r>
          </a:p>
          <a:p>
            <a:pPr algn="just">
              <a:lnSpc>
                <a:spcPct val="107000"/>
              </a:lnSpc>
            </a:pPr>
            <a:endParaRPr lang="ru-RU" sz="48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7365884"/>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dirty="0"/>
          </a:p>
        </p:txBody>
      </p:sp>
      <p:sp>
        <p:nvSpPr>
          <p:cNvPr id="2" name="Прямоугольник 1"/>
          <p:cNvSpPr/>
          <p:nvPr/>
        </p:nvSpPr>
        <p:spPr>
          <a:xfrm>
            <a:off x="2670048" y="127495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a:t>
            </a:r>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записка</a:t>
            </a:r>
            <a:endParaRPr lang="ru-RU" sz="32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8" y="2305960"/>
            <a:ext cx="21497367" cy="11157157"/>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Задачи </a:t>
            </a:r>
            <a:endParaRPr lang="ru-RU" sz="4800" b="1" dirty="0" smtClean="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r>
              <a:rPr lang="ru-RU" sz="4800" b="1" dirty="0" smtClean="0">
                <a:solidFill>
                  <a:srgbClr val="C00000"/>
                </a:solidFill>
                <a:ea typeface="Calibri" panose="020F0502020204030204" pitchFamily="34" charset="0"/>
                <a:cs typeface="Times New Roman" panose="02020603050405020304" pitchFamily="18" charset="0"/>
              </a:rPr>
              <a:t>обучающие</a:t>
            </a:r>
            <a:r>
              <a:rPr lang="ru-RU" sz="4800" b="1" dirty="0">
                <a:solidFill>
                  <a:srgbClr val="C00000"/>
                </a:solidFill>
                <a:ea typeface="Calibri" panose="020F0502020204030204" pitchFamily="34" charset="0"/>
                <a:cs typeface="Times New Roman" panose="02020603050405020304" pitchFamily="18" charset="0"/>
              </a:rPr>
              <a:t>: </a:t>
            </a:r>
            <a:r>
              <a:rPr lang="ru-RU" sz="4800" dirty="0">
                <a:solidFill>
                  <a:schemeClr val="accent4">
                    <a:lumMod val="75000"/>
                  </a:schemeClr>
                </a:solidFill>
                <a:ea typeface="Calibri" panose="020F0502020204030204" pitchFamily="34" charset="0"/>
                <a:cs typeface="Times New Roman" panose="02020603050405020304" pitchFamily="18" charset="0"/>
              </a:rPr>
              <a:t>что узнает учащийся, какие представления получит, чем овладеет, чему научится, освоив программу (раскрыть теоретические знания, практические умения и навыки);</a:t>
            </a:r>
          </a:p>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развивающие: </a:t>
            </a:r>
            <a:r>
              <a:rPr lang="ru-RU" sz="4800" dirty="0" smtClean="0">
                <a:solidFill>
                  <a:schemeClr val="accent4">
                    <a:lumMod val="75000"/>
                  </a:schemeClr>
                </a:solidFill>
                <a:ea typeface="Calibri" panose="020F0502020204030204" pitchFamily="34" charset="0"/>
                <a:cs typeface="Times New Roman" panose="02020603050405020304" pitchFamily="18" charset="0"/>
              </a:rPr>
              <a:t>какие качества, способности, творческие возможности будут реализованы, получат развитие средствами конкретного вида деятельности (творческие способности, внимание, память, мышление, воображение, речь, волевые качества); </a:t>
            </a:r>
          </a:p>
          <a:p>
            <a:pPr algn="just">
              <a:lnSpc>
                <a:spcPct val="107000"/>
              </a:lnSpc>
            </a:pPr>
            <a:r>
              <a:rPr lang="ru-RU" sz="4800" b="1" dirty="0" smtClean="0">
                <a:solidFill>
                  <a:schemeClr val="accent4">
                    <a:lumMod val="75000"/>
                  </a:schemeClr>
                </a:solidFill>
                <a:ea typeface="Calibri" panose="020F0502020204030204" pitchFamily="34" charset="0"/>
                <a:cs typeface="Times New Roman" panose="02020603050405020304" pitchFamily="18" charset="0"/>
              </a:rPr>
              <a:t>воспитательные: </a:t>
            </a:r>
            <a:r>
              <a:rPr lang="ru-RU" sz="4800" dirty="0" smtClean="0">
                <a:solidFill>
                  <a:schemeClr val="accent4">
                    <a:lumMod val="75000"/>
                  </a:schemeClr>
                </a:solidFill>
                <a:ea typeface="Calibri" panose="020F0502020204030204" pitchFamily="34" charset="0"/>
                <a:cs typeface="Times New Roman" panose="02020603050405020304" pitchFamily="18" charset="0"/>
              </a:rPr>
              <a:t>какие ценностные ориентации, отношения, личностные качества будут сформированы у учащихся.</a:t>
            </a:r>
          </a:p>
          <a:p>
            <a:pPr algn="just">
              <a:lnSpc>
                <a:spcPct val="107000"/>
              </a:lnSpc>
            </a:pPr>
            <a:r>
              <a:rPr lang="ru-RU" sz="4800" dirty="0" smtClean="0">
                <a:solidFill>
                  <a:schemeClr val="accent4">
                    <a:lumMod val="75000"/>
                  </a:schemeClr>
                </a:solidFill>
                <a:ea typeface="Calibri" panose="020F0502020204030204" pitchFamily="34" charset="0"/>
                <a:cs typeface="Times New Roman" panose="02020603050405020304" pitchFamily="18" charset="0"/>
              </a:rPr>
              <a:t>Формулировки </a:t>
            </a:r>
            <a:r>
              <a:rPr lang="ru-RU" sz="4800" dirty="0">
                <a:solidFill>
                  <a:schemeClr val="accent4">
                    <a:lumMod val="75000"/>
                  </a:schemeClr>
                </a:solidFill>
                <a:ea typeface="Calibri" panose="020F0502020204030204" pitchFamily="34" charset="0"/>
                <a:cs typeface="Times New Roman" panose="02020603050405020304" pitchFamily="18" charset="0"/>
              </a:rPr>
              <a:t>задач должны быть соотнесены с планируемыми результатами освоения ДОП</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p>
          <a:p>
            <a:pPr algn="just">
              <a:lnSpc>
                <a:spcPct val="107000"/>
              </a:lnSpc>
            </a:pPr>
            <a:r>
              <a:rPr lang="ru-RU" sz="4800" b="1" dirty="0" smtClean="0">
                <a:solidFill>
                  <a:srgbClr val="C00000"/>
                </a:solidFill>
                <a:ea typeface="Calibri" panose="020F0502020204030204" pitchFamily="34" charset="0"/>
                <a:cs typeface="Times New Roman" panose="02020603050405020304" pitchFamily="18" charset="0"/>
              </a:rPr>
              <a:t>Важно! Формулировка задач начинается с глагола совершенного вида.</a:t>
            </a:r>
            <a:endParaRPr lang="ru-RU" sz="4800" b="1" dirty="0">
              <a:solidFill>
                <a:srgbClr val="C00000"/>
              </a:solidFill>
              <a:ea typeface="Calibri" panose="020F0502020204030204" pitchFamily="34" charset="0"/>
              <a:cs typeface="Times New Roman" panose="02020603050405020304" pitchFamily="18" charset="0"/>
            </a:endParaRPr>
          </a:p>
          <a:p>
            <a:pPr algn="just">
              <a:lnSpc>
                <a:spcPct val="107000"/>
              </a:lnSpc>
            </a:pPr>
            <a:endParaRPr lang="ru-RU" sz="48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676331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177"/>
          <a:stretch/>
        </p:blipFill>
        <p:spPr>
          <a:xfrm>
            <a:off x="14191487" y="473252"/>
            <a:ext cx="8476107" cy="11721034"/>
          </a:xfrm>
          <a:prstGeom prst="rect">
            <a:avLst/>
          </a:prstGeom>
        </p:spPr>
      </p:pic>
      <p:grpSp>
        <p:nvGrpSpPr>
          <p:cNvPr id="8" name="Group"/>
          <p:cNvGrpSpPr/>
          <p:nvPr/>
        </p:nvGrpSpPr>
        <p:grpSpPr>
          <a:xfrm>
            <a:off x="2033964" y="1005840"/>
            <a:ext cx="11060243" cy="10915705"/>
            <a:chOff x="0" y="0"/>
            <a:chExt cx="8819952" cy="7945140"/>
          </a:xfrm>
        </p:grpSpPr>
        <p:sp>
          <p:nvSpPr>
            <p:cNvPr id="9" name="Rounded Rectangle"/>
            <p:cNvSpPr/>
            <p:nvPr/>
          </p:nvSpPr>
          <p:spPr>
            <a:xfrm>
              <a:off x="0" y="0"/>
              <a:ext cx="8819952" cy="7945140"/>
            </a:xfrm>
            <a:prstGeom prst="roundRect">
              <a:avLst>
                <a:gd name="adj" fmla="val 4930"/>
              </a:avLst>
            </a:prstGeom>
            <a:gradFill flip="none" rotWithShape="1">
              <a:gsLst>
                <a:gs pos="8375">
                  <a:schemeClr val="accent1"/>
                </a:gs>
                <a:gs pos="31805">
                  <a:schemeClr val="accent2"/>
                </a:gs>
                <a:gs pos="64277">
                  <a:schemeClr val="accent3"/>
                </a:gs>
                <a:gs pos="100000">
                  <a:schemeClr val="accent4"/>
                </a:gs>
              </a:gsLst>
              <a:lin ang="3038642" scaled="0"/>
            </a:gradFill>
            <a:ln w="25400" cap="flat">
              <a:noFill/>
              <a:miter lim="400000"/>
            </a:ln>
            <a:effectLst/>
          </p:spPr>
          <p:txBody>
            <a:bodyPr wrap="square" lIns="91439" tIns="91439" rIns="91439" bIns="91439" numCol="1" anchor="ctr">
              <a:noAutofit/>
            </a:bodyPr>
            <a:lstStyle/>
            <a:p>
              <a:endParaRPr dirty="0"/>
            </a:p>
          </p:txBody>
        </p:sp>
        <p:sp>
          <p:nvSpPr>
            <p:cNvPr id="10" name="Placeholder:…"/>
            <p:cNvSpPr txBox="1"/>
            <p:nvPr/>
          </p:nvSpPr>
          <p:spPr>
            <a:xfrm>
              <a:off x="1220067" y="769805"/>
              <a:ext cx="6484839" cy="823695"/>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p>
              <a:pPr>
                <a:lnSpc>
                  <a:spcPct val="110000"/>
                </a:lnSpc>
                <a:defRPr b="1">
                  <a:solidFill>
                    <a:srgbClr val="FFFFFF"/>
                  </a:solidFill>
                  <a:latin typeface="OpenSans-Semibold"/>
                  <a:ea typeface="OpenSans-Semibold"/>
                  <a:cs typeface="OpenSans-Semibold"/>
                  <a:sym typeface="OpenSans-Semibold"/>
                </a:defRPr>
              </a:pP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1" name="Group"/>
            <p:cNvGrpSpPr/>
            <p:nvPr/>
          </p:nvGrpSpPr>
          <p:grpSpPr>
            <a:xfrm>
              <a:off x="870912" y="432804"/>
              <a:ext cx="7182190" cy="2819022"/>
              <a:chOff x="0" y="-2228031"/>
              <a:chExt cx="7182188" cy="2819021"/>
            </a:xfrm>
          </p:grpSpPr>
          <p:sp>
            <p:nvSpPr>
              <p:cNvPr id="14" name="Lorem ipsum dolor sit incididunt ut labore et dolore magna aliqua enim"/>
              <p:cNvSpPr txBox="1"/>
              <p:nvPr/>
            </p:nvSpPr>
            <p:spPr>
              <a:xfrm>
                <a:off x="420111" y="0"/>
                <a:ext cx="6762077" cy="59099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sz="3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Graphic 2"/>
              <p:cNvSpPr/>
              <p:nvPr/>
            </p:nvSpPr>
            <p:spPr>
              <a:xfrm>
                <a:off x="0" y="-2228031"/>
                <a:ext cx="301377" cy="30137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229" y="15269"/>
                    </a:moveTo>
                    <a:lnTo>
                      <a:pt x="17069" y="8429"/>
                    </a:lnTo>
                    <a:cubicBezTo>
                      <a:pt x="17345" y="8143"/>
                      <a:pt x="17337" y="7687"/>
                      <a:pt x="17051" y="7411"/>
                    </a:cubicBezTo>
                    <a:cubicBezTo>
                      <a:pt x="16772" y="7141"/>
                      <a:pt x="16330" y="7141"/>
                      <a:pt x="16051" y="7411"/>
                    </a:cubicBezTo>
                    <a:lnTo>
                      <a:pt x="9720" y="13742"/>
                    </a:lnTo>
                    <a:lnTo>
                      <a:pt x="5549" y="9571"/>
                    </a:lnTo>
                    <a:cubicBezTo>
                      <a:pt x="5273" y="9285"/>
                      <a:pt x="4817" y="9277"/>
                      <a:pt x="4531" y="9553"/>
                    </a:cubicBezTo>
                    <a:cubicBezTo>
                      <a:pt x="4245" y="9829"/>
                      <a:pt x="4237" y="10285"/>
                      <a:pt x="4513" y="10571"/>
                    </a:cubicBezTo>
                    <a:cubicBezTo>
                      <a:pt x="4519" y="10577"/>
                      <a:pt x="4525" y="10583"/>
                      <a:pt x="4531" y="10589"/>
                    </a:cubicBezTo>
                    <a:lnTo>
                      <a:pt x="9211" y="15269"/>
                    </a:lnTo>
                    <a:cubicBezTo>
                      <a:pt x="9492" y="15550"/>
                      <a:pt x="9948" y="15550"/>
                      <a:pt x="10229" y="15269"/>
                    </a:cubicBezTo>
                    <a:close/>
                  </a:path>
                </a:pathLst>
              </a:custGeom>
              <a:solidFill>
                <a:srgbClr val="FFFFFF"/>
              </a:solidFill>
              <a:ln w="25400" cap="flat">
                <a:noFill/>
                <a:miter lim="400000"/>
              </a:ln>
              <a:effectLst/>
            </p:spPr>
            <p:txBody>
              <a:bodyPr wrap="square" lIns="91439" tIns="91439" rIns="91439" bIns="91439" numCol="1" anchor="ctr">
                <a:noAutofit/>
              </a:bodyPr>
              <a:lstStyle/>
              <a:p>
                <a:endParaRPr/>
              </a:p>
            </p:txBody>
          </p:sp>
        </p:grpSp>
        <p:sp>
          <p:nvSpPr>
            <p:cNvPr id="12" name="Lorem ipsum dolor sit incididunt ut labore et dolore magna aliqua enim"/>
            <p:cNvSpPr txBox="1"/>
            <p:nvPr/>
          </p:nvSpPr>
          <p:spPr>
            <a:xfrm>
              <a:off x="1291023" y="4286435"/>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Lorem ipsum dolor sit incididunt ut labore et dolore magna aliqua enim"/>
            <p:cNvSpPr txBox="1"/>
            <p:nvPr/>
          </p:nvSpPr>
          <p:spPr>
            <a:xfrm>
              <a:off x="1291023" y="5849629"/>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16" name="Прямоугольник 15"/>
          <p:cNvSpPr/>
          <p:nvPr/>
        </p:nvSpPr>
        <p:spPr>
          <a:xfrm>
            <a:off x="3547872" y="1448327"/>
            <a:ext cx="7918704" cy="8894743"/>
          </a:xfrm>
          <a:prstGeom prst="rect">
            <a:avLst/>
          </a:prstGeom>
        </p:spPr>
        <p:txBody>
          <a:bodyPr wrap="square">
            <a:spAutoFit/>
          </a:bodyPr>
          <a:lstStyle/>
          <a:p>
            <a:r>
              <a:rPr lang="ru-RU" sz="4400" dirty="0">
                <a:latin typeface="Open Sans SemiBold"/>
              </a:rPr>
              <a:t>Приказ № 629 от 27.07.2022 </a:t>
            </a:r>
            <a:r>
              <a:rPr lang="ru-RU" sz="4400" dirty="0" smtClean="0">
                <a:latin typeface="Open Sans SemiBold"/>
              </a:rPr>
              <a:t>«Об </a:t>
            </a:r>
            <a:r>
              <a:rPr lang="ru-RU" sz="4400" dirty="0">
                <a:latin typeface="Open Sans SemiBold"/>
              </a:rPr>
              <a:t>утверждении</a:t>
            </a:r>
          </a:p>
          <a:p>
            <a:r>
              <a:rPr lang="ru-RU" sz="4400" dirty="0">
                <a:latin typeface="Open Sans SemiBold"/>
              </a:rPr>
              <a:t>порядка организации и осуществления</a:t>
            </a:r>
          </a:p>
          <a:p>
            <a:r>
              <a:rPr lang="ru-RU" sz="4400" dirty="0" smtClean="0">
                <a:latin typeface="Open Sans SemiBold"/>
              </a:rPr>
              <a:t>образовательной </a:t>
            </a:r>
            <a:r>
              <a:rPr lang="ru-RU" sz="4400" dirty="0">
                <a:latin typeface="Open Sans SemiBold"/>
              </a:rPr>
              <a:t>деятельности по </a:t>
            </a:r>
            <a:r>
              <a:rPr lang="ru-RU" sz="4400" dirty="0" smtClean="0">
                <a:latin typeface="Open Sans SemiBold"/>
              </a:rPr>
              <a:t>дополнительным общеобразовательным программам».</a:t>
            </a:r>
          </a:p>
          <a:p>
            <a:endParaRPr lang="ru-RU" sz="4400" dirty="0">
              <a:latin typeface="Open Sans SemiBold"/>
            </a:endParaRPr>
          </a:p>
          <a:p>
            <a:endParaRPr lang="ru-RU" sz="4400" dirty="0" smtClean="0">
              <a:latin typeface="Open Sans SemiBold"/>
            </a:endParaRPr>
          </a:p>
          <a:p>
            <a:r>
              <a:rPr lang="ru-RU" sz="4400" dirty="0" smtClean="0">
                <a:latin typeface="Open Sans SemiBold"/>
              </a:rPr>
              <a:t>Вступает в силу с 01.03.2023;</a:t>
            </a:r>
          </a:p>
          <a:p>
            <a:r>
              <a:rPr lang="ru-RU" sz="4400" dirty="0" smtClean="0">
                <a:latin typeface="Open Sans SemiBold"/>
              </a:rPr>
              <a:t>Действует до 28.02.2029 г.</a:t>
            </a:r>
            <a:endParaRPr lang="ru-RU" sz="4400" dirty="0">
              <a:latin typeface="Open Sans SemiBold"/>
            </a:endParaRPr>
          </a:p>
        </p:txBody>
      </p:sp>
      <p:pic>
        <p:nvPicPr>
          <p:cNvPr id="17" name="Рисунок 16"/>
          <p:cNvPicPr/>
          <p:nvPr/>
        </p:nvPicPr>
        <p:blipFill>
          <a:blip r:embed="rId3" cstate="print">
            <a:extLst>
              <a:ext uri="{28A0092B-C50C-407E-A947-70E740481C1C}">
                <a14:useLocalDpi xmlns:a14="http://schemas.microsoft.com/office/drawing/2010/main" val="0"/>
              </a:ext>
            </a:extLst>
          </a:blip>
          <a:stretch>
            <a:fillRect/>
          </a:stretch>
        </p:blipFill>
        <p:spPr>
          <a:xfrm>
            <a:off x="347471" y="396987"/>
            <a:ext cx="1512697" cy="1405645"/>
          </a:xfrm>
          <a:prstGeom prst="rect">
            <a:avLst/>
          </a:prstGeom>
        </p:spPr>
      </p:pic>
    </p:spTree>
    <p:extLst>
      <p:ext uri="{BB962C8B-B14F-4D97-AF65-F5344CB8AC3E}">
        <p14:creationId xmlns:p14="http://schemas.microsoft.com/office/powerpoint/2010/main" val="60237732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20</a:t>
            </a:fld>
            <a:endParaRPr dirty="0"/>
          </a:p>
        </p:txBody>
      </p:sp>
      <p:grpSp>
        <p:nvGrpSpPr>
          <p:cNvPr id="107" name="Group"/>
          <p:cNvGrpSpPr/>
          <p:nvPr/>
        </p:nvGrpSpPr>
        <p:grpSpPr>
          <a:xfrm>
            <a:off x="18080770" y="553990"/>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записка</a:t>
            </a:r>
            <a:endParaRPr lang="ru-RU" sz="32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8" y="2646617"/>
            <a:ext cx="17768049" cy="4799327"/>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Планируемые результаты освоения ДОП </a:t>
            </a:r>
            <a:r>
              <a:rPr lang="ru-RU" sz="4800" dirty="0">
                <a:solidFill>
                  <a:schemeClr val="accent4">
                    <a:lumMod val="75000"/>
                  </a:schemeClr>
                </a:solidFill>
                <a:ea typeface="Calibri" panose="020F0502020204030204" pitchFamily="34" charset="0"/>
                <a:cs typeface="Times New Roman" panose="02020603050405020304" pitchFamily="18" charset="0"/>
              </a:rPr>
              <a:t>— совокупность личностных качеств, </a:t>
            </a:r>
            <a:r>
              <a:rPr lang="ru-RU" sz="4800" dirty="0" err="1">
                <a:solidFill>
                  <a:schemeClr val="accent4">
                    <a:lumMod val="75000"/>
                  </a:schemeClr>
                </a:solidFill>
                <a:ea typeface="Calibri" panose="020F0502020204030204" pitchFamily="34" charset="0"/>
                <a:cs typeface="Times New Roman" panose="02020603050405020304" pitchFamily="18" charset="0"/>
              </a:rPr>
              <a:t>метапредметных</a:t>
            </a:r>
            <a:r>
              <a:rPr lang="ru-RU" sz="4800" dirty="0">
                <a:solidFill>
                  <a:schemeClr val="accent4">
                    <a:lumMod val="75000"/>
                  </a:schemeClr>
                </a:solidFill>
                <a:ea typeface="Calibri" panose="020F0502020204030204" pitchFamily="34" charset="0"/>
                <a:cs typeface="Times New Roman" panose="02020603050405020304" pitchFamily="18" charset="0"/>
              </a:rPr>
              <a:t> и предметных компетенций (знаний, умений, навыков, отношений), приобретаемых учащимися в ходе ее освоения. Планируемые результаты формулируются с учетом цели и задач обучения, развития и воспитания, а также уровня освоения ДОП.</a:t>
            </a:r>
            <a:endParaRPr lang="ru-RU" sz="4800"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1724152"/>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21</a:t>
            </a:fld>
            <a:endParaRPr dirty="0"/>
          </a:p>
        </p:txBody>
      </p:sp>
      <p:grpSp>
        <p:nvGrpSpPr>
          <p:cNvPr id="107" name="Group"/>
          <p:cNvGrpSpPr/>
          <p:nvPr/>
        </p:nvGrpSpPr>
        <p:grpSpPr>
          <a:xfrm>
            <a:off x="18080770" y="553990"/>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записка</a:t>
            </a:r>
            <a:endParaRPr lang="ru-RU" sz="32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8" y="2646617"/>
            <a:ext cx="17768049" cy="7995779"/>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Язык реализации: </a:t>
            </a:r>
            <a:r>
              <a:rPr lang="ru-RU" sz="4800" dirty="0">
                <a:solidFill>
                  <a:schemeClr val="accent4">
                    <a:lumMod val="75000"/>
                  </a:schemeClr>
                </a:solidFill>
                <a:ea typeface="Calibri" panose="020F0502020204030204" pitchFamily="34" charset="0"/>
                <a:cs typeface="Times New Roman" panose="02020603050405020304" pitchFamily="18" charset="0"/>
              </a:rPr>
              <a:t>образовательная деятельность может осуществляться на государственном языке Российской Федерации (далее — РФ), на государственных языках республик РФ, на языках народов РФ, на иностранном языке в соответствии с ДОП и в порядке, установленном законодательством об образовании и локальными актами организации.</a:t>
            </a:r>
          </a:p>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Форма обучения: </a:t>
            </a:r>
            <a:r>
              <a:rPr lang="ru-RU" sz="4800" dirty="0">
                <a:solidFill>
                  <a:schemeClr val="accent4">
                    <a:lumMod val="75000"/>
                  </a:schemeClr>
                </a:solidFill>
                <a:ea typeface="Calibri" panose="020F0502020204030204" pitchFamily="34" charset="0"/>
                <a:cs typeface="Times New Roman" panose="02020603050405020304" pitchFamily="18" charset="0"/>
              </a:rPr>
              <a:t>очная, очно-заочная, заочная, семейное образование, самообразование. Допускается сочетание различных форм получения образования и форм обучения</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p>
          <a:p>
            <a:pPr algn="just">
              <a:lnSpc>
                <a:spcPct val="107000"/>
              </a:lnSpc>
            </a:pPr>
            <a:r>
              <a:rPr lang="ru-RU" sz="4800" b="1" dirty="0" smtClean="0">
                <a:solidFill>
                  <a:srgbClr val="C00000"/>
                </a:solidFill>
                <a:ea typeface="Calibri" panose="020F0502020204030204" pitchFamily="34" charset="0"/>
                <a:cs typeface="Times New Roman" panose="02020603050405020304" pitchFamily="18" charset="0"/>
              </a:rPr>
              <a:t>Важно! Не путать с формами организации занятий.</a:t>
            </a:r>
            <a:endParaRPr lang="ru-RU" sz="4800" b="1" dirty="0">
              <a:solidFill>
                <a:srgbClr val="C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7558589"/>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22</a:t>
            </a:fld>
            <a:endParaRPr dirty="0"/>
          </a:p>
        </p:txBody>
      </p:sp>
      <p:grpSp>
        <p:nvGrpSpPr>
          <p:cNvPr id="107" name="Group"/>
          <p:cNvGrpSpPr/>
          <p:nvPr/>
        </p:nvGrpSpPr>
        <p:grpSpPr>
          <a:xfrm>
            <a:off x="18080770" y="553990"/>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32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8" y="2646617"/>
            <a:ext cx="17768049" cy="7205434"/>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Особенности реализации ДОП:</a:t>
            </a:r>
          </a:p>
          <a:p>
            <a:pPr algn="just">
              <a:lnSpc>
                <a:spcPct val="107000"/>
              </a:lnSpc>
            </a:pPr>
            <a:r>
              <a:rPr lang="ru-RU" sz="4800" dirty="0">
                <a:solidFill>
                  <a:schemeClr val="accent4">
                    <a:lumMod val="75000"/>
                  </a:schemeClr>
                </a:solidFill>
                <a:ea typeface="Calibri" panose="020F0502020204030204" pitchFamily="34" charset="0"/>
                <a:cs typeface="Times New Roman" panose="02020603050405020304" pitchFamily="18" charset="0"/>
              </a:rPr>
              <a:t>модульный принцип представления содержания ДОП и построения учебных планов; сетевая форма реализации ДОП; реализация с использованием электронного обучения и дистанционных образовательных технологий</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p>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Особенности организации образовательного процесса </a:t>
            </a:r>
            <a:r>
              <a:rPr lang="ru-RU" sz="4800" dirty="0">
                <a:solidFill>
                  <a:schemeClr val="accent4">
                    <a:lumMod val="75000"/>
                  </a:schemeClr>
                </a:solidFill>
                <a:ea typeface="Calibri" panose="020F0502020204030204" pitchFamily="34" charset="0"/>
                <a:cs typeface="Times New Roman" panose="02020603050405020304" pitchFamily="18" charset="0"/>
              </a:rPr>
              <a:t>для различных категорий учащихся характеризуются с учетом их психолого-педагогических особенностей, особых образовательных потребностей</a:t>
            </a:r>
          </a:p>
        </p:txBody>
      </p:sp>
    </p:spTree>
    <p:extLst>
      <p:ext uri="{BB962C8B-B14F-4D97-AF65-F5344CB8AC3E}">
        <p14:creationId xmlns:p14="http://schemas.microsoft.com/office/powerpoint/2010/main" val="497381889"/>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23</a:t>
            </a:fld>
            <a:endParaRPr dirty="0"/>
          </a:p>
        </p:txBody>
      </p:sp>
      <p:grpSp>
        <p:nvGrpSpPr>
          <p:cNvPr id="107" name="Group"/>
          <p:cNvGrpSpPr/>
          <p:nvPr/>
        </p:nvGrpSpPr>
        <p:grpSpPr>
          <a:xfrm>
            <a:off x="18080770" y="553990"/>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a:t>
            </a:r>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записка</a:t>
            </a:r>
            <a:endParaRPr lang="ru-RU" sz="32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8" y="2646617"/>
            <a:ext cx="17768049" cy="10366812"/>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Условия набора в коллектив: </a:t>
            </a:r>
            <a:r>
              <a:rPr lang="ru-RU" sz="4800" dirty="0">
                <a:solidFill>
                  <a:schemeClr val="accent4">
                    <a:lumMod val="75000"/>
                  </a:schemeClr>
                </a:solidFill>
                <a:ea typeface="Calibri" panose="020F0502020204030204" pitchFamily="34" charset="0"/>
                <a:cs typeface="Times New Roman" panose="02020603050405020304" pitchFamily="18" charset="0"/>
              </a:rPr>
              <a:t>принимаются все желающие или набор производится на основании прослушивания, тестирования, просмотра работ, наличия базовых знаний в данной области деятельности. При проведении отбора необходимо указывать параметры и критерии оценки результатов в соответствии с локальными актами организации.</a:t>
            </a:r>
          </a:p>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Условия формирования групп: </a:t>
            </a:r>
            <a:r>
              <a:rPr lang="ru-RU" sz="4800" dirty="0">
                <a:solidFill>
                  <a:schemeClr val="accent4">
                    <a:lumMod val="75000"/>
                  </a:schemeClr>
                </a:solidFill>
                <a:ea typeface="Calibri" panose="020F0502020204030204" pitchFamily="34" charset="0"/>
                <a:cs typeface="Times New Roman" panose="02020603050405020304" pitchFamily="18" charset="0"/>
              </a:rPr>
              <a:t>одновозрастные, разновозрастные; допускается ли дополнительный набор учащихся на второй и последующие годы обучения и на какой основе (тестирование, прослушивание, собеседование в соответствии с локальными актами организации</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p>
          <a:p>
            <a:pPr algn="just">
              <a:lnSpc>
                <a:spcPct val="107000"/>
              </a:lnSpc>
            </a:pPr>
            <a:r>
              <a:rPr lang="ru-RU" sz="4800" b="1" dirty="0" smtClean="0">
                <a:solidFill>
                  <a:srgbClr val="C00000"/>
                </a:solidFill>
                <a:ea typeface="Calibri" panose="020F0502020204030204" pitchFamily="34" charset="0"/>
                <a:cs typeface="Times New Roman" panose="02020603050405020304" pitchFamily="18" charset="0"/>
              </a:rPr>
              <a:t>Важно!  Прописать возможность приема на второй и последующие годы обучения</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endParaRPr lang="ru-RU" sz="4800" dirty="0">
              <a:solidFill>
                <a:schemeClr val="accent4">
                  <a:lumMod val="75000"/>
                </a:schemeClr>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7036921"/>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24</a:t>
            </a:fld>
            <a:endParaRPr dirty="0"/>
          </a:p>
        </p:txBody>
      </p:sp>
      <p:grpSp>
        <p:nvGrpSpPr>
          <p:cNvPr id="107" name="Group"/>
          <p:cNvGrpSpPr/>
          <p:nvPr/>
        </p:nvGrpSpPr>
        <p:grpSpPr>
          <a:xfrm>
            <a:off x="18080770" y="553990"/>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a:t>
            </a:r>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записка</a:t>
            </a:r>
            <a:endParaRPr lang="ru-RU" sz="32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8" y="2646617"/>
            <a:ext cx="17768049" cy="10331739"/>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Количество обучающихся в группе: </a:t>
            </a:r>
            <a:r>
              <a:rPr lang="ru-RU" sz="4800" dirty="0" smtClean="0">
                <a:solidFill>
                  <a:schemeClr val="accent4">
                    <a:lumMod val="75000"/>
                  </a:schemeClr>
                </a:solidFill>
                <a:ea typeface="Calibri" panose="020F0502020204030204" pitchFamily="34" charset="0"/>
                <a:cs typeface="Times New Roman" panose="02020603050405020304" pitchFamily="18" charset="0"/>
              </a:rPr>
              <a:t>на </a:t>
            </a:r>
            <a:r>
              <a:rPr lang="ru-RU" sz="4800" dirty="0">
                <a:solidFill>
                  <a:schemeClr val="accent4">
                    <a:lumMod val="75000"/>
                  </a:schemeClr>
                </a:solidFill>
                <a:ea typeface="Calibri" panose="020F0502020204030204" pitchFamily="34" charset="0"/>
                <a:cs typeface="Times New Roman" panose="02020603050405020304" pitchFamily="18" charset="0"/>
              </a:rPr>
              <a:t>1-м году обучения — не менее 15 человек; на 2-м году обучения — не менее 12 человек; на 3-м и последующих годах обучения — не менее 10 человек, в соответствии с локальным актом организации.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Формы организации занятий:</a:t>
            </a:r>
            <a:r>
              <a:rPr lang="ru-RU" sz="4800" dirty="0">
                <a:solidFill>
                  <a:schemeClr val="accent4">
                    <a:lumMod val="75000"/>
                  </a:schemeClr>
                </a:solidFill>
                <a:ea typeface="Calibri" panose="020F0502020204030204" pitchFamily="34" charset="0"/>
                <a:cs typeface="Times New Roman" panose="02020603050405020304" pitchFamily="18" charset="0"/>
              </a:rPr>
              <a:t> занятия в объединениях могут проводиться по группам, индивидуально или всем составом объединения. Необходимо указать, в каких случаях используется та или иная форма.</a:t>
            </a:r>
          </a:p>
          <a:p>
            <a:pPr algn="just">
              <a:lnSpc>
                <a:spcPct val="107000"/>
              </a:lnSpc>
            </a:pPr>
            <a:r>
              <a:rPr lang="ru-RU" sz="4800" dirty="0">
                <a:solidFill>
                  <a:schemeClr val="accent4">
                    <a:lumMod val="75000"/>
                  </a:schemeClr>
                </a:solidFill>
                <a:ea typeface="Calibri" panose="020F0502020204030204" pitchFamily="34" charset="0"/>
                <a:cs typeface="Times New Roman" panose="02020603050405020304" pitchFamily="18" charset="0"/>
              </a:rPr>
              <a:t>ДОП могут предусматриваться как аудиторные, так и. внеаудиторные, в том числе самостоятельные, занятия, которые проводятся по группам или индивидуально</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p>
          <a:p>
            <a:pPr algn="just">
              <a:lnSpc>
                <a:spcPct val="107000"/>
              </a:lnSpc>
            </a:pPr>
            <a:endParaRPr lang="ru-RU" sz="4800" dirty="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endParaRPr lang="ru-RU" sz="4800" dirty="0">
              <a:solidFill>
                <a:schemeClr val="accent4">
                  <a:lumMod val="75000"/>
                </a:schemeClr>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6078841"/>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25</a:t>
            </a:fld>
            <a:endParaRPr dirty="0"/>
          </a:p>
        </p:txBody>
      </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a:t>
            </a:r>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записка</a:t>
            </a:r>
            <a:endParaRPr lang="ru-RU" sz="32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9" y="2646617"/>
            <a:ext cx="21569084" cy="11947501"/>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Формы проведения занятий. </a:t>
            </a:r>
            <a:r>
              <a:rPr lang="ru-RU" sz="4800" dirty="0">
                <a:solidFill>
                  <a:schemeClr val="accent4">
                    <a:lumMod val="75000"/>
                  </a:schemeClr>
                </a:solidFill>
                <a:ea typeface="Calibri" panose="020F0502020204030204" pitchFamily="34" charset="0"/>
                <a:cs typeface="Times New Roman" panose="02020603050405020304" pitchFamily="18" charset="0"/>
              </a:rPr>
              <a:t>Занятие может быть построено как традиционно, так могут быть использованы и другие формы: акция, аукцион, встреча, выставка, гостиная, диспут, защита проектов, игра, концерт, конкурс, конференция, круглый стол, лабораторное занятие, </a:t>
            </a:r>
            <a:r>
              <a:rPr lang="ru-RU" sz="4800" dirty="0" smtClean="0">
                <a:solidFill>
                  <a:schemeClr val="accent4">
                    <a:lumMod val="75000"/>
                  </a:schemeClr>
                </a:solidFill>
                <a:ea typeface="Calibri" panose="020F0502020204030204" pitchFamily="34" charset="0"/>
                <a:cs typeface="Times New Roman" panose="02020603050405020304" pitchFamily="18" charset="0"/>
              </a:rPr>
              <a:t>лекция</a:t>
            </a:r>
            <a:r>
              <a:rPr lang="ru-RU" sz="4800" dirty="0">
                <a:solidFill>
                  <a:schemeClr val="accent4">
                    <a:lumMod val="75000"/>
                  </a:schemeClr>
                </a:solidFill>
                <a:ea typeface="Calibri" panose="020F0502020204030204" pitchFamily="34" charset="0"/>
                <a:cs typeface="Times New Roman" panose="02020603050405020304" pitchFamily="18" charset="0"/>
              </a:rPr>
              <a:t> </a:t>
            </a:r>
            <a:r>
              <a:rPr lang="ru-RU" sz="4800" dirty="0" smtClean="0">
                <a:solidFill>
                  <a:schemeClr val="accent4">
                    <a:lumMod val="75000"/>
                  </a:schemeClr>
                </a:solidFill>
                <a:ea typeface="Calibri" panose="020F0502020204030204" pitchFamily="34" charset="0"/>
                <a:cs typeface="Times New Roman" panose="02020603050405020304" pitchFamily="18" charset="0"/>
              </a:rPr>
              <a:t>и др.</a:t>
            </a:r>
          </a:p>
          <a:p>
            <a:pPr algn="just">
              <a:lnSpc>
                <a:spcPct val="107000"/>
              </a:lnSpc>
            </a:pPr>
            <a:r>
              <a:rPr lang="ru-RU" sz="4800" b="1" dirty="0" smtClean="0">
                <a:solidFill>
                  <a:schemeClr val="accent4">
                    <a:lumMod val="75000"/>
                  </a:schemeClr>
                </a:solidFill>
                <a:ea typeface="Calibri" panose="020F0502020204030204" pitchFamily="34" charset="0"/>
                <a:cs typeface="Times New Roman" panose="02020603050405020304" pitchFamily="18" charset="0"/>
              </a:rPr>
              <a:t>Формы </a:t>
            </a:r>
            <a:r>
              <a:rPr lang="ru-RU" sz="4800" b="1" dirty="0">
                <a:solidFill>
                  <a:schemeClr val="accent4">
                    <a:lumMod val="75000"/>
                  </a:schemeClr>
                </a:solidFill>
                <a:ea typeface="Calibri" panose="020F0502020204030204" pitchFamily="34" charset="0"/>
                <a:cs typeface="Times New Roman" panose="02020603050405020304" pitchFamily="18" charset="0"/>
              </a:rPr>
              <a:t>организации деятельности учащихся на занятии с указанием конкретных видов деятельности в рамках данной ДОП:</a:t>
            </a:r>
          </a:p>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фронтальная: </a:t>
            </a:r>
            <a:r>
              <a:rPr lang="ru-RU" sz="4800" dirty="0">
                <a:solidFill>
                  <a:schemeClr val="accent4">
                    <a:lumMod val="75000"/>
                  </a:schemeClr>
                </a:solidFill>
                <a:ea typeface="Calibri" panose="020F0502020204030204" pitchFamily="34" charset="0"/>
                <a:cs typeface="Times New Roman" panose="02020603050405020304" pitchFamily="18" charset="0"/>
              </a:rPr>
              <a:t>работа педагога со всеми учащимися одновременно (беседа, показ, объяснение</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p>
          <a:p>
            <a:pPr algn="just">
              <a:lnSpc>
                <a:spcPct val="107000"/>
              </a:lnSpc>
            </a:pPr>
            <a:r>
              <a:rPr lang="ru-RU" sz="4800" b="1" dirty="0" smtClean="0">
                <a:solidFill>
                  <a:schemeClr val="accent4">
                    <a:lumMod val="75000"/>
                  </a:schemeClr>
                </a:solidFill>
                <a:ea typeface="Calibri" panose="020F0502020204030204" pitchFamily="34" charset="0"/>
                <a:cs typeface="Times New Roman" panose="02020603050405020304" pitchFamily="18" charset="0"/>
              </a:rPr>
              <a:t>групповая</a:t>
            </a:r>
            <a:r>
              <a:rPr lang="ru-RU" sz="4800" b="1" dirty="0">
                <a:solidFill>
                  <a:schemeClr val="accent4">
                    <a:lumMod val="75000"/>
                  </a:schemeClr>
                </a:solidFill>
                <a:ea typeface="Calibri" panose="020F0502020204030204" pitchFamily="34" charset="0"/>
                <a:cs typeface="Times New Roman" panose="02020603050405020304" pitchFamily="18" charset="0"/>
              </a:rPr>
              <a:t>: </a:t>
            </a:r>
            <a:r>
              <a:rPr lang="ru-RU" sz="4800" dirty="0">
                <a:solidFill>
                  <a:schemeClr val="accent4">
                    <a:lumMod val="75000"/>
                  </a:schemeClr>
                </a:solidFill>
                <a:ea typeface="Calibri" panose="020F0502020204030204" pitchFamily="34" charset="0"/>
                <a:cs typeface="Times New Roman" panose="02020603050405020304" pitchFamily="18" charset="0"/>
              </a:rPr>
              <a:t>организация работы (совместные действия, общение, взаимопомощь) в малых группах, в том числе в парах, для выполнения определенных задач;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r>
              <a:rPr lang="ru-RU" sz="4800" b="1" dirty="0" smtClean="0">
                <a:solidFill>
                  <a:schemeClr val="accent4">
                    <a:lumMod val="75000"/>
                  </a:schemeClr>
                </a:solidFill>
                <a:ea typeface="Calibri" panose="020F0502020204030204" pitchFamily="34" charset="0"/>
                <a:cs typeface="Times New Roman" panose="02020603050405020304" pitchFamily="18" charset="0"/>
              </a:rPr>
              <a:t>индивидуальная</a:t>
            </a:r>
            <a:r>
              <a:rPr lang="ru-RU" sz="4800" b="1" dirty="0">
                <a:solidFill>
                  <a:schemeClr val="accent4">
                    <a:lumMod val="75000"/>
                  </a:schemeClr>
                </a:solidFill>
                <a:ea typeface="Calibri" panose="020F0502020204030204" pitchFamily="34" charset="0"/>
                <a:cs typeface="Times New Roman" panose="02020603050405020304" pitchFamily="18" charset="0"/>
              </a:rPr>
              <a:t>:</a:t>
            </a:r>
            <a:r>
              <a:rPr lang="ru-RU" sz="4800" dirty="0">
                <a:solidFill>
                  <a:schemeClr val="accent4">
                    <a:lumMod val="75000"/>
                  </a:schemeClr>
                </a:solidFill>
                <a:ea typeface="Calibri" panose="020F0502020204030204" pitchFamily="34" charset="0"/>
                <a:cs typeface="Times New Roman" panose="02020603050405020304" pitchFamily="18" charset="0"/>
              </a:rPr>
              <a:t> организуется для работы с одаренными детьми, солистами, для коррекции пробелов в знаниях и отработки отдельных навыков.</a:t>
            </a:r>
          </a:p>
          <a:p>
            <a:pPr algn="just">
              <a:lnSpc>
                <a:spcPct val="107000"/>
              </a:lnSpc>
            </a:pPr>
            <a:endParaRPr lang="ru-RU" sz="4800" dirty="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endParaRPr lang="ru-RU" sz="4800" dirty="0">
              <a:solidFill>
                <a:schemeClr val="accent4">
                  <a:lumMod val="75000"/>
                </a:schemeClr>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4361424"/>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26</a:t>
            </a:fld>
            <a:endParaRPr dirty="0"/>
          </a:p>
        </p:txBody>
      </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записка</a:t>
            </a:r>
            <a:endParaRPr lang="ru-RU" sz="32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598" y="2646617"/>
            <a:ext cx="21497367" cy="8786123"/>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Материально-техническое оснащение ДОП </a:t>
            </a:r>
            <a:r>
              <a:rPr lang="ru-RU" sz="4800" dirty="0">
                <a:solidFill>
                  <a:schemeClr val="accent4">
                    <a:lumMod val="75000"/>
                  </a:schemeClr>
                </a:solidFill>
                <a:ea typeface="Calibri" panose="020F0502020204030204" pitchFamily="34" charset="0"/>
                <a:cs typeface="Times New Roman" panose="02020603050405020304" pitchFamily="18" charset="0"/>
              </a:rPr>
              <a:t>включает в себя сведения (в том числе количественные) о наличии оборудованных учебных кабинетов для проведения теоретических и практических занятий, средств обучения и воспитания (оборудование, инвентарь, инструменты и материалы, специальное и спортивное снаряжение, программное обеспечение (компьютерное), о доступе к информационным системам и информационно-телекоммуникационным сетям.</a:t>
            </a:r>
          </a:p>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Кадровое обеспечение указывается, </a:t>
            </a:r>
            <a:r>
              <a:rPr lang="ru-RU" sz="4800" dirty="0">
                <a:solidFill>
                  <a:schemeClr val="accent4">
                    <a:lumMod val="75000"/>
                  </a:schemeClr>
                </a:solidFill>
                <a:ea typeface="Calibri" panose="020F0502020204030204" pitchFamily="34" charset="0"/>
                <a:cs typeface="Times New Roman" panose="02020603050405020304" pitchFamily="18" charset="0"/>
              </a:rPr>
              <a:t>если для реализации ДОП необходим дополнительный узкопрофильный специалист, например, концертмейстер</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endParaRPr lang="ru-RU" sz="4800" dirty="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endParaRPr lang="ru-RU" sz="4800" dirty="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endParaRPr lang="ru-RU" sz="4800" dirty="0">
              <a:solidFill>
                <a:schemeClr val="accent4">
                  <a:lumMod val="75000"/>
                </a:schemeClr>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4280994"/>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27</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9233297"/>
          </a:xfrm>
          <a:prstGeom prst="rect">
            <a:avLst/>
          </a:prstGeom>
        </p:spPr>
        <p:txBody>
          <a:bodyPr wrap="square">
            <a:spAutoFit/>
          </a:bodyPr>
          <a:lstStyle/>
          <a:p>
            <a:r>
              <a:rPr lang="ru-RU" sz="6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Open Sans SemiBold"/>
              </a:rPr>
              <a:t>Учебный план</a:t>
            </a:r>
            <a:r>
              <a:rPr lang="ru-RU"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 </a:t>
            </a:r>
            <a:endParaRPr lang="ru-RU"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endParaRPr>
          </a:p>
          <a:p>
            <a:r>
              <a:rPr lang="ru-RU" sz="6600" dirty="0" smtClean="0">
                <a:solidFill>
                  <a:srgbClr val="0070C0"/>
                </a:solidFill>
                <a:latin typeface="Open Sans SemiBold"/>
              </a:rPr>
              <a:t>содержит</a:t>
            </a:r>
            <a:r>
              <a:rPr lang="ru-RU" sz="6600" dirty="0">
                <a:solidFill>
                  <a:srgbClr val="0070C0"/>
                </a:solidFill>
                <a:latin typeface="Open Sans SemiBold"/>
              </a:rPr>
              <a:t>: </a:t>
            </a:r>
          </a:p>
          <a:p>
            <a:pPr lvl="0"/>
            <a:r>
              <a:rPr lang="ru-RU" sz="6600" b="1" dirty="0" smtClean="0">
                <a:solidFill>
                  <a:srgbClr val="0070C0"/>
                </a:solidFill>
                <a:latin typeface="Open Sans SemiBold"/>
              </a:rPr>
              <a:t>1. Перечень </a:t>
            </a:r>
            <a:r>
              <a:rPr lang="ru-RU" sz="6600" b="1" dirty="0">
                <a:solidFill>
                  <a:srgbClr val="0070C0"/>
                </a:solidFill>
                <a:latin typeface="Open Sans SemiBold"/>
              </a:rPr>
              <a:t>разделов, тем</a:t>
            </a:r>
            <a:r>
              <a:rPr lang="ru-RU" sz="6600" dirty="0">
                <a:solidFill>
                  <a:srgbClr val="0070C0"/>
                </a:solidFill>
                <a:latin typeface="Open Sans SemiBold"/>
              </a:rPr>
              <a:t>;</a:t>
            </a:r>
          </a:p>
          <a:p>
            <a:pPr lvl="0"/>
            <a:r>
              <a:rPr lang="ru-RU" sz="6600" b="1" dirty="0">
                <a:solidFill>
                  <a:srgbClr val="0070C0"/>
                </a:solidFill>
                <a:latin typeface="Open Sans SemiBold"/>
              </a:rPr>
              <a:t>Количество часов </a:t>
            </a:r>
            <a:r>
              <a:rPr lang="ru-RU" sz="6600" dirty="0">
                <a:solidFill>
                  <a:srgbClr val="0070C0"/>
                </a:solidFill>
                <a:latin typeface="Open Sans SemiBold"/>
              </a:rPr>
              <a:t>по каждой теме с разбивкой на </a:t>
            </a:r>
            <a:r>
              <a:rPr lang="ru-RU" sz="6600" b="1" dirty="0">
                <a:solidFill>
                  <a:srgbClr val="0070C0"/>
                </a:solidFill>
                <a:latin typeface="Open Sans SemiBold"/>
              </a:rPr>
              <a:t>теоретические</a:t>
            </a:r>
            <a:r>
              <a:rPr lang="ru-RU" sz="6600" dirty="0">
                <a:solidFill>
                  <a:srgbClr val="0070C0"/>
                </a:solidFill>
                <a:latin typeface="Open Sans SemiBold"/>
              </a:rPr>
              <a:t> и </a:t>
            </a:r>
            <a:r>
              <a:rPr lang="ru-RU" sz="6600" b="1" dirty="0">
                <a:solidFill>
                  <a:srgbClr val="0070C0"/>
                </a:solidFill>
                <a:latin typeface="Open Sans SemiBold"/>
              </a:rPr>
              <a:t>практические</a:t>
            </a:r>
            <a:r>
              <a:rPr lang="ru-RU" sz="6600" dirty="0" smtClean="0">
                <a:solidFill>
                  <a:srgbClr val="0070C0"/>
                </a:solidFill>
                <a:latin typeface="Open Sans SemiBold"/>
              </a:rPr>
              <a:t>;</a:t>
            </a:r>
          </a:p>
          <a:p>
            <a:pPr lvl="0"/>
            <a:endParaRPr lang="ru-RU" sz="6600" dirty="0">
              <a:solidFill>
                <a:srgbClr val="0070C0"/>
              </a:solidFill>
              <a:latin typeface="Open Sans SemiBold"/>
            </a:endParaRPr>
          </a:p>
          <a:p>
            <a:pPr lvl="0"/>
            <a:r>
              <a:rPr lang="ru-RU" sz="6600" b="1" dirty="0" smtClean="0">
                <a:solidFill>
                  <a:srgbClr val="0070C0"/>
                </a:solidFill>
                <a:latin typeface="Open Sans SemiBold"/>
              </a:rPr>
              <a:t>2. Формы </a:t>
            </a:r>
            <a:r>
              <a:rPr lang="ru-RU" sz="6600" b="1" dirty="0">
                <a:solidFill>
                  <a:srgbClr val="0070C0"/>
                </a:solidFill>
                <a:latin typeface="Open Sans SemiBold"/>
              </a:rPr>
              <a:t>контроля и итогового оценивания.</a:t>
            </a:r>
            <a:endParaRPr lang="ru-RU" sz="6600" dirty="0">
              <a:solidFill>
                <a:srgbClr val="0070C0"/>
              </a:solidFill>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65759" y="396987"/>
            <a:ext cx="1512697" cy="1405645"/>
          </a:xfrm>
          <a:prstGeom prst="rect">
            <a:avLst/>
          </a:prstGeom>
        </p:spPr>
      </p:pic>
    </p:spTree>
    <p:extLst>
      <p:ext uri="{BB962C8B-B14F-4D97-AF65-F5344CB8AC3E}">
        <p14:creationId xmlns:p14="http://schemas.microsoft.com/office/powerpoint/2010/main" val="3058148100"/>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28</a:t>
            </a:fld>
            <a:endParaRPr/>
          </a:p>
        </p:txBody>
      </p:sp>
      <p:sp>
        <p:nvSpPr>
          <p:cNvPr id="159" name="This is your first text slide"/>
          <p:cNvSpPr txBox="1"/>
          <p:nvPr/>
        </p:nvSpPr>
        <p:spPr>
          <a:xfrm>
            <a:off x="1618025" y="940498"/>
            <a:ext cx="10147599" cy="1107994"/>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6000" b="1">
                <a:solidFill>
                  <a:srgbClr val="282928"/>
                </a:solidFill>
                <a:latin typeface="OpenSans-Semibold"/>
                <a:ea typeface="OpenSans-Semibold"/>
                <a:cs typeface="OpenSans-Semibold"/>
                <a:sym typeface="OpenSans-Semibold"/>
              </a:defRPr>
            </a:lvl1pPr>
          </a:lstStyle>
          <a:p>
            <a:r>
              <a:rPr lang="ru-RU" dirty="0" smtClean="0">
                <a:solidFill>
                  <a:srgbClr val="0070C0"/>
                </a:solidFill>
                <a:latin typeface="+mn-lt"/>
                <a:ea typeface="Open Sans SemiBold" panose="020B0706030804020204" pitchFamily="34" charset="0"/>
                <a:cs typeface="Open Sans SemiBold" panose="020B0706030804020204" pitchFamily="34" charset="0"/>
              </a:rPr>
              <a:t>Сводный учебный план</a:t>
            </a:r>
            <a:endParaRPr dirty="0">
              <a:solidFill>
                <a:srgbClr val="0070C0"/>
              </a:solidFill>
              <a:latin typeface="+mn-lt"/>
              <a:ea typeface="Open Sans SemiBold" panose="020B0706030804020204" pitchFamily="34" charset="0"/>
              <a:cs typeface="Open Sans SemiBold" panose="020B0706030804020204" pitchFamily="34" charset="0"/>
            </a:endParaRPr>
          </a:p>
        </p:txBody>
      </p:sp>
      <p:sp>
        <p:nvSpPr>
          <p:cNvPr id="160"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3494692" y="5794057"/>
            <a:ext cx="8048547"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2"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12943492" y="5794057"/>
            <a:ext cx="8048547"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086320382"/>
              </p:ext>
            </p:extLst>
          </p:nvPr>
        </p:nvGraphicFramePr>
        <p:xfrm>
          <a:off x="1591056" y="2944365"/>
          <a:ext cx="21546390" cy="9283692"/>
        </p:xfrm>
        <a:graphic>
          <a:graphicData uri="http://schemas.openxmlformats.org/drawingml/2006/table">
            <a:tbl>
              <a:tblPr firstRow="1" bandRow="1">
                <a:tableStyleId>{E8B1032C-EA38-4F05-BA0D-38AFFFC7BED3}</a:tableStyleId>
              </a:tblPr>
              <a:tblGrid>
                <a:gridCol w="1982268">
                  <a:extLst>
                    <a:ext uri="{9D8B030D-6E8A-4147-A177-3AD203B41FA5}">
                      <a16:colId xmlns:a16="http://schemas.microsoft.com/office/drawing/2014/main" val="20000"/>
                    </a:ext>
                  </a:extLst>
                </a:gridCol>
                <a:gridCol w="6084162">
                  <a:extLst>
                    <a:ext uri="{9D8B030D-6E8A-4147-A177-3AD203B41FA5}">
                      <a16:colId xmlns:a16="http://schemas.microsoft.com/office/drawing/2014/main" val="20001"/>
                    </a:ext>
                  </a:extLst>
                </a:gridCol>
                <a:gridCol w="2706765">
                  <a:extLst>
                    <a:ext uri="{9D8B030D-6E8A-4147-A177-3AD203B41FA5}">
                      <a16:colId xmlns:a16="http://schemas.microsoft.com/office/drawing/2014/main" val="20002"/>
                    </a:ext>
                  </a:extLst>
                </a:gridCol>
                <a:gridCol w="3591065">
                  <a:extLst>
                    <a:ext uri="{9D8B030D-6E8A-4147-A177-3AD203B41FA5}">
                      <a16:colId xmlns:a16="http://schemas.microsoft.com/office/drawing/2014/main" val="20003"/>
                    </a:ext>
                  </a:extLst>
                </a:gridCol>
                <a:gridCol w="3591065">
                  <a:extLst>
                    <a:ext uri="{9D8B030D-6E8A-4147-A177-3AD203B41FA5}">
                      <a16:colId xmlns:a16="http://schemas.microsoft.com/office/drawing/2014/main" val="20004"/>
                    </a:ext>
                  </a:extLst>
                </a:gridCol>
                <a:gridCol w="3591065">
                  <a:extLst>
                    <a:ext uri="{9D8B030D-6E8A-4147-A177-3AD203B41FA5}">
                      <a16:colId xmlns:a16="http://schemas.microsoft.com/office/drawing/2014/main" val="20005"/>
                    </a:ext>
                  </a:extLst>
                </a:gridCol>
              </a:tblGrid>
              <a:tr h="1547282">
                <a:tc rowSpan="2">
                  <a:txBody>
                    <a:bodyPr/>
                    <a:lstStyle/>
                    <a:p>
                      <a:r>
                        <a:rPr lang="ru-RU" sz="4400" dirty="0" smtClean="0"/>
                        <a:t>№ п/п </a:t>
                      </a:r>
                      <a:endParaRPr lang="ru-RU" sz="4400" b="1" dirty="0"/>
                    </a:p>
                  </a:txBody>
                  <a:tcPr/>
                </a:tc>
                <a:tc rowSpan="2">
                  <a:txBody>
                    <a:bodyPr/>
                    <a:lstStyle/>
                    <a:p>
                      <a:pPr marL="0" indent="0" algn="ctr"/>
                      <a:r>
                        <a:rPr lang="ru-RU" sz="4400" dirty="0" smtClean="0"/>
                        <a:t>Название программы</a:t>
                      </a:r>
                      <a:endParaRPr lang="ru-RU" sz="4400" b="1" dirty="0"/>
                    </a:p>
                  </a:txBody>
                  <a:tcPr/>
                </a:tc>
                <a:tc gridSpan="3">
                  <a:txBody>
                    <a:bodyPr/>
                    <a:lstStyle/>
                    <a:p>
                      <a:pPr algn="ctr"/>
                      <a:r>
                        <a:rPr lang="ru-RU" sz="4400" dirty="0" smtClean="0"/>
                        <a:t>Года обучения </a:t>
                      </a:r>
                      <a:endParaRPr lang="ru-RU" sz="4400" b="1" dirty="0"/>
                    </a:p>
                  </a:txBody>
                  <a:tcPr/>
                </a:tc>
                <a:tc hMerge="1">
                  <a:txBody>
                    <a:bodyPr/>
                    <a:lstStyle/>
                    <a:p>
                      <a:endParaRPr lang="ru-RU" dirty="0"/>
                    </a:p>
                  </a:txBody>
                  <a:tcPr/>
                </a:tc>
                <a:tc hMerge="1">
                  <a:txBody>
                    <a:bodyPr/>
                    <a:lstStyle/>
                    <a:p>
                      <a:endParaRPr lang="ru-RU" dirty="0"/>
                    </a:p>
                  </a:txBody>
                  <a:tcPr/>
                </a:tc>
                <a:tc>
                  <a:txBody>
                    <a:bodyPr/>
                    <a:lstStyle/>
                    <a:p>
                      <a:pPr algn="ctr"/>
                      <a:r>
                        <a:rPr lang="ru-RU" sz="4400" dirty="0" smtClean="0"/>
                        <a:t>Всего часов </a:t>
                      </a:r>
                      <a:endParaRPr lang="ru-RU" sz="4400" b="1" dirty="0"/>
                    </a:p>
                  </a:txBody>
                  <a:tcPr/>
                </a:tc>
                <a:extLst>
                  <a:ext uri="{0D108BD9-81ED-4DB2-BD59-A6C34878D82A}">
                    <a16:rowId xmlns:a16="http://schemas.microsoft.com/office/drawing/2014/main" val="10000"/>
                  </a:ext>
                </a:extLst>
              </a:tr>
              <a:tr h="1547282">
                <a:tc vMerge="1">
                  <a:txBody>
                    <a:bodyPr/>
                    <a:lstStyle/>
                    <a:p>
                      <a:endParaRPr lang="ru-RU" dirty="0"/>
                    </a:p>
                  </a:txBody>
                  <a:tcPr/>
                </a:tc>
                <a:tc vMerge="1">
                  <a:txBody>
                    <a:bodyPr/>
                    <a:lstStyle/>
                    <a:p>
                      <a:endParaRPr lang="ru-RU" dirty="0"/>
                    </a:p>
                  </a:txBody>
                  <a:tcPr/>
                </a:tc>
                <a:tc>
                  <a:txBody>
                    <a:bodyPr/>
                    <a:lstStyle/>
                    <a:p>
                      <a:pPr algn="ctr"/>
                      <a:r>
                        <a:rPr lang="ru-RU" sz="4400" dirty="0" smtClean="0"/>
                        <a:t>1-й</a:t>
                      </a:r>
                      <a:endParaRPr lang="ru-RU" sz="4400" b="1" dirty="0"/>
                    </a:p>
                  </a:txBody>
                  <a:tcPr/>
                </a:tc>
                <a:tc>
                  <a:txBody>
                    <a:bodyPr/>
                    <a:lstStyle/>
                    <a:p>
                      <a:pPr algn="ctr"/>
                      <a:r>
                        <a:rPr lang="ru-RU" sz="4400" dirty="0" smtClean="0"/>
                        <a:t>2-й</a:t>
                      </a:r>
                      <a:endParaRPr lang="ru-RU" sz="4400" b="1" dirty="0"/>
                    </a:p>
                  </a:txBody>
                  <a:tcPr/>
                </a:tc>
                <a:tc>
                  <a:txBody>
                    <a:bodyPr/>
                    <a:lstStyle/>
                    <a:p>
                      <a:pPr algn="ctr"/>
                      <a:r>
                        <a:rPr lang="ru-RU" sz="4400" dirty="0" smtClean="0"/>
                        <a:t>3-й</a:t>
                      </a:r>
                      <a:endParaRPr lang="ru-RU" sz="4400" b="1" dirty="0"/>
                    </a:p>
                  </a:txBody>
                  <a:tcPr/>
                </a:tc>
                <a:tc>
                  <a:txBody>
                    <a:bodyPr/>
                    <a:lstStyle/>
                    <a:p>
                      <a:endParaRPr lang="ru-RU" sz="4400" b="1"/>
                    </a:p>
                  </a:txBody>
                  <a:tcPr/>
                </a:tc>
                <a:extLst>
                  <a:ext uri="{0D108BD9-81ED-4DB2-BD59-A6C34878D82A}">
                    <a16:rowId xmlns:a16="http://schemas.microsoft.com/office/drawing/2014/main" val="10001"/>
                  </a:ext>
                </a:extLst>
              </a:tr>
              <a:tr h="1547282">
                <a:tc>
                  <a:txBody>
                    <a:bodyPr/>
                    <a:lstStyle/>
                    <a:p>
                      <a:r>
                        <a:rPr lang="ru-RU" sz="4400" dirty="0" smtClean="0"/>
                        <a:t>1. </a:t>
                      </a:r>
                      <a:endParaRPr lang="ru-RU" sz="4400" b="1" dirty="0"/>
                    </a:p>
                  </a:txBody>
                  <a:tcPr/>
                </a:tc>
                <a:tc>
                  <a:txBody>
                    <a:bodyPr/>
                    <a:lstStyle/>
                    <a:p>
                      <a:endParaRPr lang="ru-RU" sz="4400" b="1" dirty="0"/>
                    </a:p>
                  </a:txBody>
                  <a:tcPr/>
                </a:tc>
                <a:tc>
                  <a:txBody>
                    <a:bodyPr/>
                    <a:lstStyle/>
                    <a:p>
                      <a:endParaRPr lang="ru-RU" sz="4400" b="1" dirty="0"/>
                    </a:p>
                  </a:txBody>
                  <a:tcPr/>
                </a:tc>
                <a:tc>
                  <a:txBody>
                    <a:bodyPr/>
                    <a:lstStyle/>
                    <a:p>
                      <a:endParaRPr lang="ru-RU" sz="4400" b="1" dirty="0"/>
                    </a:p>
                  </a:txBody>
                  <a:tcPr/>
                </a:tc>
                <a:tc>
                  <a:txBody>
                    <a:bodyPr/>
                    <a:lstStyle/>
                    <a:p>
                      <a:endParaRPr lang="ru-RU" sz="4400" b="1"/>
                    </a:p>
                  </a:txBody>
                  <a:tcPr/>
                </a:tc>
                <a:tc>
                  <a:txBody>
                    <a:bodyPr/>
                    <a:lstStyle/>
                    <a:p>
                      <a:endParaRPr lang="ru-RU" sz="4400" b="1"/>
                    </a:p>
                  </a:txBody>
                  <a:tcPr/>
                </a:tc>
                <a:extLst>
                  <a:ext uri="{0D108BD9-81ED-4DB2-BD59-A6C34878D82A}">
                    <a16:rowId xmlns:a16="http://schemas.microsoft.com/office/drawing/2014/main" val="10002"/>
                  </a:ext>
                </a:extLst>
              </a:tr>
              <a:tr h="1547282">
                <a:tc>
                  <a:txBody>
                    <a:bodyPr/>
                    <a:lstStyle/>
                    <a:p>
                      <a:r>
                        <a:rPr lang="ru-RU" sz="4400" dirty="0" smtClean="0"/>
                        <a:t>2. </a:t>
                      </a:r>
                      <a:endParaRPr lang="ru-RU" sz="4400" b="1" dirty="0"/>
                    </a:p>
                  </a:txBody>
                  <a:tcPr/>
                </a:tc>
                <a:tc>
                  <a:txBody>
                    <a:bodyPr/>
                    <a:lstStyle/>
                    <a:p>
                      <a:endParaRPr lang="ru-RU" sz="4400" b="1" dirty="0"/>
                    </a:p>
                  </a:txBody>
                  <a:tcPr/>
                </a:tc>
                <a:tc>
                  <a:txBody>
                    <a:bodyPr/>
                    <a:lstStyle/>
                    <a:p>
                      <a:endParaRPr lang="ru-RU" sz="4400" b="1" dirty="0"/>
                    </a:p>
                  </a:txBody>
                  <a:tcPr/>
                </a:tc>
                <a:tc>
                  <a:txBody>
                    <a:bodyPr/>
                    <a:lstStyle/>
                    <a:p>
                      <a:endParaRPr lang="ru-RU" sz="4400" b="1" dirty="0"/>
                    </a:p>
                  </a:txBody>
                  <a:tcPr/>
                </a:tc>
                <a:tc>
                  <a:txBody>
                    <a:bodyPr/>
                    <a:lstStyle/>
                    <a:p>
                      <a:endParaRPr lang="ru-RU" sz="4400" b="1"/>
                    </a:p>
                  </a:txBody>
                  <a:tcPr/>
                </a:tc>
                <a:tc>
                  <a:txBody>
                    <a:bodyPr/>
                    <a:lstStyle/>
                    <a:p>
                      <a:endParaRPr lang="ru-RU" sz="4400" b="1"/>
                    </a:p>
                  </a:txBody>
                  <a:tcPr/>
                </a:tc>
                <a:extLst>
                  <a:ext uri="{0D108BD9-81ED-4DB2-BD59-A6C34878D82A}">
                    <a16:rowId xmlns:a16="http://schemas.microsoft.com/office/drawing/2014/main" val="10003"/>
                  </a:ext>
                </a:extLst>
              </a:tr>
              <a:tr h="1547282">
                <a:tc>
                  <a:txBody>
                    <a:bodyPr/>
                    <a:lstStyle/>
                    <a:p>
                      <a:r>
                        <a:rPr lang="ru-RU" sz="4400" dirty="0" smtClean="0"/>
                        <a:t>3. </a:t>
                      </a:r>
                      <a:endParaRPr lang="ru-RU" sz="4400" b="1" dirty="0"/>
                    </a:p>
                  </a:txBody>
                  <a:tcPr/>
                </a:tc>
                <a:tc>
                  <a:txBody>
                    <a:bodyPr/>
                    <a:lstStyle/>
                    <a:p>
                      <a:endParaRPr lang="ru-RU" sz="4400" b="1" dirty="0"/>
                    </a:p>
                  </a:txBody>
                  <a:tcPr/>
                </a:tc>
                <a:tc>
                  <a:txBody>
                    <a:bodyPr/>
                    <a:lstStyle/>
                    <a:p>
                      <a:endParaRPr lang="ru-RU" sz="4400" b="1"/>
                    </a:p>
                  </a:txBody>
                  <a:tcPr/>
                </a:tc>
                <a:tc>
                  <a:txBody>
                    <a:bodyPr/>
                    <a:lstStyle/>
                    <a:p>
                      <a:endParaRPr lang="ru-RU" sz="4400" b="1" dirty="0"/>
                    </a:p>
                  </a:txBody>
                  <a:tcPr/>
                </a:tc>
                <a:tc>
                  <a:txBody>
                    <a:bodyPr/>
                    <a:lstStyle/>
                    <a:p>
                      <a:endParaRPr lang="ru-RU" sz="4400" b="1" dirty="0"/>
                    </a:p>
                  </a:txBody>
                  <a:tcPr/>
                </a:tc>
                <a:tc>
                  <a:txBody>
                    <a:bodyPr/>
                    <a:lstStyle/>
                    <a:p>
                      <a:endParaRPr lang="ru-RU" sz="4400" b="1" dirty="0"/>
                    </a:p>
                  </a:txBody>
                  <a:tcPr/>
                </a:tc>
                <a:extLst>
                  <a:ext uri="{0D108BD9-81ED-4DB2-BD59-A6C34878D82A}">
                    <a16:rowId xmlns:a16="http://schemas.microsoft.com/office/drawing/2014/main" val="10004"/>
                  </a:ext>
                </a:extLst>
              </a:tr>
              <a:tr h="1547282">
                <a:tc>
                  <a:txBody>
                    <a:bodyPr/>
                    <a:lstStyle/>
                    <a:p>
                      <a:endParaRPr lang="ru-RU" sz="3600" b="1" dirty="0"/>
                    </a:p>
                  </a:txBody>
                  <a:tcPr/>
                </a:tc>
                <a:tc>
                  <a:txBody>
                    <a:bodyPr/>
                    <a:lstStyle/>
                    <a:p>
                      <a:r>
                        <a:rPr lang="ru-RU" sz="4400" dirty="0" smtClean="0"/>
                        <a:t>ИТОГО:</a:t>
                      </a:r>
                      <a:endParaRPr lang="ru-RU" sz="4400" b="1" dirty="0"/>
                    </a:p>
                  </a:txBody>
                  <a:tcPr/>
                </a:tc>
                <a:tc>
                  <a:txBody>
                    <a:bodyPr/>
                    <a:lstStyle/>
                    <a:p>
                      <a:endParaRPr lang="ru-RU" b="1" dirty="0"/>
                    </a:p>
                  </a:txBody>
                  <a:tcPr/>
                </a:tc>
                <a:tc>
                  <a:txBody>
                    <a:bodyPr/>
                    <a:lstStyle/>
                    <a:p>
                      <a:endParaRPr lang="ru-RU" b="1" dirty="0"/>
                    </a:p>
                  </a:txBody>
                  <a:tcPr/>
                </a:tc>
                <a:tc>
                  <a:txBody>
                    <a:bodyPr/>
                    <a:lstStyle/>
                    <a:p>
                      <a:endParaRPr lang="ru-RU" b="1" dirty="0"/>
                    </a:p>
                  </a:txBody>
                  <a:tcPr/>
                </a:tc>
                <a:tc>
                  <a:txBody>
                    <a:bodyPr/>
                    <a:lstStyle/>
                    <a:p>
                      <a:endParaRPr lang="ru-RU" b="1" dirty="0"/>
                    </a:p>
                  </a:txBody>
                  <a:tcPr/>
                </a:tc>
                <a:extLst>
                  <a:ext uri="{0D108BD9-81ED-4DB2-BD59-A6C34878D82A}">
                    <a16:rowId xmlns:a16="http://schemas.microsoft.com/office/drawing/2014/main" val="10005"/>
                  </a:ext>
                </a:extLst>
              </a:tr>
            </a:tbl>
          </a:graphicData>
        </a:graphic>
      </p:graphicFrame>
      <p:pic>
        <p:nvPicPr>
          <p:cNvPr id="7" name="Рисунок 6"/>
          <p:cNvPicPr/>
          <p:nvPr/>
        </p:nvPicPr>
        <p:blipFill>
          <a:blip r:embed="rId2" cstate="print">
            <a:extLst>
              <a:ext uri="{28A0092B-C50C-407E-A947-70E740481C1C}">
                <a14:useLocalDpi xmlns:a14="http://schemas.microsoft.com/office/drawing/2010/main" val="0"/>
              </a:ext>
            </a:extLst>
          </a:blip>
          <a:stretch>
            <a:fillRect/>
          </a:stretch>
        </p:blipFill>
        <p:spPr>
          <a:xfrm>
            <a:off x="164591" y="232395"/>
            <a:ext cx="1512697" cy="1405645"/>
          </a:xfrm>
          <a:prstGeom prst="rect">
            <a:avLst/>
          </a:prstGeom>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29</a:t>
            </a:fld>
            <a:endParaRPr/>
          </a:p>
        </p:txBody>
      </p:sp>
      <p:sp>
        <p:nvSpPr>
          <p:cNvPr id="159" name="This is your first text slide"/>
          <p:cNvSpPr txBox="1"/>
          <p:nvPr/>
        </p:nvSpPr>
        <p:spPr>
          <a:xfrm>
            <a:off x="1618025" y="940498"/>
            <a:ext cx="10147599" cy="1107994"/>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6000" b="1">
                <a:solidFill>
                  <a:srgbClr val="282928"/>
                </a:solidFill>
                <a:latin typeface="OpenSans-Semibold"/>
                <a:ea typeface="OpenSans-Semibold"/>
                <a:cs typeface="OpenSans-Semibold"/>
                <a:sym typeface="OpenSans-Semibold"/>
              </a:defRPr>
            </a:lvl1pPr>
          </a:lstStyle>
          <a:p>
            <a:r>
              <a:rPr lang="ru-RU" dirty="0" smtClean="0">
                <a:solidFill>
                  <a:srgbClr val="0070C0"/>
                </a:solidFill>
                <a:latin typeface="+mn-lt"/>
                <a:ea typeface="Open Sans SemiBold" panose="020B0706030804020204" pitchFamily="34" charset="0"/>
                <a:cs typeface="Open Sans SemiBold" panose="020B0706030804020204" pitchFamily="34" charset="0"/>
              </a:rPr>
              <a:t>Сводный учебный план</a:t>
            </a:r>
            <a:endParaRPr dirty="0">
              <a:solidFill>
                <a:srgbClr val="0070C0"/>
              </a:solidFill>
              <a:latin typeface="+mn-lt"/>
              <a:ea typeface="Open Sans SemiBold" panose="020B0706030804020204" pitchFamily="34" charset="0"/>
              <a:cs typeface="Open Sans SemiBold" panose="020B0706030804020204" pitchFamily="34" charset="0"/>
            </a:endParaRPr>
          </a:p>
        </p:txBody>
      </p:sp>
      <p:sp>
        <p:nvSpPr>
          <p:cNvPr id="160"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3494692" y="5794057"/>
            <a:ext cx="8048547"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2"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12943492" y="5794057"/>
            <a:ext cx="8048547"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Рисунок 6"/>
          <p:cNvPicPr/>
          <p:nvPr/>
        </p:nvPicPr>
        <p:blipFill>
          <a:blip r:embed="rId2" cstate="print">
            <a:extLst>
              <a:ext uri="{28A0092B-C50C-407E-A947-70E740481C1C}">
                <a14:useLocalDpi xmlns:a14="http://schemas.microsoft.com/office/drawing/2010/main" val="0"/>
              </a:ext>
            </a:extLst>
          </a:blip>
          <a:stretch>
            <a:fillRect/>
          </a:stretch>
        </p:blipFill>
        <p:spPr>
          <a:xfrm>
            <a:off x="164591" y="232395"/>
            <a:ext cx="1512697" cy="1405645"/>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2259725851"/>
              </p:ext>
            </p:extLst>
          </p:nvPr>
        </p:nvGraphicFramePr>
        <p:xfrm>
          <a:off x="2492189" y="3514165"/>
          <a:ext cx="20645253" cy="8354751"/>
        </p:xfrm>
        <a:graphic>
          <a:graphicData uri="http://schemas.openxmlformats.org/drawingml/2006/table">
            <a:tbl>
              <a:tblPr firstRow="1" firstCol="1" bandRow="1">
                <a:tableStyleId>{5940675A-B579-460E-94D1-54222C63F5DA}</a:tableStyleId>
              </a:tblPr>
              <a:tblGrid>
                <a:gridCol w="1608990">
                  <a:extLst>
                    <a:ext uri="{9D8B030D-6E8A-4147-A177-3AD203B41FA5}">
                      <a16:colId xmlns:a16="http://schemas.microsoft.com/office/drawing/2014/main" val="950957339"/>
                    </a:ext>
                  </a:extLst>
                </a:gridCol>
                <a:gridCol w="4732564">
                  <a:extLst>
                    <a:ext uri="{9D8B030D-6E8A-4147-A177-3AD203B41FA5}">
                      <a16:colId xmlns:a16="http://schemas.microsoft.com/office/drawing/2014/main" val="598729202"/>
                    </a:ext>
                  </a:extLst>
                </a:gridCol>
                <a:gridCol w="1611041">
                  <a:extLst>
                    <a:ext uri="{9D8B030D-6E8A-4147-A177-3AD203B41FA5}">
                      <a16:colId xmlns:a16="http://schemas.microsoft.com/office/drawing/2014/main" val="3763967523"/>
                    </a:ext>
                  </a:extLst>
                </a:gridCol>
                <a:gridCol w="1611041">
                  <a:extLst>
                    <a:ext uri="{9D8B030D-6E8A-4147-A177-3AD203B41FA5}">
                      <a16:colId xmlns:a16="http://schemas.microsoft.com/office/drawing/2014/main" val="1695057141"/>
                    </a:ext>
                  </a:extLst>
                </a:gridCol>
                <a:gridCol w="1608990">
                  <a:extLst>
                    <a:ext uri="{9D8B030D-6E8A-4147-A177-3AD203B41FA5}">
                      <a16:colId xmlns:a16="http://schemas.microsoft.com/office/drawing/2014/main" val="1695887460"/>
                    </a:ext>
                  </a:extLst>
                </a:gridCol>
                <a:gridCol w="1942802">
                  <a:extLst>
                    <a:ext uri="{9D8B030D-6E8A-4147-A177-3AD203B41FA5}">
                      <a16:colId xmlns:a16="http://schemas.microsoft.com/office/drawing/2014/main" val="658169788"/>
                    </a:ext>
                  </a:extLst>
                </a:gridCol>
                <a:gridCol w="1611041">
                  <a:extLst>
                    <a:ext uri="{9D8B030D-6E8A-4147-A177-3AD203B41FA5}">
                      <a16:colId xmlns:a16="http://schemas.microsoft.com/office/drawing/2014/main" val="3197171307"/>
                    </a:ext>
                  </a:extLst>
                </a:gridCol>
                <a:gridCol w="1611041">
                  <a:extLst>
                    <a:ext uri="{9D8B030D-6E8A-4147-A177-3AD203B41FA5}">
                      <a16:colId xmlns:a16="http://schemas.microsoft.com/office/drawing/2014/main" val="3731283792"/>
                    </a:ext>
                  </a:extLst>
                </a:gridCol>
                <a:gridCol w="1611041">
                  <a:extLst>
                    <a:ext uri="{9D8B030D-6E8A-4147-A177-3AD203B41FA5}">
                      <a16:colId xmlns:a16="http://schemas.microsoft.com/office/drawing/2014/main" val="1492018541"/>
                    </a:ext>
                  </a:extLst>
                </a:gridCol>
                <a:gridCol w="2696702">
                  <a:extLst>
                    <a:ext uri="{9D8B030D-6E8A-4147-A177-3AD203B41FA5}">
                      <a16:colId xmlns:a16="http://schemas.microsoft.com/office/drawing/2014/main" val="3910449654"/>
                    </a:ext>
                  </a:extLst>
                </a:gridCol>
              </a:tblGrid>
              <a:tr h="859742">
                <a:tc rowSpan="2">
                  <a:txBody>
                    <a:bodyPr/>
                    <a:lstStyle/>
                    <a:p>
                      <a:pPr algn="ctr">
                        <a:lnSpc>
                          <a:spcPct val="107000"/>
                        </a:lnSpc>
                        <a:spcAft>
                          <a:spcPts val="800"/>
                        </a:spcAft>
                      </a:pPr>
                      <a:r>
                        <a:rPr lang="ru-RU" sz="3200" b="1" dirty="0">
                          <a:effectLst/>
                          <a:latin typeface="+mj-lt"/>
                        </a:rPr>
                        <a:t> </a:t>
                      </a:r>
                      <a:endParaRPr lang="ru-RU" sz="3200" b="1" dirty="0">
                        <a:effectLst/>
                        <a:latin typeface="+mj-lt"/>
                        <a:ea typeface="Times New Roman" panose="02020603050405020304" pitchFamily="18" charset="0"/>
                      </a:endParaRPr>
                    </a:p>
                  </a:txBody>
                  <a:tcPr marL="69850" marR="73025" marT="36830" marB="0" anchor="ctr"/>
                </a:tc>
                <a:tc rowSpan="2">
                  <a:txBody>
                    <a:bodyPr/>
                    <a:lstStyle/>
                    <a:p>
                      <a:pPr algn="ctr">
                        <a:lnSpc>
                          <a:spcPct val="107000"/>
                        </a:lnSpc>
                        <a:spcAft>
                          <a:spcPts val="800"/>
                        </a:spcAft>
                      </a:pPr>
                      <a:r>
                        <a:rPr lang="en-US" sz="3200" b="1" dirty="0" err="1">
                          <a:effectLst/>
                          <a:latin typeface="+mj-lt"/>
                        </a:rPr>
                        <a:t>Название</a:t>
                      </a:r>
                      <a:r>
                        <a:rPr lang="en-US" sz="3200" b="1" dirty="0">
                          <a:effectLst/>
                          <a:latin typeface="+mj-lt"/>
                        </a:rPr>
                        <a:t> </a:t>
                      </a:r>
                      <a:r>
                        <a:rPr lang="ru-RU" sz="3200" b="1" dirty="0">
                          <a:effectLst/>
                          <a:latin typeface="+mj-lt"/>
                        </a:rPr>
                        <a:t>модуля</a:t>
                      </a:r>
                      <a:endParaRPr lang="ru-RU" sz="3200" b="1" dirty="0">
                        <a:effectLst/>
                        <a:latin typeface="+mj-lt"/>
                        <a:ea typeface="Times New Roman" panose="02020603050405020304" pitchFamily="18" charset="0"/>
                      </a:endParaRPr>
                    </a:p>
                  </a:txBody>
                  <a:tcPr marL="69850" marR="73025" marT="36830" marB="0" anchor="ctr"/>
                </a:tc>
                <a:tc gridSpan="7">
                  <a:txBody>
                    <a:bodyPr/>
                    <a:lstStyle/>
                    <a:p>
                      <a:pPr algn="ctr">
                        <a:lnSpc>
                          <a:spcPct val="107000"/>
                        </a:lnSpc>
                        <a:spcAft>
                          <a:spcPts val="800"/>
                        </a:spcAft>
                      </a:pPr>
                      <a:r>
                        <a:rPr lang="en-US" sz="3200" b="1" dirty="0" err="1">
                          <a:effectLst/>
                          <a:latin typeface="+mj-lt"/>
                        </a:rPr>
                        <a:t>Год</a:t>
                      </a:r>
                      <a:r>
                        <a:rPr lang="en-US" sz="3200" b="1" dirty="0">
                          <a:effectLst/>
                          <a:latin typeface="+mj-lt"/>
                        </a:rPr>
                        <a:t> </a:t>
                      </a:r>
                      <a:r>
                        <a:rPr lang="en-US" sz="3200" b="1" dirty="0" err="1">
                          <a:effectLst/>
                          <a:latin typeface="+mj-lt"/>
                        </a:rPr>
                        <a:t>об</a:t>
                      </a:r>
                      <a:r>
                        <a:rPr lang="ru-RU" sz="3200" b="1" dirty="0" err="1">
                          <a:effectLst/>
                          <a:latin typeface="+mj-lt"/>
                        </a:rPr>
                        <a:t>уч</a:t>
                      </a:r>
                      <a:r>
                        <a:rPr lang="en-US" sz="3200" b="1" dirty="0" err="1">
                          <a:effectLst/>
                          <a:latin typeface="+mj-lt"/>
                        </a:rPr>
                        <a:t>ения</a:t>
                      </a:r>
                      <a:endParaRPr lang="ru-RU" sz="3200" b="1" dirty="0">
                        <a:effectLst/>
                        <a:latin typeface="+mj-lt"/>
                        <a:ea typeface="Times New Roman" panose="02020603050405020304" pitchFamily="18" charset="0"/>
                      </a:endParaRPr>
                    </a:p>
                    <a:p>
                      <a:pPr algn="ctr">
                        <a:lnSpc>
                          <a:spcPct val="107000"/>
                        </a:lnSpc>
                        <a:spcAft>
                          <a:spcPts val="800"/>
                        </a:spcAft>
                      </a:pPr>
                      <a:r>
                        <a:rPr lang="en-US" sz="3200" b="1" dirty="0">
                          <a:effectLst/>
                          <a:latin typeface="+mj-lt"/>
                        </a:rPr>
                        <a:t> </a:t>
                      </a:r>
                      <a:endParaRPr lang="ru-RU" sz="3200" b="1" dirty="0">
                        <a:effectLst/>
                        <a:latin typeface="+mj-lt"/>
                        <a:ea typeface="Times New Roman" panose="02020603050405020304" pitchFamily="18" charset="0"/>
                      </a:endParaRPr>
                    </a:p>
                  </a:txBody>
                  <a:tcPr marL="69850" marR="73025" marT="3683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lnSpc>
                          <a:spcPct val="107000"/>
                        </a:lnSpc>
                        <a:spcAft>
                          <a:spcPts val="800"/>
                        </a:spcAft>
                      </a:pPr>
                      <a:r>
                        <a:rPr lang="en-US" sz="3200" b="1">
                          <a:effectLst/>
                          <a:latin typeface="+mj-lt"/>
                        </a:rPr>
                        <a:t>Всего часов</a:t>
                      </a:r>
                      <a:endParaRPr lang="ru-RU" sz="3200" b="1">
                        <a:effectLst/>
                        <a:latin typeface="+mj-lt"/>
                        <a:ea typeface="Times New Roman" panose="02020603050405020304" pitchFamily="18" charset="0"/>
                      </a:endParaRPr>
                    </a:p>
                  </a:txBody>
                  <a:tcPr marL="69850" marR="73025" marT="36830" marB="0" anchor="ctr"/>
                </a:tc>
                <a:extLst>
                  <a:ext uri="{0D108BD9-81ED-4DB2-BD59-A6C34878D82A}">
                    <a16:rowId xmlns:a16="http://schemas.microsoft.com/office/drawing/2014/main" val="2643468478"/>
                  </a:ext>
                </a:extLst>
              </a:tr>
              <a:tr h="1574487">
                <a:tc vMerge="1">
                  <a:txBody>
                    <a:bodyPr/>
                    <a:lstStyle/>
                    <a:p>
                      <a:endParaRPr lang="ru-RU"/>
                    </a:p>
                  </a:txBody>
                  <a:tcPr/>
                </a:tc>
                <a:tc vMerge="1">
                  <a:txBody>
                    <a:bodyPr/>
                    <a:lstStyle/>
                    <a:p>
                      <a:endParaRPr lang="ru-RU"/>
                    </a:p>
                  </a:txBody>
                  <a:tcPr/>
                </a:tc>
                <a:tc>
                  <a:txBody>
                    <a:bodyPr/>
                    <a:lstStyle/>
                    <a:p>
                      <a:pPr algn="ctr">
                        <a:spcAft>
                          <a:spcPts val="0"/>
                        </a:spcAft>
                      </a:pPr>
                      <a:r>
                        <a:rPr lang="en-US" sz="3200" b="1" dirty="0">
                          <a:effectLst/>
                          <a:latin typeface="+mj-lt"/>
                        </a:rPr>
                        <a:t>1-й</a:t>
                      </a:r>
                      <a:endParaRPr lang="ru-RU" sz="3200" b="1" dirty="0">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en-US" sz="3200" b="1" dirty="0">
                          <a:effectLst/>
                          <a:latin typeface="+mj-lt"/>
                        </a:rPr>
                        <a:t>2-й</a:t>
                      </a:r>
                      <a:endParaRPr lang="ru-RU" sz="3200" b="1" dirty="0">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en-US" sz="3200" b="1">
                          <a:effectLst/>
                          <a:latin typeface="+mj-lt"/>
                        </a:rPr>
                        <a:t>3-й</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en-US" sz="3200" b="1">
                          <a:effectLst/>
                          <a:latin typeface="+mj-lt"/>
                        </a:rPr>
                        <a:t>4-й</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en-US" sz="3200" b="1">
                          <a:effectLst/>
                          <a:latin typeface="+mj-lt"/>
                        </a:rPr>
                        <a:t>5-й</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6-й</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7-й</a:t>
                      </a:r>
                      <a:endParaRPr lang="ru-RU" sz="3200" b="1">
                        <a:effectLst/>
                        <a:latin typeface="+mj-lt"/>
                        <a:ea typeface="Times New Roman" panose="02020603050405020304" pitchFamily="18" charset="0"/>
                      </a:endParaRPr>
                    </a:p>
                  </a:txBody>
                  <a:tcPr marL="69850" marR="73025" marT="36830" marB="0" anchor="ctr"/>
                </a:tc>
                <a:tc vMerge="1">
                  <a:txBody>
                    <a:bodyPr/>
                    <a:lstStyle/>
                    <a:p>
                      <a:endParaRPr lang="ru-RU"/>
                    </a:p>
                  </a:txBody>
                  <a:tcPr/>
                </a:tc>
                <a:extLst>
                  <a:ext uri="{0D108BD9-81ED-4DB2-BD59-A6C34878D82A}">
                    <a16:rowId xmlns:a16="http://schemas.microsoft.com/office/drawing/2014/main" val="10204530"/>
                  </a:ext>
                </a:extLst>
              </a:tr>
              <a:tr h="2296956">
                <a:tc>
                  <a:txBody>
                    <a:bodyPr/>
                    <a:lstStyle/>
                    <a:p>
                      <a:pPr algn="ctr">
                        <a:lnSpc>
                          <a:spcPct val="107000"/>
                        </a:lnSpc>
                        <a:spcAft>
                          <a:spcPts val="800"/>
                        </a:spcAft>
                      </a:pPr>
                      <a:r>
                        <a:rPr lang="en-US" sz="3200" b="1">
                          <a:effectLst/>
                          <a:latin typeface="+mj-lt"/>
                        </a:rPr>
                        <a:t>1.</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dirty="0">
                          <a:effectLst/>
                          <a:latin typeface="+mj-lt"/>
                        </a:rPr>
                        <a:t>Фольклорный </a:t>
                      </a:r>
                      <a:r>
                        <a:rPr lang="ru-RU" sz="3200" b="1" dirty="0" smtClean="0">
                          <a:effectLst/>
                          <a:latin typeface="+mj-lt"/>
                        </a:rPr>
                        <a:t>ансамбль</a:t>
                      </a:r>
                      <a:endParaRPr lang="ru-RU" sz="3200" b="1" dirty="0">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216</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dirty="0">
                          <a:effectLst/>
                          <a:latin typeface="+mj-lt"/>
                        </a:rPr>
                        <a:t>216</a:t>
                      </a:r>
                      <a:endParaRPr lang="ru-RU" sz="3200" b="1" dirty="0">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dirty="0">
                          <a:effectLst/>
                          <a:latin typeface="+mj-lt"/>
                        </a:rPr>
                        <a:t>216</a:t>
                      </a:r>
                      <a:endParaRPr lang="ru-RU" sz="3200" b="1" dirty="0">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dirty="0">
                          <a:effectLst/>
                          <a:latin typeface="+mj-lt"/>
                        </a:rPr>
                        <a:t>216</a:t>
                      </a:r>
                      <a:endParaRPr lang="ru-RU" sz="3200" b="1" dirty="0">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dirty="0">
                          <a:effectLst/>
                          <a:latin typeface="+mj-lt"/>
                        </a:rPr>
                        <a:t>216</a:t>
                      </a:r>
                      <a:endParaRPr lang="ru-RU" sz="3200" b="1" dirty="0">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216</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216</a:t>
                      </a:r>
                      <a:endParaRPr lang="ru-RU" sz="3200" b="1">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a:effectLst/>
                          <a:latin typeface="+mj-lt"/>
                        </a:rPr>
                        <a:t>1512</a:t>
                      </a:r>
                      <a:endParaRPr lang="ru-RU" sz="3200" b="1">
                        <a:effectLst/>
                        <a:latin typeface="+mj-lt"/>
                        <a:ea typeface="Times New Roman" panose="02020603050405020304" pitchFamily="18" charset="0"/>
                      </a:endParaRPr>
                    </a:p>
                  </a:txBody>
                  <a:tcPr marL="69850" marR="73025" marT="36830" marB="0" anchor="ctr"/>
                </a:tc>
                <a:extLst>
                  <a:ext uri="{0D108BD9-81ED-4DB2-BD59-A6C34878D82A}">
                    <a16:rowId xmlns:a16="http://schemas.microsoft.com/office/drawing/2014/main" val="3079392098"/>
                  </a:ext>
                </a:extLst>
              </a:tr>
              <a:tr h="1579469">
                <a:tc>
                  <a:txBody>
                    <a:bodyPr/>
                    <a:lstStyle/>
                    <a:p>
                      <a:pPr algn="ctr">
                        <a:lnSpc>
                          <a:spcPct val="107000"/>
                        </a:lnSpc>
                        <a:spcAft>
                          <a:spcPts val="800"/>
                        </a:spcAft>
                      </a:pPr>
                      <a:r>
                        <a:rPr lang="en-US" sz="3200" b="1">
                          <a:effectLst/>
                          <a:latin typeface="+mj-lt"/>
                        </a:rPr>
                        <a:t>2.</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Характеный танец</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108</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108</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108</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108</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dirty="0">
                          <a:effectLst/>
                          <a:latin typeface="+mj-lt"/>
                        </a:rPr>
                        <a:t>108</a:t>
                      </a:r>
                      <a:endParaRPr lang="ru-RU" sz="3200" b="1" dirty="0">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dirty="0">
                          <a:effectLst/>
                          <a:latin typeface="+mj-lt"/>
                        </a:rPr>
                        <a:t>108</a:t>
                      </a:r>
                      <a:endParaRPr lang="ru-RU" sz="3200" b="1" dirty="0">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dirty="0">
                          <a:effectLst/>
                          <a:latin typeface="+mj-lt"/>
                        </a:rPr>
                        <a:t>108</a:t>
                      </a:r>
                      <a:endParaRPr lang="ru-RU" sz="3200" b="1" dirty="0">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dirty="0">
                          <a:effectLst/>
                          <a:latin typeface="+mj-lt"/>
                        </a:rPr>
                        <a:t>756</a:t>
                      </a:r>
                      <a:endParaRPr lang="ru-RU" sz="3200" b="1" dirty="0">
                        <a:effectLst/>
                        <a:latin typeface="+mj-lt"/>
                        <a:ea typeface="Times New Roman" panose="02020603050405020304" pitchFamily="18" charset="0"/>
                      </a:endParaRPr>
                    </a:p>
                  </a:txBody>
                  <a:tcPr marL="69850" marR="73025" marT="36830" marB="0" anchor="ctr"/>
                </a:tc>
                <a:extLst>
                  <a:ext uri="{0D108BD9-81ED-4DB2-BD59-A6C34878D82A}">
                    <a16:rowId xmlns:a16="http://schemas.microsoft.com/office/drawing/2014/main" val="3256497248"/>
                  </a:ext>
                </a:extLst>
              </a:tr>
              <a:tr h="861981">
                <a:tc>
                  <a:txBody>
                    <a:bodyPr/>
                    <a:lstStyle/>
                    <a:p>
                      <a:pPr algn="ctr">
                        <a:lnSpc>
                          <a:spcPct val="107000"/>
                        </a:lnSpc>
                        <a:spcAft>
                          <a:spcPts val="800"/>
                        </a:spcAft>
                      </a:pPr>
                      <a:r>
                        <a:rPr lang="en-US" sz="3200" b="1">
                          <a:effectLst/>
                          <a:latin typeface="+mj-lt"/>
                        </a:rPr>
                        <a:t>3.</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Этносольфеджио</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36</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36</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36</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36</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36</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a:effectLst/>
                          <a:latin typeface="+mj-lt"/>
                        </a:rPr>
                        <a:t>36</a:t>
                      </a:r>
                      <a:endParaRPr lang="ru-RU" sz="3200" b="1">
                        <a:effectLst/>
                        <a:latin typeface="+mj-lt"/>
                        <a:ea typeface="Times New Roman" panose="02020603050405020304" pitchFamily="18" charset="0"/>
                      </a:endParaRPr>
                    </a:p>
                  </a:txBody>
                  <a:tcPr marL="69850" marR="73025" marT="36830" marB="0" anchor="ctr"/>
                </a:tc>
                <a:tc>
                  <a:txBody>
                    <a:bodyPr/>
                    <a:lstStyle/>
                    <a:p>
                      <a:pPr algn="ctr">
                        <a:spcAft>
                          <a:spcPts val="0"/>
                        </a:spcAft>
                      </a:pPr>
                      <a:r>
                        <a:rPr lang="ru-RU" sz="3200" b="1" dirty="0">
                          <a:effectLst/>
                          <a:latin typeface="+mj-lt"/>
                        </a:rPr>
                        <a:t>36</a:t>
                      </a:r>
                      <a:endParaRPr lang="ru-RU" sz="3200" b="1" dirty="0">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dirty="0">
                          <a:effectLst/>
                          <a:latin typeface="+mj-lt"/>
                        </a:rPr>
                        <a:t>252</a:t>
                      </a:r>
                      <a:endParaRPr lang="ru-RU" sz="3200" b="1" dirty="0">
                        <a:effectLst/>
                        <a:latin typeface="+mj-lt"/>
                        <a:ea typeface="Times New Roman" panose="02020603050405020304" pitchFamily="18" charset="0"/>
                      </a:endParaRPr>
                    </a:p>
                  </a:txBody>
                  <a:tcPr marL="69850" marR="73025" marT="36830" marB="0" anchor="ctr"/>
                </a:tc>
                <a:extLst>
                  <a:ext uri="{0D108BD9-81ED-4DB2-BD59-A6C34878D82A}">
                    <a16:rowId xmlns:a16="http://schemas.microsoft.com/office/drawing/2014/main" val="3755614302"/>
                  </a:ext>
                </a:extLst>
              </a:tr>
              <a:tr h="859742">
                <a:tc>
                  <a:txBody>
                    <a:bodyPr/>
                    <a:lstStyle/>
                    <a:p>
                      <a:pPr algn="ctr">
                        <a:lnSpc>
                          <a:spcPct val="107000"/>
                        </a:lnSpc>
                        <a:spcAft>
                          <a:spcPts val="800"/>
                        </a:spcAft>
                      </a:pPr>
                      <a:r>
                        <a:rPr lang="en-US" sz="3200" b="1">
                          <a:effectLst/>
                          <a:latin typeface="+mj-lt"/>
                        </a:rPr>
                        <a:t> </a:t>
                      </a:r>
                      <a:endParaRPr lang="ru-RU" sz="3200" b="1">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en-US" sz="3200" b="1">
                          <a:effectLst/>
                          <a:latin typeface="+mj-lt"/>
                        </a:rPr>
                        <a:t>итого:</a:t>
                      </a:r>
                      <a:endParaRPr lang="ru-RU" sz="3200" b="1">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a:effectLst/>
                          <a:latin typeface="+mj-lt"/>
                        </a:rPr>
                        <a:t>360</a:t>
                      </a:r>
                      <a:endParaRPr lang="ru-RU" sz="3200" b="1">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a:effectLst/>
                          <a:latin typeface="+mj-lt"/>
                        </a:rPr>
                        <a:t>360</a:t>
                      </a:r>
                      <a:endParaRPr lang="ru-RU" sz="3200" b="1">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a:effectLst/>
                          <a:latin typeface="+mj-lt"/>
                        </a:rPr>
                        <a:t>360</a:t>
                      </a:r>
                      <a:endParaRPr lang="ru-RU" sz="3200" b="1">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a:effectLst/>
                          <a:latin typeface="+mj-lt"/>
                        </a:rPr>
                        <a:t>360</a:t>
                      </a:r>
                      <a:endParaRPr lang="ru-RU" sz="3200" b="1">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a:effectLst/>
                          <a:latin typeface="+mj-lt"/>
                        </a:rPr>
                        <a:t>360</a:t>
                      </a:r>
                      <a:endParaRPr lang="ru-RU" sz="3200" b="1">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a:effectLst/>
                          <a:latin typeface="+mj-lt"/>
                        </a:rPr>
                        <a:t>360</a:t>
                      </a:r>
                      <a:endParaRPr lang="ru-RU" sz="3200" b="1">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dirty="0">
                          <a:effectLst/>
                          <a:latin typeface="+mj-lt"/>
                        </a:rPr>
                        <a:t>360</a:t>
                      </a:r>
                      <a:endParaRPr lang="ru-RU" sz="3200" b="1" dirty="0">
                        <a:effectLst/>
                        <a:latin typeface="+mj-lt"/>
                        <a:ea typeface="Times New Roman" panose="02020603050405020304" pitchFamily="18" charset="0"/>
                      </a:endParaRPr>
                    </a:p>
                  </a:txBody>
                  <a:tcPr marL="69850" marR="73025" marT="36830" marB="0" anchor="ctr"/>
                </a:tc>
                <a:tc>
                  <a:txBody>
                    <a:bodyPr/>
                    <a:lstStyle/>
                    <a:p>
                      <a:pPr algn="ctr">
                        <a:lnSpc>
                          <a:spcPct val="107000"/>
                        </a:lnSpc>
                        <a:spcAft>
                          <a:spcPts val="800"/>
                        </a:spcAft>
                      </a:pPr>
                      <a:r>
                        <a:rPr lang="ru-RU" sz="3200" b="1" dirty="0">
                          <a:effectLst/>
                          <a:latin typeface="+mj-lt"/>
                        </a:rPr>
                        <a:t>2520</a:t>
                      </a:r>
                      <a:endParaRPr lang="ru-RU" sz="3200" b="1" dirty="0">
                        <a:effectLst/>
                        <a:latin typeface="+mj-lt"/>
                        <a:ea typeface="Times New Roman" panose="02020603050405020304" pitchFamily="18" charset="0"/>
                      </a:endParaRPr>
                    </a:p>
                  </a:txBody>
                  <a:tcPr marL="69850" marR="73025" marT="36830" marB="0" anchor="ctr"/>
                </a:tc>
                <a:extLst>
                  <a:ext uri="{0D108BD9-81ED-4DB2-BD59-A6C34878D82A}">
                    <a16:rowId xmlns:a16="http://schemas.microsoft.com/office/drawing/2014/main" val="2594271682"/>
                  </a:ext>
                </a:extLst>
              </a:tr>
            </a:tbl>
          </a:graphicData>
        </a:graphic>
      </p:graphicFrame>
    </p:spTree>
    <p:extLst>
      <p:ext uri="{BB962C8B-B14F-4D97-AF65-F5344CB8AC3E}">
        <p14:creationId xmlns:p14="http://schemas.microsoft.com/office/powerpoint/2010/main" val="97943181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grpSp>
        <p:nvGrpSpPr>
          <p:cNvPr id="390" name="Group"/>
          <p:cNvGrpSpPr/>
          <p:nvPr/>
        </p:nvGrpSpPr>
        <p:grpSpPr>
          <a:xfrm>
            <a:off x="1714804" y="1353312"/>
            <a:ext cx="21243961" cy="9930384"/>
            <a:chOff x="-12144" y="0"/>
            <a:chExt cx="8819952" cy="7945140"/>
          </a:xfrm>
        </p:grpSpPr>
        <p:sp>
          <p:nvSpPr>
            <p:cNvPr id="379" name="Rounded Rectangle"/>
            <p:cNvSpPr/>
            <p:nvPr/>
          </p:nvSpPr>
          <p:spPr>
            <a:xfrm>
              <a:off x="-12144" y="0"/>
              <a:ext cx="8819952" cy="7945140"/>
            </a:xfrm>
            <a:prstGeom prst="roundRect">
              <a:avLst>
                <a:gd name="adj" fmla="val 4930"/>
              </a:avLst>
            </a:prstGeom>
            <a:gradFill flip="none" rotWithShape="1">
              <a:gsLst>
                <a:gs pos="8375">
                  <a:schemeClr val="accent1"/>
                </a:gs>
                <a:gs pos="31805">
                  <a:schemeClr val="accent2"/>
                </a:gs>
                <a:gs pos="64277">
                  <a:schemeClr val="accent3"/>
                </a:gs>
                <a:gs pos="100000">
                  <a:schemeClr val="accent4"/>
                </a:gs>
              </a:gsLst>
              <a:lin ang="3038642" scaled="0"/>
            </a:gradFill>
            <a:ln w="25400" cap="flat">
              <a:noFill/>
              <a:miter lim="400000"/>
            </a:ln>
            <a:effectLst/>
          </p:spPr>
          <p:txBody>
            <a:bodyPr wrap="square" lIns="91439" tIns="91439" rIns="91439" bIns="91439" numCol="1" anchor="ctr">
              <a:noAutofit/>
            </a:bodyPr>
            <a:lstStyle/>
            <a:p>
              <a:endParaRPr dirty="0"/>
            </a:p>
          </p:txBody>
        </p:sp>
        <p:sp>
          <p:nvSpPr>
            <p:cNvPr id="380" name="Placeholder:…"/>
            <p:cNvSpPr txBox="1"/>
            <p:nvPr/>
          </p:nvSpPr>
          <p:spPr>
            <a:xfrm>
              <a:off x="1083398" y="769805"/>
              <a:ext cx="6484839" cy="87910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p>
              <a:pPr>
                <a:lnSpc>
                  <a:spcPct val="110000"/>
                </a:lnSpc>
                <a:defRPr b="1">
                  <a:solidFill>
                    <a:srgbClr val="FFFFFF"/>
                  </a:solidFill>
                  <a:latin typeface="OpenSans-Semibold"/>
                  <a:ea typeface="OpenSans-Semibold"/>
                  <a:cs typeface="OpenSans-Semibold"/>
                  <a:sym typeface="OpenSans-Semibold"/>
                </a:defRPr>
              </a:pPr>
              <a:r>
                <a:rPr lang="ru-RU" sz="5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Утратили силу:</a:t>
              </a: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81" name="Lorem ipsum dolor sit incididunt ut labore et dolore magna aliqua enim"/>
            <p:cNvSpPr txBox="1"/>
            <p:nvPr/>
          </p:nvSpPr>
          <p:spPr>
            <a:xfrm>
              <a:off x="1291023" y="2660835"/>
              <a:ext cx="6762079" cy="590991"/>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sz="3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4" name="Lorem ipsum dolor sit incididunt ut labore et dolore magna aliqua enim"/>
            <p:cNvSpPr txBox="1"/>
            <p:nvPr/>
          </p:nvSpPr>
          <p:spPr>
            <a:xfrm>
              <a:off x="1017675" y="1696571"/>
              <a:ext cx="6762079" cy="16252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r>
                <a:rPr lang="ru-RU" sz="40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 09.11.2018 года № 196  «Об утверждении порядка организации и осуществления образовательной деятельности по общеобразовательным программам»  </a:t>
              </a:r>
              <a:endParaRPr sz="4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7" name="Lorem ipsum dolor sit incididunt ut labore et dolore magna aliqua enim"/>
            <p:cNvSpPr txBox="1"/>
            <p:nvPr/>
          </p:nvSpPr>
          <p:spPr>
            <a:xfrm>
              <a:off x="1291023" y="5849629"/>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30" name="Lorem ipsum dolor sit incididunt ut labore et dolore magna aliqua enim"/>
            <p:cNvSpPr txBox="1"/>
            <p:nvPr/>
          </p:nvSpPr>
          <p:spPr>
            <a:xfrm>
              <a:off x="1080947" y="3632871"/>
              <a:ext cx="6762079" cy="1920725"/>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 05.09.2019 года №  470  «О внесении изменений  в порядок организации и осуществления образовательной деятельности по общеобразовательным программам</a:t>
              </a:r>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 от  09.11.2018 года № 196 </a:t>
              </a:r>
            </a:p>
            <a:p>
              <a:endParaRPr sz="3600"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Lorem ipsum dolor sit incididunt ut labore et dolore magna aliqua enim"/>
            <p:cNvSpPr txBox="1"/>
            <p:nvPr/>
          </p:nvSpPr>
          <p:spPr>
            <a:xfrm>
              <a:off x="1144219" y="5569172"/>
              <a:ext cx="6762079" cy="147748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 30.09.2020 года №  533  «О внесении изменений  в порядок организации и осуществления образовательной деятельности по общеобразовательным программам</a:t>
              </a:r>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  </a:t>
              </a:r>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09.11.2018 года № 196 </a:t>
              </a:r>
              <a:endParaRPr sz="3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395" name="Lorem ipsum dolor sit incididunt ut labore et dolore magna aliqua enim"/>
          <p:cNvSpPr txBox="1"/>
          <p:nvPr/>
        </p:nvSpPr>
        <p:spPr>
          <a:xfrm>
            <a:off x="13897810" y="8664574"/>
            <a:ext cx="7737274" cy="80782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09" y="3617405"/>
            <a:ext cx="377825"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08" y="6114510"/>
            <a:ext cx="377825"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09" y="8864493"/>
            <a:ext cx="377825"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Рисунок 14"/>
          <p:cNvPicPr/>
          <p:nvPr/>
        </p:nvPicPr>
        <p:blipFill>
          <a:blip r:embed="rId3" cstate="print">
            <a:extLst>
              <a:ext uri="{28A0092B-C50C-407E-A947-70E740481C1C}">
                <a14:useLocalDpi xmlns:a14="http://schemas.microsoft.com/office/drawing/2010/main" val="0"/>
              </a:ext>
            </a:extLst>
          </a:blip>
          <a:stretch>
            <a:fillRect/>
          </a:stretch>
        </p:blipFill>
        <p:spPr>
          <a:xfrm>
            <a:off x="146303" y="232395"/>
            <a:ext cx="1512697" cy="1405645"/>
          </a:xfrm>
          <a:prstGeom prst="rect">
            <a:avLst/>
          </a:prstGeom>
        </p:spPr>
      </p:pic>
    </p:spTree>
    <p:extLst>
      <p:ext uri="{BB962C8B-B14F-4D97-AF65-F5344CB8AC3E}">
        <p14:creationId xmlns:p14="http://schemas.microsoft.com/office/powerpoint/2010/main" val="2788105841"/>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30</a:t>
            </a:fld>
            <a:endParaRPr/>
          </a:p>
        </p:txBody>
      </p:sp>
      <p:sp>
        <p:nvSpPr>
          <p:cNvPr id="159" name="This is your first text slide"/>
          <p:cNvSpPr txBox="1"/>
          <p:nvPr/>
        </p:nvSpPr>
        <p:spPr>
          <a:xfrm>
            <a:off x="1618025" y="940498"/>
            <a:ext cx="10147599" cy="1107994"/>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6000" b="1">
                <a:solidFill>
                  <a:srgbClr val="282928"/>
                </a:solidFill>
                <a:latin typeface="OpenSans-Semibold"/>
                <a:ea typeface="OpenSans-Semibold"/>
                <a:cs typeface="OpenSans-Semibold"/>
                <a:sym typeface="OpenSans-Semibold"/>
              </a:defRPr>
            </a:lvl1pPr>
          </a:lstStyle>
          <a:p>
            <a:r>
              <a:rPr lang="ru-RU" dirty="0" smtClean="0">
                <a:solidFill>
                  <a:srgbClr val="0070C0"/>
                </a:solidFill>
                <a:latin typeface="+mn-lt"/>
                <a:ea typeface="Open Sans SemiBold" panose="020B0706030804020204" pitchFamily="34" charset="0"/>
                <a:cs typeface="Open Sans SemiBold" panose="020B0706030804020204" pitchFamily="34" charset="0"/>
              </a:rPr>
              <a:t>Сводный учебный план</a:t>
            </a:r>
            <a:endParaRPr dirty="0">
              <a:solidFill>
                <a:srgbClr val="0070C0"/>
              </a:solidFill>
              <a:latin typeface="+mn-lt"/>
              <a:ea typeface="Open Sans SemiBold" panose="020B0706030804020204" pitchFamily="34" charset="0"/>
              <a:cs typeface="Open Sans SemiBold" panose="020B0706030804020204" pitchFamily="34" charset="0"/>
            </a:endParaRPr>
          </a:p>
        </p:txBody>
      </p:sp>
      <p:sp>
        <p:nvSpPr>
          <p:cNvPr id="160"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3494692" y="5794057"/>
            <a:ext cx="8048547"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2"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12943492" y="5794057"/>
            <a:ext cx="8048547"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Рисунок 6"/>
          <p:cNvPicPr/>
          <p:nvPr/>
        </p:nvPicPr>
        <p:blipFill>
          <a:blip r:embed="rId2" cstate="print">
            <a:extLst>
              <a:ext uri="{28A0092B-C50C-407E-A947-70E740481C1C}">
                <a14:useLocalDpi xmlns:a14="http://schemas.microsoft.com/office/drawing/2010/main" val="0"/>
              </a:ext>
            </a:extLst>
          </a:blip>
          <a:stretch>
            <a:fillRect/>
          </a:stretch>
        </p:blipFill>
        <p:spPr>
          <a:xfrm>
            <a:off x="164591" y="232395"/>
            <a:ext cx="1512697" cy="1405645"/>
          </a:xfrm>
          <a:prstGeom prst="rect">
            <a:avLst/>
          </a:prstGeom>
        </p:spPr>
      </p:pic>
      <p:graphicFrame>
        <p:nvGraphicFramePr>
          <p:cNvPr id="8" name="Таблица 7"/>
          <p:cNvGraphicFramePr>
            <a:graphicFrameLocks noGrp="1"/>
          </p:cNvGraphicFramePr>
          <p:nvPr>
            <p:extLst>
              <p:ext uri="{D42A27DB-BD31-4B8C-83A1-F6EECF244321}">
                <p14:modId xmlns:p14="http://schemas.microsoft.com/office/powerpoint/2010/main" val="3306368035"/>
              </p:ext>
            </p:extLst>
          </p:nvPr>
        </p:nvGraphicFramePr>
        <p:xfrm>
          <a:off x="3494691" y="3729317"/>
          <a:ext cx="18755709" cy="5899496"/>
        </p:xfrm>
        <a:graphic>
          <a:graphicData uri="http://schemas.openxmlformats.org/drawingml/2006/table">
            <a:tbl>
              <a:tblPr firstRow="1" firstCol="1" bandRow="1">
                <a:tableStyleId>{5940675A-B579-460E-94D1-54222C63F5DA}</a:tableStyleId>
              </a:tblPr>
              <a:tblGrid>
                <a:gridCol w="3751556">
                  <a:extLst>
                    <a:ext uri="{9D8B030D-6E8A-4147-A177-3AD203B41FA5}">
                      <a16:colId xmlns:a16="http://schemas.microsoft.com/office/drawing/2014/main" val="1969014650"/>
                    </a:ext>
                  </a:extLst>
                </a:gridCol>
                <a:gridCol w="6362325">
                  <a:extLst>
                    <a:ext uri="{9D8B030D-6E8A-4147-A177-3AD203B41FA5}">
                      <a16:colId xmlns:a16="http://schemas.microsoft.com/office/drawing/2014/main" val="1687233029"/>
                    </a:ext>
                  </a:extLst>
                </a:gridCol>
                <a:gridCol w="2527899">
                  <a:extLst>
                    <a:ext uri="{9D8B030D-6E8A-4147-A177-3AD203B41FA5}">
                      <a16:colId xmlns:a16="http://schemas.microsoft.com/office/drawing/2014/main" val="712426472"/>
                    </a:ext>
                  </a:extLst>
                </a:gridCol>
                <a:gridCol w="2354091">
                  <a:extLst>
                    <a:ext uri="{9D8B030D-6E8A-4147-A177-3AD203B41FA5}">
                      <a16:colId xmlns:a16="http://schemas.microsoft.com/office/drawing/2014/main" val="2319499976"/>
                    </a:ext>
                  </a:extLst>
                </a:gridCol>
                <a:gridCol w="3759838">
                  <a:extLst>
                    <a:ext uri="{9D8B030D-6E8A-4147-A177-3AD203B41FA5}">
                      <a16:colId xmlns:a16="http://schemas.microsoft.com/office/drawing/2014/main" val="491496689"/>
                    </a:ext>
                  </a:extLst>
                </a:gridCol>
              </a:tblGrid>
              <a:tr h="1233797">
                <a:tc rowSpan="2">
                  <a:txBody>
                    <a:bodyPr/>
                    <a:lstStyle/>
                    <a:p>
                      <a:pPr algn="ctr">
                        <a:spcAft>
                          <a:spcPts val="0"/>
                        </a:spcAft>
                      </a:pPr>
                      <a:r>
                        <a:rPr lang="ru-RU" sz="4400" b="1" dirty="0" smtClean="0">
                          <a:effectLst/>
                          <a:latin typeface="+mj-lt"/>
                        </a:rPr>
                        <a:t>№ п/п</a:t>
                      </a:r>
                      <a:r>
                        <a:rPr lang="ru-RU" sz="4400" b="1" dirty="0">
                          <a:effectLst/>
                          <a:latin typeface="+mj-lt"/>
                        </a:rPr>
                        <a:t> </a:t>
                      </a:r>
                      <a:endParaRPr lang="ru-RU" sz="4400" b="1" dirty="0">
                        <a:effectLst/>
                        <a:latin typeface="+mj-lt"/>
                        <a:ea typeface="Times New Roman" panose="02020603050405020304" pitchFamily="18" charset="0"/>
                        <a:cs typeface="DejaVu Sans"/>
                      </a:endParaRPr>
                    </a:p>
                  </a:txBody>
                  <a:tcPr marL="69850" marR="73025" marT="36830" marB="0"/>
                </a:tc>
                <a:tc rowSpan="2">
                  <a:txBody>
                    <a:bodyPr/>
                    <a:lstStyle/>
                    <a:p>
                      <a:pPr algn="ctr">
                        <a:spcAft>
                          <a:spcPts val="0"/>
                        </a:spcAft>
                      </a:pPr>
                      <a:r>
                        <a:rPr lang="en-US" sz="4400" b="1" dirty="0" err="1">
                          <a:effectLst/>
                          <a:latin typeface="+mj-lt"/>
                        </a:rPr>
                        <a:t>Название</a:t>
                      </a:r>
                      <a:r>
                        <a:rPr lang="en-US" sz="4400" b="1" dirty="0">
                          <a:effectLst/>
                          <a:latin typeface="+mj-lt"/>
                        </a:rPr>
                        <a:t> ДОП</a:t>
                      </a:r>
                      <a:endParaRPr lang="ru-RU" sz="4400" b="1" dirty="0">
                        <a:effectLst/>
                        <a:latin typeface="+mj-lt"/>
                        <a:ea typeface="Times New Roman" panose="02020603050405020304" pitchFamily="18" charset="0"/>
                        <a:cs typeface="DejaVu Sans"/>
                      </a:endParaRPr>
                    </a:p>
                  </a:txBody>
                  <a:tcPr marL="69850" marR="73025" marT="36830" marB="0"/>
                </a:tc>
                <a:tc gridSpan="2">
                  <a:txBody>
                    <a:bodyPr/>
                    <a:lstStyle/>
                    <a:p>
                      <a:pPr algn="ctr">
                        <a:spcAft>
                          <a:spcPts val="0"/>
                        </a:spcAft>
                      </a:pPr>
                      <a:r>
                        <a:rPr lang="en-US" sz="4400" b="1" dirty="0" err="1">
                          <a:effectLst/>
                          <a:latin typeface="+mj-lt"/>
                        </a:rPr>
                        <a:t>Год</a:t>
                      </a:r>
                      <a:r>
                        <a:rPr lang="en-US" sz="4400" b="1" dirty="0">
                          <a:effectLst/>
                          <a:latin typeface="+mj-lt"/>
                        </a:rPr>
                        <a:t> </a:t>
                      </a:r>
                      <a:r>
                        <a:rPr lang="en-US" sz="4400" b="1" dirty="0" err="1">
                          <a:effectLst/>
                          <a:latin typeface="+mj-lt"/>
                        </a:rPr>
                        <a:t>об</a:t>
                      </a:r>
                      <a:r>
                        <a:rPr lang="ru-RU" sz="4400" b="1" dirty="0" err="1">
                          <a:effectLst/>
                          <a:latin typeface="+mj-lt"/>
                        </a:rPr>
                        <a:t>уч</a:t>
                      </a:r>
                      <a:r>
                        <a:rPr lang="en-US" sz="4400" b="1" dirty="0" err="1">
                          <a:effectLst/>
                          <a:latin typeface="+mj-lt"/>
                        </a:rPr>
                        <a:t>ения</a:t>
                      </a:r>
                      <a:endParaRPr lang="ru-RU" sz="4400" b="1" dirty="0">
                        <a:effectLst/>
                        <a:latin typeface="+mj-lt"/>
                        <a:ea typeface="Times New Roman" panose="02020603050405020304" pitchFamily="18" charset="0"/>
                        <a:cs typeface="DejaVu Sans"/>
                      </a:endParaRPr>
                    </a:p>
                    <a:p>
                      <a:pPr algn="ctr">
                        <a:spcAft>
                          <a:spcPts val="0"/>
                        </a:spcAft>
                      </a:pPr>
                      <a:r>
                        <a:rPr lang="en-US" sz="4400" b="1" dirty="0">
                          <a:effectLst/>
                          <a:latin typeface="+mj-lt"/>
                        </a:rPr>
                        <a:t> </a:t>
                      </a:r>
                      <a:endParaRPr lang="ru-RU" sz="4400" b="1" dirty="0">
                        <a:effectLst/>
                        <a:latin typeface="+mj-lt"/>
                        <a:ea typeface="Times New Roman" panose="02020603050405020304" pitchFamily="18" charset="0"/>
                        <a:cs typeface="DejaVu Sans"/>
                      </a:endParaRPr>
                    </a:p>
                  </a:txBody>
                  <a:tcPr marL="69850" marR="73025" marT="36830" marB="0"/>
                </a:tc>
                <a:tc hMerge="1">
                  <a:txBody>
                    <a:bodyPr/>
                    <a:lstStyle/>
                    <a:p>
                      <a:endParaRPr lang="ru-RU"/>
                    </a:p>
                  </a:txBody>
                  <a:tcPr/>
                </a:tc>
                <a:tc rowSpan="2">
                  <a:txBody>
                    <a:bodyPr/>
                    <a:lstStyle/>
                    <a:p>
                      <a:pPr algn="ctr">
                        <a:spcAft>
                          <a:spcPts val="0"/>
                        </a:spcAft>
                      </a:pPr>
                      <a:r>
                        <a:rPr lang="en-US" sz="4400" b="1" dirty="0" err="1">
                          <a:effectLst/>
                          <a:latin typeface="+mj-lt"/>
                        </a:rPr>
                        <a:t>Всего</a:t>
                      </a:r>
                      <a:r>
                        <a:rPr lang="en-US" sz="4400" b="1" dirty="0">
                          <a:effectLst/>
                          <a:latin typeface="+mj-lt"/>
                        </a:rPr>
                        <a:t> </a:t>
                      </a:r>
                      <a:r>
                        <a:rPr lang="en-US" sz="4400" b="1" dirty="0" err="1">
                          <a:effectLst/>
                          <a:latin typeface="+mj-lt"/>
                        </a:rPr>
                        <a:t>часов</a:t>
                      </a:r>
                      <a:endParaRPr lang="ru-RU" sz="4400" b="1" dirty="0">
                        <a:effectLst/>
                        <a:latin typeface="+mj-lt"/>
                        <a:ea typeface="Times New Roman" panose="02020603050405020304" pitchFamily="18" charset="0"/>
                        <a:cs typeface="DejaVu Sans"/>
                      </a:endParaRPr>
                    </a:p>
                  </a:txBody>
                  <a:tcPr marL="69850" marR="73025" marT="36830" marB="0" anchor="ctr"/>
                </a:tc>
                <a:extLst>
                  <a:ext uri="{0D108BD9-81ED-4DB2-BD59-A6C34878D82A}">
                    <a16:rowId xmlns:a16="http://schemas.microsoft.com/office/drawing/2014/main" val="2628476093"/>
                  </a:ext>
                </a:extLst>
              </a:tr>
              <a:tr h="2260773">
                <a:tc vMerge="1">
                  <a:txBody>
                    <a:bodyPr/>
                    <a:lstStyle/>
                    <a:p>
                      <a:endParaRPr lang="ru-RU"/>
                    </a:p>
                  </a:txBody>
                  <a:tcPr/>
                </a:tc>
                <a:tc vMerge="1">
                  <a:txBody>
                    <a:bodyPr/>
                    <a:lstStyle/>
                    <a:p>
                      <a:endParaRPr lang="ru-RU"/>
                    </a:p>
                  </a:txBody>
                  <a:tcPr/>
                </a:tc>
                <a:tc>
                  <a:txBody>
                    <a:bodyPr/>
                    <a:lstStyle/>
                    <a:p>
                      <a:pPr algn="ctr">
                        <a:spcAft>
                          <a:spcPts val="0"/>
                        </a:spcAft>
                      </a:pPr>
                      <a:r>
                        <a:rPr lang="en-US" sz="4400" b="1" dirty="0">
                          <a:effectLst/>
                          <a:latin typeface="+mj-lt"/>
                        </a:rPr>
                        <a:t>1-й</a:t>
                      </a:r>
                      <a:endParaRPr lang="ru-RU" sz="4400" b="1" dirty="0">
                        <a:effectLst/>
                        <a:latin typeface="+mj-lt"/>
                        <a:ea typeface="Times New Roman" panose="02020603050405020304" pitchFamily="18" charset="0"/>
                        <a:cs typeface="DejaVu Sans"/>
                      </a:endParaRPr>
                    </a:p>
                  </a:txBody>
                  <a:tcPr marL="69850" marR="73025" marT="36830" marB="0" anchor="ctr"/>
                </a:tc>
                <a:tc>
                  <a:txBody>
                    <a:bodyPr/>
                    <a:lstStyle/>
                    <a:p>
                      <a:pPr algn="ctr">
                        <a:spcAft>
                          <a:spcPts val="0"/>
                        </a:spcAft>
                      </a:pPr>
                      <a:r>
                        <a:rPr lang="en-US" sz="4400" b="1" dirty="0">
                          <a:effectLst/>
                          <a:latin typeface="+mj-lt"/>
                        </a:rPr>
                        <a:t>2-й</a:t>
                      </a:r>
                      <a:endParaRPr lang="ru-RU" sz="4400" b="1" dirty="0">
                        <a:effectLst/>
                        <a:latin typeface="+mj-lt"/>
                        <a:ea typeface="Times New Roman" panose="02020603050405020304" pitchFamily="18" charset="0"/>
                        <a:cs typeface="DejaVu Sans"/>
                      </a:endParaRPr>
                    </a:p>
                  </a:txBody>
                  <a:tcPr marL="69850" marR="73025" marT="36830" marB="0" anchor="ctr"/>
                </a:tc>
                <a:tc vMerge="1">
                  <a:txBody>
                    <a:bodyPr/>
                    <a:lstStyle/>
                    <a:p>
                      <a:endParaRPr lang="ru-RU"/>
                    </a:p>
                  </a:txBody>
                  <a:tcPr/>
                </a:tc>
                <a:extLst>
                  <a:ext uri="{0D108BD9-81ED-4DB2-BD59-A6C34878D82A}">
                    <a16:rowId xmlns:a16="http://schemas.microsoft.com/office/drawing/2014/main" val="334894771"/>
                  </a:ext>
                </a:extLst>
              </a:tr>
              <a:tr h="2260773">
                <a:tc>
                  <a:txBody>
                    <a:bodyPr/>
                    <a:lstStyle/>
                    <a:p>
                      <a:pPr algn="ctr">
                        <a:spcAft>
                          <a:spcPts val="0"/>
                        </a:spcAft>
                      </a:pPr>
                      <a:r>
                        <a:rPr lang="en-US" sz="4400" b="1" dirty="0">
                          <a:effectLst/>
                          <a:latin typeface="+mj-lt"/>
                        </a:rPr>
                        <a:t>1.</a:t>
                      </a:r>
                      <a:endParaRPr lang="ru-RU" sz="4400" b="1" dirty="0">
                        <a:effectLst/>
                        <a:latin typeface="+mj-lt"/>
                        <a:ea typeface="Times New Roman" panose="02020603050405020304" pitchFamily="18" charset="0"/>
                        <a:cs typeface="DejaVu Sans"/>
                      </a:endParaRPr>
                    </a:p>
                  </a:txBody>
                  <a:tcPr marL="69850" marR="73025" marT="36830" marB="0" anchor="ctr"/>
                </a:tc>
                <a:tc>
                  <a:txBody>
                    <a:bodyPr/>
                    <a:lstStyle/>
                    <a:p>
                      <a:pPr algn="ctr">
                        <a:spcAft>
                          <a:spcPts val="0"/>
                        </a:spcAft>
                      </a:pPr>
                      <a:r>
                        <a:rPr lang="ru-RU" sz="4400" b="1" dirty="0">
                          <a:effectLst/>
                          <a:latin typeface="+mj-lt"/>
                        </a:rPr>
                        <a:t>Стрелковый клуб</a:t>
                      </a:r>
                      <a:endParaRPr lang="ru-RU" sz="4400" b="1" dirty="0">
                        <a:effectLst/>
                        <a:latin typeface="+mj-lt"/>
                        <a:ea typeface="Times New Roman" panose="02020603050405020304" pitchFamily="18" charset="0"/>
                        <a:cs typeface="DejaVu Sans"/>
                      </a:endParaRPr>
                    </a:p>
                  </a:txBody>
                  <a:tcPr marL="69850" marR="73025" marT="36830" marB="0"/>
                </a:tc>
                <a:tc>
                  <a:txBody>
                    <a:bodyPr/>
                    <a:lstStyle/>
                    <a:p>
                      <a:pPr algn="ctr">
                        <a:spcAft>
                          <a:spcPts val="0"/>
                        </a:spcAft>
                      </a:pPr>
                      <a:r>
                        <a:rPr lang="ru-RU" sz="4400" b="1">
                          <a:effectLst/>
                          <a:latin typeface="+mj-lt"/>
                        </a:rPr>
                        <a:t>216</a:t>
                      </a:r>
                      <a:endParaRPr lang="ru-RU" sz="4400" b="1">
                        <a:effectLst/>
                        <a:latin typeface="+mj-lt"/>
                        <a:ea typeface="Times New Roman" panose="02020603050405020304" pitchFamily="18" charset="0"/>
                        <a:cs typeface="DejaVu Sans"/>
                      </a:endParaRPr>
                    </a:p>
                  </a:txBody>
                  <a:tcPr marL="69850" marR="73025" marT="36830" marB="0"/>
                </a:tc>
                <a:tc>
                  <a:txBody>
                    <a:bodyPr/>
                    <a:lstStyle/>
                    <a:p>
                      <a:pPr algn="ctr">
                        <a:spcAft>
                          <a:spcPts val="0"/>
                        </a:spcAft>
                      </a:pPr>
                      <a:r>
                        <a:rPr lang="ru-RU" sz="4400" b="1" dirty="0">
                          <a:effectLst/>
                          <a:latin typeface="+mj-lt"/>
                        </a:rPr>
                        <a:t>216</a:t>
                      </a:r>
                      <a:endParaRPr lang="ru-RU" sz="4400" b="1" dirty="0">
                        <a:effectLst/>
                        <a:latin typeface="+mj-lt"/>
                        <a:ea typeface="Times New Roman" panose="02020603050405020304" pitchFamily="18" charset="0"/>
                        <a:cs typeface="DejaVu Sans"/>
                      </a:endParaRPr>
                    </a:p>
                  </a:txBody>
                  <a:tcPr marL="69850" marR="73025" marT="36830" marB="0"/>
                </a:tc>
                <a:tc>
                  <a:txBody>
                    <a:bodyPr/>
                    <a:lstStyle/>
                    <a:p>
                      <a:pPr algn="ctr">
                        <a:spcAft>
                          <a:spcPts val="0"/>
                        </a:spcAft>
                      </a:pPr>
                      <a:r>
                        <a:rPr lang="ru-RU" sz="4400" b="1" dirty="0">
                          <a:effectLst/>
                          <a:latin typeface="+mj-lt"/>
                        </a:rPr>
                        <a:t>432</a:t>
                      </a:r>
                      <a:endParaRPr lang="ru-RU" sz="4400" b="1" dirty="0">
                        <a:effectLst/>
                        <a:latin typeface="+mj-lt"/>
                        <a:ea typeface="Times New Roman" panose="02020603050405020304" pitchFamily="18" charset="0"/>
                        <a:cs typeface="DejaVu Sans"/>
                      </a:endParaRPr>
                    </a:p>
                  </a:txBody>
                  <a:tcPr marL="69850" marR="73025" marT="36830" marB="0"/>
                </a:tc>
                <a:extLst>
                  <a:ext uri="{0D108BD9-81ED-4DB2-BD59-A6C34878D82A}">
                    <a16:rowId xmlns:a16="http://schemas.microsoft.com/office/drawing/2014/main" val="2887007600"/>
                  </a:ext>
                </a:extLst>
              </a:tr>
            </a:tbl>
          </a:graphicData>
        </a:graphic>
      </p:graphicFrame>
    </p:spTree>
    <p:extLst>
      <p:ext uri="{BB962C8B-B14F-4D97-AF65-F5344CB8AC3E}">
        <p14:creationId xmlns:p14="http://schemas.microsoft.com/office/powerpoint/2010/main" val="3021230794"/>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31</a:t>
            </a:fld>
            <a:endParaRPr dirty="0"/>
          </a:p>
        </p:txBody>
      </p:sp>
      <p:sp>
        <p:nvSpPr>
          <p:cNvPr id="2" name="Прямоугольник 1"/>
          <p:cNvSpPr/>
          <p:nvPr/>
        </p:nvSpPr>
        <p:spPr>
          <a:xfrm>
            <a:off x="1823592" y="1802632"/>
            <a:ext cx="22108269" cy="9048631"/>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Рабочая программа </a:t>
            </a:r>
            <a:endPar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685800" indent="-685800">
              <a:buFont typeface="Wingdings" panose="05000000000000000000" pitchFamily="2" charset="2"/>
              <a:buChar char="ü"/>
            </a:pPr>
            <a:r>
              <a:rPr lang="ru-RU" sz="5400" dirty="0">
                <a:solidFill>
                  <a:srgbClr val="0070C0"/>
                </a:solidFill>
              </a:rPr>
              <a:t>Особенности организации образовательного процесса конкретного года обучения (при наличии);</a:t>
            </a:r>
          </a:p>
          <a:p>
            <a:pPr marL="685800" indent="-685800">
              <a:buFont typeface="Wingdings" panose="05000000000000000000" pitchFamily="2" charset="2"/>
              <a:buChar char="ü"/>
            </a:pPr>
            <a:r>
              <a:rPr lang="ru-RU" sz="5400" dirty="0">
                <a:solidFill>
                  <a:srgbClr val="0070C0"/>
                </a:solidFill>
              </a:rPr>
              <a:t>Задачи конкретного года обучения (обучающие, развивающие, воспитательные).</a:t>
            </a:r>
          </a:p>
          <a:p>
            <a:pPr marL="685800" indent="-685800">
              <a:buFont typeface="Wingdings" panose="05000000000000000000" pitchFamily="2" charset="2"/>
              <a:buChar char="ü"/>
            </a:pPr>
            <a:r>
              <a:rPr lang="ru-RU" sz="5400" dirty="0" smtClean="0">
                <a:solidFill>
                  <a:srgbClr val="0070C0"/>
                </a:solidFill>
              </a:rPr>
              <a:t>Содержание </a:t>
            </a:r>
            <a:r>
              <a:rPr lang="ru-RU" sz="5400" dirty="0">
                <a:solidFill>
                  <a:srgbClr val="0070C0"/>
                </a:solidFill>
              </a:rPr>
              <a:t>конкретного года обучения. </a:t>
            </a:r>
            <a:endParaRPr lang="ru-RU" sz="5400" dirty="0" smtClean="0">
              <a:solidFill>
                <a:srgbClr val="0070C0"/>
              </a:solidFill>
            </a:endParaRPr>
          </a:p>
          <a:p>
            <a:pPr marL="685800" indent="-685800">
              <a:buFont typeface="Wingdings" panose="05000000000000000000" pitchFamily="2" charset="2"/>
              <a:buChar char="ü"/>
            </a:pPr>
            <a:r>
              <a:rPr lang="ru-RU" sz="5400" dirty="0" smtClean="0">
                <a:solidFill>
                  <a:srgbClr val="0070C0"/>
                </a:solidFill>
              </a:rPr>
              <a:t>Планируемые </a:t>
            </a:r>
            <a:r>
              <a:rPr lang="ru-RU" sz="5400" dirty="0">
                <a:solidFill>
                  <a:srgbClr val="0070C0"/>
                </a:solidFill>
              </a:rPr>
              <a:t>результаты конкретного года обучения (личностные, </a:t>
            </a:r>
            <a:r>
              <a:rPr lang="ru-RU" sz="5400" dirty="0" err="1">
                <a:solidFill>
                  <a:srgbClr val="0070C0"/>
                </a:solidFill>
              </a:rPr>
              <a:t>метапредметные</a:t>
            </a:r>
            <a:r>
              <a:rPr lang="ru-RU" sz="5400" dirty="0">
                <a:solidFill>
                  <a:srgbClr val="0070C0"/>
                </a:solidFill>
              </a:rPr>
              <a:t>, предметные);</a:t>
            </a:r>
          </a:p>
          <a:p>
            <a:pPr marL="685800" indent="-685800">
              <a:buFont typeface="Wingdings" panose="05000000000000000000" pitchFamily="2" charset="2"/>
              <a:buChar char="ü"/>
            </a:pPr>
            <a:r>
              <a:rPr lang="ru-RU" sz="5400" dirty="0">
                <a:solidFill>
                  <a:srgbClr val="0070C0"/>
                </a:solidFill>
              </a:rPr>
              <a:t>Календарно-тематический план конкретного года обучения на каждую учебную </a:t>
            </a:r>
            <a:r>
              <a:rPr lang="ru-RU" sz="5400" dirty="0" smtClean="0">
                <a:solidFill>
                  <a:srgbClr val="0070C0"/>
                </a:solidFill>
              </a:rPr>
              <a:t>группу</a:t>
            </a:r>
            <a:endParaRPr lang="ru-RU" sz="5400" dirty="0">
              <a:solidFill>
                <a:srgbClr val="0070C0"/>
              </a:solidFill>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10895" y="396987"/>
            <a:ext cx="1512697" cy="1405645"/>
          </a:xfrm>
          <a:prstGeom prst="rect">
            <a:avLst/>
          </a:prstGeom>
        </p:spPr>
      </p:pic>
    </p:spTree>
    <p:extLst>
      <p:ext uri="{BB962C8B-B14F-4D97-AF65-F5344CB8AC3E}">
        <p14:creationId xmlns:p14="http://schemas.microsoft.com/office/powerpoint/2010/main" val="3301355783"/>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32</a:t>
            </a:fld>
            <a:endParaRPr dirty="0"/>
          </a:p>
        </p:txBody>
      </p:sp>
      <p:sp>
        <p:nvSpPr>
          <p:cNvPr id="2" name="Прямоугольник 1"/>
          <p:cNvSpPr/>
          <p:nvPr/>
        </p:nvSpPr>
        <p:spPr>
          <a:xfrm>
            <a:off x="1823592" y="1802632"/>
            <a:ext cx="22108269" cy="2308324"/>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Рабочая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программа</a:t>
            </a:r>
          </a:p>
          <a:p>
            <a:endPar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10895" y="396987"/>
            <a:ext cx="1512697" cy="1405645"/>
          </a:xfrm>
          <a:prstGeom prst="rect">
            <a:avLst/>
          </a:prstGeom>
        </p:spPr>
      </p:pic>
      <p:sp>
        <p:nvSpPr>
          <p:cNvPr id="3" name="TextBox 2"/>
          <p:cNvSpPr txBox="1"/>
          <p:nvPr/>
        </p:nvSpPr>
        <p:spPr>
          <a:xfrm>
            <a:off x="1823591" y="3245223"/>
            <a:ext cx="20767467" cy="7571301"/>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t">
            <a:spAutoFit/>
          </a:bodyPr>
          <a:lstStyle/>
          <a:p>
            <a:pPr marL="0" marR="0" indent="0" algn="l" defTabSz="1828800" rtl="0" fontAlgn="auto" latinLnBrk="0" hangingPunct="0">
              <a:lnSpc>
                <a:spcPct val="100000"/>
              </a:lnSpc>
              <a:spcBef>
                <a:spcPts val="0"/>
              </a:spcBef>
              <a:spcAft>
                <a:spcPts val="0"/>
              </a:spcAft>
              <a:buClrTx/>
              <a:buSzTx/>
              <a:buFontTx/>
              <a:buNone/>
              <a:tabLst/>
            </a:pPr>
            <a:r>
              <a:rPr kumimoji="0" lang="ru-RU" sz="4800" b="1" i="0" u="none" strike="noStrike" cap="none" spc="0" normalizeH="0" baseline="0" dirty="0" smtClean="0">
                <a:ln>
                  <a:noFill/>
                </a:ln>
                <a:solidFill>
                  <a:srgbClr val="0070C0"/>
                </a:solidFill>
                <a:effectLst/>
                <a:uFillTx/>
                <a:sym typeface="Calibri"/>
              </a:rPr>
              <a:t>Тема: «Элементы</a:t>
            </a:r>
            <a:r>
              <a:rPr kumimoji="0" lang="ru-RU" sz="4800" b="1" i="0" u="none" strike="noStrike" cap="none" spc="0" normalizeH="0" dirty="0" smtClean="0">
                <a:ln>
                  <a:noFill/>
                </a:ln>
                <a:solidFill>
                  <a:srgbClr val="0070C0"/>
                </a:solidFill>
                <a:effectLst/>
                <a:uFillTx/>
                <a:sym typeface="Calibri"/>
              </a:rPr>
              <a:t> историко-бытовых танцев» (4 часа)</a:t>
            </a:r>
          </a:p>
          <a:p>
            <a:pPr marL="0" marR="0" indent="0" algn="l" defTabSz="1828800" rtl="0" fontAlgn="auto" latinLnBrk="0" hangingPunct="0">
              <a:lnSpc>
                <a:spcPct val="100000"/>
              </a:lnSpc>
              <a:spcBef>
                <a:spcPts val="0"/>
              </a:spcBef>
              <a:spcAft>
                <a:spcPts val="0"/>
              </a:spcAft>
              <a:buClrTx/>
              <a:buSzTx/>
              <a:buFontTx/>
              <a:buNone/>
              <a:tabLst/>
            </a:pPr>
            <a:r>
              <a:rPr lang="ru-RU" sz="4800" b="1" baseline="0" dirty="0" smtClean="0">
                <a:solidFill>
                  <a:srgbClr val="0070C0"/>
                </a:solidFill>
              </a:rPr>
              <a:t>Теория</a:t>
            </a:r>
          </a:p>
          <a:p>
            <a:pPr marL="0" marR="0" indent="0" algn="l" defTabSz="1828800" rtl="0" fontAlgn="auto" latinLnBrk="0" hangingPunct="0">
              <a:lnSpc>
                <a:spcPct val="100000"/>
              </a:lnSpc>
              <a:spcBef>
                <a:spcPts val="0"/>
              </a:spcBef>
              <a:spcAft>
                <a:spcPts val="0"/>
              </a:spcAft>
              <a:buClrTx/>
              <a:buSzTx/>
              <a:buFontTx/>
              <a:buNone/>
              <a:tabLst/>
            </a:pPr>
            <a:r>
              <a:rPr lang="ru-RU" sz="4800" dirty="0" smtClean="0">
                <a:solidFill>
                  <a:srgbClr val="0070C0"/>
                </a:solidFill>
              </a:rPr>
              <a:t>Историко-бытовой танец «Полонез». Историческая эпоха. Примеры сценических вариантов танца на современной сцене. Значение музыки для определения характера исполнения танца. Влияние костюма на характер движений.</a:t>
            </a:r>
          </a:p>
          <a:p>
            <a:pPr marL="0" marR="0" indent="0" algn="l" defTabSz="1828800" rtl="0" fontAlgn="auto" latinLnBrk="0" hangingPunct="0">
              <a:lnSpc>
                <a:spcPct val="100000"/>
              </a:lnSpc>
              <a:spcBef>
                <a:spcPts val="0"/>
              </a:spcBef>
              <a:spcAft>
                <a:spcPts val="0"/>
              </a:spcAft>
              <a:buClrTx/>
              <a:buSzTx/>
              <a:buFontTx/>
              <a:buNone/>
              <a:tabLst/>
            </a:pPr>
            <a:r>
              <a:rPr kumimoji="0" lang="ru-RU" sz="4800" b="1" i="0" u="none" strike="noStrike" cap="none" spc="0" normalizeH="0" baseline="0" dirty="0" smtClean="0">
                <a:ln>
                  <a:noFill/>
                </a:ln>
                <a:solidFill>
                  <a:srgbClr val="0070C0"/>
                </a:solidFill>
                <a:effectLst/>
                <a:uFillTx/>
                <a:sym typeface="Calibri"/>
              </a:rPr>
              <a:t>Практика</a:t>
            </a:r>
          </a:p>
          <a:p>
            <a:pPr marL="0" marR="0" indent="0" algn="l" defTabSz="1828800" rtl="0" fontAlgn="auto" latinLnBrk="0" hangingPunct="0">
              <a:lnSpc>
                <a:spcPct val="100000"/>
              </a:lnSpc>
              <a:spcBef>
                <a:spcPts val="0"/>
              </a:spcBef>
              <a:spcAft>
                <a:spcPts val="0"/>
              </a:spcAft>
              <a:buClrTx/>
              <a:buSzTx/>
              <a:buFontTx/>
              <a:buNone/>
              <a:tabLst/>
            </a:pPr>
            <a:r>
              <a:rPr lang="ru-RU" sz="4800" dirty="0" smtClean="0">
                <a:solidFill>
                  <a:srgbClr val="0070C0"/>
                </a:solidFill>
              </a:rPr>
              <a:t>Разучивание и отработка элементов танца «полонез» (музыкальный </a:t>
            </a:r>
            <a:r>
              <a:rPr lang="ru-RU" sz="4800" smtClean="0">
                <a:solidFill>
                  <a:srgbClr val="0070C0"/>
                </a:solidFill>
              </a:rPr>
              <a:t>размер ¾): м</a:t>
            </a:r>
            <a:r>
              <a:rPr kumimoji="0" lang="ru-RU" sz="4800" b="0" i="0" u="none" strike="noStrike" cap="none" spc="0" normalizeH="0" baseline="0" smtClean="0">
                <a:ln>
                  <a:noFill/>
                </a:ln>
                <a:solidFill>
                  <a:srgbClr val="0070C0"/>
                </a:solidFill>
                <a:effectLst/>
                <a:uFillTx/>
                <a:sym typeface="Calibri"/>
              </a:rPr>
              <a:t>ужской </a:t>
            </a:r>
            <a:r>
              <a:rPr kumimoji="0" lang="ru-RU" sz="4800" b="0" i="0" u="none" strike="noStrike" cap="none" spc="0" normalizeH="0" baseline="0" dirty="0" smtClean="0">
                <a:ln>
                  <a:noFill/>
                </a:ln>
                <a:solidFill>
                  <a:srgbClr val="0070C0"/>
                </a:solidFill>
                <a:effectLst/>
                <a:uFillTx/>
                <a:sym typeface="Calibri"/>
              </a:rPr>
              <a:t>поклон,</a:t>
            </a:r>
            <a:r>
              <a:rPr kumimoji="0" lang="ru-RU" sz="4800" b="0" i="0" u="none" strike="noStrike" cap="none" spc="0" normalizeH="0" dirty="0" smtClean="0">
                <a:ln>
                  <a:noFill/>
                </a:ln>
                <a:solidFill>
                  <a:srgbClr val="0070C0"/>
                </a:solidFill>
                <a:effectLst/>
                <a:uFillTx/>
                <a:sym typeface="Calibri"/>
              </a:rPr>
              <a:t> подача руки, проходящий поклон;</a:t>
            </a:r>
          </a:p>
          <a:p>
            <a:pPr marL="0" marR="0" indent="0" algn="l" defTabSz="1828800" rtl="0" fontAlgn="auto" latinLnBrk="0" hangingPunct="0">
              <a:lnSpc>
                <a:spcPct val="100000"/>
              </a:lnSpc>
              <a:spcBef>
                <a:spcPts val="0"/>
              </a:spcBef>
              <a:spcAft>
                <a:spcPts val="0"/>
              </a:spcAft>
              <a:buClrTx/>
              <a:buSzTx/>
              <a:buFontTx/>
              <a:buNone/>
              <a:tabLst/>
            </a:pPr>
            <a:r>
              <a:rPr lang="ru-RU" sz="4800" baseline="0" dirty="0" smtClean="0">
                <a:solidFill>
                  <a:srgbClr val="0070C0"/>
                </a:solidFill>
              </a:rPr>
              <a:t>Основной</a:t>
            </a:r>
            <a:r>
              <a:rPr lang="ru-RU" sz="4800" dirty="0" smtClean="0">
                <a:solidFill>
                  <a:srgbClr val="0070C0"/>
                </a:solidFill>
              </a:rPr>
              <a:t> ход; выпад с подачей руки; опускание на колено</a:t>
            </a:r>
            <a:endParaRPr kumimoji="0" lang="ru-RU" sz="4800" b="0" i="0" u="none" strike="noStrike" cap="none" spc="0" normalizeH="0" baseline="0" dirty="0">
              <a:ln>
                <a:noFill/>
              </a:ln>
              <a:solidFill>
                <a:srgbClr val="0070C0"/>
              </a:solidFill>
              <a:effectLst/>
              <a:uFillTx/>
              <a:sym typeface="Calibri"/>
            </a:endParaRPr>
          </a:p>
        </p:txBody>
      </p:sp>
    </p:spTree>
    <p:extLst>
      <p:ext uri="{BB962C8B-B14F-4D97-AF65-F5344CB8AC3E}">
        <p14:creationId xmlns:p14="http://schemas.microsoft.com/office/powerpoint/2010/main" val="840596286"/>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33</a:t>
            </a:fld>
            <a:endParaRPr dirty="0"/>
          </a:p>
        </p:txBody>
      </p:sp>
      <p:sp>
        <p:nvSpPr>
          <p:cNvPr id="2" name="Прямоугольник 1"/>
          <p:cNvSpPr/>
          <p:nvPr/>
        </p:nvSpPr>
        <p:spPr>
          <a:xfrm>
            <a:off x="3151671" y="1802632"/>
            <a:ext cx="15617952" cy="1569660"/>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Рабочая программа </a:t>
            </a:r>
            <a:endPar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10895" y="396987"/>
            <a:ext cx="1512697" cy="1405645"/>
          </a:xfrm>
          <a:prstGeom prst="rect">
            <a:avLst/>
          </a:prstGeom>
        </p:spPr>
      </p:pic>
      <p:graphicFrame>
        <p:nvGraphicFramePr>
          <p:cNvPr id="3" name="Таблица 2"/>
          <p:cNvGraphicFramePr>
            <a:graphicFrameLocks noGrp="1"/>
          </p:cNvGraphicFramePr>
          <p:nvPr>
            <p:extLst>
              <p:ext uri="{D42A27DB-BD31-4B8C-83A1-F6EECF244321}">
                <p14:modId xmlns:p14="http://schemas.microsoft.com/office/powerpoint/2010/main" val="502411593"/>
              </p:ext>
            </p:extLst>
          </p:nvPr>
        </p:nvGraphicFramePr>
        <p:xfrm>
          <a:off x="2330824" y="3550024"/>
          <a:ext cx="19629422" cy="7586688"/>
        </p:xfrm>
        <a:graphic>
          <a:graphicData uri="http://schemas.openxmlformats.org/drawingml/2006/table">
            <a:tbl>
              <a:tblPr>
                <a:tableStyleId>{5940675A-B579-460E-94D1-54222C63F5DA}</a:tableStyleId>
              </a:tblPr>
              <a:tblGrid>
                <a:gridCol w="2674001">
                  <a:extLst>
                    <a:ext uri="{9D8B030D-6E8A-4147-A177-3AD203B41FA5}">
                      <a16:colId xmlns:a16="http://schemas.microsoft.com/office/drawing/2014/main" val="2676760474"/>
                    </a:ext>
                  </a:extLst>
                </a:gridCol>
                <a:gridCol w="8576078">
                  <a:extLst>
                    <a:ext uri="{9D8B030D-6E8A-4147-A177-3AD203B41FA5}">
                      <a16:colId xmlns:a16="http://schemas.microsoft.com/office/drawing/2014/main" val="3004695205"/>
                    </a:ext>
                  </a:extLst>
                </a:gridCol>
                <a:gridCol w="1991449">
                  <a:extLst>
                    <a:ext uri="{9D8B030D-6E8A-4147-A177-3AD203B41FA5}">
                      <a16:colId xmlns:a16="http://schemas.microsoft.com/office/drawing/2014/main" val="3221894524"/>
                    </a:ext>
                  </a:extLst>
                </a:gridCol>
                <a:gridCol w="3193947">
                  <a:extLst>
                    <a:ext uri="{9D8B030D-6E8A-4147-A177-3AD203B41FA5}">
                      <a16:colId xmlns:a16="http://schemas.microsoft.com/office/drawing/2014/main" val="2277375011"/>
                    </a:ext>
                  </a:extLst>
                </a:gridCol>
                <a:gridCol w="3193947">
                  <a:extLst>
                    <a:ext uri="{9D8B030D-6E8A-4147-A177-3AD203B41FA5}">
                      <a16:colId xmlns:a16="http://schemas.microsoft.com/office/drawing/2014/main" val="3245655792"/>
                    </a:ext>
                  </a:extLst>
                </a:gridCol>
              </a:tblGrid>
              <a:tr h="485509">
                <a:tc rowSpan="2">
                  <a:txBody>
                    <a:bodyPr/>
                    <a:lstStyle/>
                    <a:p>
                      <a:pPr algn="ctr" fontAlgn="ctr">
                        <a:lnSpc>
                          <a:spcPct val="107000"/>
                        </a:lnSpc>
                        <a:spcAft>
                          <a:spcPts val="0"/>
                        </a:spcAft>
                      </a:pPr>
                      <a:r>
                        <a:rPr lang="ru-RU" sz="4000" b="1" dirty="0">
                          <a:effectLst/>
                          <a:latin typeface="+mj-lt"/>
                        </a:rPr>
                        <a:t>№</a:t>
                      </a:r>
                    </a:p>
                    <a:p>
                      <a:pPr algn="ctr" fontAlgn="ctr">
                        <a:lnSpc>
                          <a:spcPct val="107000"/>
                        </a:lnSpc>
                        <a:spcAft>
                          <a:spcPts val="0"/>
                        </a:spcAft>
                      </a:pPr>
                      <a:r>
                        <a:rPr lang="ru-RU" sz="4000" b="1" dirty="0">
                          <a:effectLst/>
                          <a:latin typeface="+mj-lt"/>
                        </a:rPr>
                        <a:t>п/п</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ctr"/>
                </a:tc>
                <a:tc rowSpan="2">
                  <a:txBody>
                    <a:bodyPr/>
                    <a:lstStyle/>
                    <a:p>
                      <a:pPr algn="ctr" fontAlgn="ctr">
                        <a:lnSpc>
                          <a:spcPct val="107000"/>
                        </a:lnSpc>
                        <a:spcAft>
                          <a:spcPts val="0"/>
                        </a:spcAft>
                      </a:pPr>
                      <a:r>
                        <a:rPr lang="ru-RU" sz="4000" b="1" dirty="0">
                          <a:effectLst/>
                          <a:latin typeface="+mj-lt"/>
                        </a:rPr>
                        <a:t>Тема</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ctr"/>
                </a:tc>
                <a:tc rowSpan="2">
                  <a:txBody>
                    <a:bodyPr/>
                    <a:lstStyle/>
                    <a:p>
                      <a:pPr algn="ctr" fontAlgn="ctr">
                        <a:lnSpc>
                          <a:spcPct val="107000"/>
                        </a:lnSpc>
                        <a:spcAft>
                          <a:spcPts val="0"/>
                        </a:spcAft>
                      </a:pPr>
                      <a:r>
                        <a:rPr lang="ru-RU" sz="4000" b="1">
                          <a:effectLst/>
                          <a:latin typeface="+mj-lt"/>
                        </a:rPr>
                        <a:t>Кол-во часов</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gridSpan="2">
                  <a:txBody>
                    <a:bodyPr/>
                    <a:lstStyle/>
                    <a:p>
                      <a:pPr algn="ctr" fontAlgn="ctr">
                        <a:lnSpc>
                          <a:spcPct val="107000"/>
                        </a:lnSpc>
                        <a:spcAft>
                          <a:spcPts val="0"/>
                        </a:spcAft>
                      </a:pPr>
                      <a:r>
                        <a:rPr lang="ru-RU" sz="3200" b="1" dirty="0">
                          <a:effectLst/>
                        </a:rPr>
                        <a:t>Группа №1, 1 год</a:t>
                      </a:r>
                      <a:endParaRPr lang="ru-RU"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405" marR="68580" marT="0" marB="0" anchor="ctr"/>
                </a:tc>
                <a:tc hMerge="1">
                  <a:txBody>
                    <a:bodyPr/>
                    <a:lstStyle/>
                    <a:p>
                      <a:endParaRPr lang="ru-RU"/>
                    </a:p>
                  </a:txBody>
                  <a:tcPr/>
                </a:tc>
                <a:extLst>
                  <a:ext uri="{0D108BD9-81ED-4DB2-BD59-A6C34878D82A}">
                    <a16:rowId xmlns:a16="http://schemas.microsoft.com/office/drawing/2014/main" val="725023137"/>
                  </a:ext>
                </a:extLst>
              </a:tr>
              <a:tr h="145652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lnSpc>
                          <a:spcPct val="107000"/>
                        </a:lnSpc>
                        <a:spcAft>
                          <a:spcPts val="0"/>
                        </a:spcAft>
                      </a:pPr>
                      <a:r>
                        <a:rPr lang="ru-RU" sz="4000" b="1">
                          <a:effectLst/>
                          <a:latin typeface="+mj-lt"/>
                        </a:rPr>
                        <a:t>Планируемая </a:t>
                      </a:r>
                    </a:p>
                    <a:p>
                      <a:pPr algn="ctr" fontAlgn="ctr">
                        <a:lnSpc>
                          <a:spcPct val="107000"/>
                        </a:lnSpc>
                        <a:spcAft>
                          <a:spcPts val="0"/>
                        </a:spcAft>
                      </a:pPr>
                      <a:r>
                        <a:rPr lang="ru-RU" sz="4000" b="1">
                          <a:effectLst/>
                          <a:latin typeface="+mj-lt"/>
                        </a:rPr>
                        <a:t>дата</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ctr" fontAlgn="ctr">
                        <a:lnSpc>
                          <a:spcPct val="107000"/>
                        </a:lnSpc>
                        <a:spcAft>
                          <a:spcPts val="0"/>
                        </a:spcAft>
                      </a:pPr>
                      <a:r>
                        <a:rPr lang="ru-RU" sz="4000" b="1">
                          <a:effectLst/>
                          <a:latin typeface="+mj-lt"/>
                        </a:rPr>
                        <a:t>Фактическая дата</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extLst>
                  <a:ext uri="{0D108BD9-81ED-4DB2-BD59-A6C34878D82A}">
                    <a16:rowId xmlns:a16="http://schemas.microsoft.com/office/drawing/2014/main" val="1438886806"/>
                  </a:ext>
                </a:extLst>
              </a:tr>
              <a:tr h="1101804">
                <a:tc>
                  <a:txBody>
                    <a:bodyPr/>
                    <a:lstStyle/>
                    <a:p>
                      <a:pPr algn="ctr">
                        <a:lnSpc>
                          <a:spcPct val="115000"/>
                        </a:lnSpc>
                        <a:spcAft>
                          <a:spcPts val="0"/>
                        </a:spcAft>
                      </a:pPr>
                      <a:r>
                        <a:rPr lang="ru-RU" sz="4000" b="1">
                          <a:effectLst/>
                          <a:latin typeface="+mj-lt"/>
                        </a:rPr>
                        <a:t>1.</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l">
                        <a:lnSpc>
                          <a:spcPct val="115000"/>
                        </a:lnSpc>
                        <a:spcAft>
                          <a:spcPts val="0"/>
                        </a:spcAft>
                      </a:pPr>
                      <a:r>
                        <a:rPr lang="ru-RU" sz="4000" b="1" dirty="0">
                          <a:solidFill>
                            <a:srgbClr val="C00000"/>
                          </a:solidFill>
                          <a:effectLst/>
                          <a:latin typeface="+mj-lt"/>
                        </a:rPr>
                        <a:t>Вводное занятие. Инструктаж по Технике безопасности</a:t>
                      </a:r>
                      <a:endParaRPr lang="ru-RU" sz="4000" b="1" dirty="0">
                        <a:solidFill>
                          <a:srgbClr val="C00000"/>
                        </a:solidFill>
                        <a:effectLst/>
                        <a:latin typeface="+mj-lt"/>
                        <a:ea typeface="Calibri" panose="020F0502020204030204" pitchFamily="34" charset="0"/>
                        <a:cs typeface="Times New Roman" panose="02020603050405020304" pitchFamily="18" charset="0"/>
                      </a:endParaRPr>
                    </a:p>
                  </a:txBody>
                  <a:tcPr marL="65405" marR="68580" marT="0" marB="0"/>
                </a:tc>
                <a:tc>
                  <a:txBody>
                    <a:bodyPr/>
                    <a:lstStyle/>
                    <a:p>
                      <a:pPr algn="ctr">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ctr">
                        <a:lnSpc>
                          <a:spcPct val="107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b"/>
                </a:tc>
                <a:tc>
                  <a:txBody>
                    <a:bodyPr/>
                    <a:lstStyle/>
                    <a:p>
                      <a:pP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tc>
                <a:extLst>
                  <a:ext uri="{0D108BD9-81ED-4DB2-BD59-A6C34878D82A}">
                    <a16:rowId xmlns:a16="http://schemas.microsoft.com/office/drawing/2014/main" val="2514277893"/>
                  </a:ext>
                </a:extLst>
              </a:tr>
              <a:tr h="532600">
                <a:tc>
                  <a:txBody>
                    <a:bodyPr/>
                    <a:lstStyle/>
                    <a:p>
                      <a:pPr algn="ctr">
                        <a:lnSpc>
                          <a:spcPct val="115000"/>
                        </a:lnSpc>
                        <a:spcAft>
                          <a:spcPts val="0"/>
                        </a:spcAft>
                      </a:pPr>
                      <a:r>
                        <a:rPr lang="ru-RU" sz="4000" b="1">
                          <a:effectLst/>
                          <a:latin typeface="+mj-lt"/>
                        </a:rPr>
                        <a:t>2.</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l">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tc>
                <a:tc>
                  <a:txBody>
                    <a:bodyPr/>
                    <a:lstStyle/>
                    <a:p>
                      <a:pPr algn="ctr">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ctr">
                        <a:lnSpc>
                          <a:spcPct val="107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b"/>
                </a:tc>
                <a:tc>
                  <a:txBody>
                    <a:bodyPr/>
                    <a:lstStyle/>
                    <a:p>
                      <a:pP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tc>
                <a:extLst>
                  <a:ext uri="{0D108BD9-81ED-4DB2-BD59-A6C34878D82A}">
                    <a16:rowId xmlns:a16="http://schemas.microsoft.com/office/drawing/2014/main" val="1926320889"/>
                  </a:ext>
                </a:extLst>
              </a:tr>
              <a:tr h="532600">
                <a:tc>
                  <a:txBody>
                    <a:bodyPr/>
                    <a:lstStyle/>
                    <a:p>
                      <a:pPr algn="ctr">
                        <a:lnSpc>
                          <a:spcPct val="115000"/>
                        </a:lnSpc>
                        <a:spcAft>
                          <a:spcPts val="0"/>
                        </a:spcAft>
                      </a:pPr>
                      <a:r>
                        <a:rPr lang="ru-RU" sz="4000" b="1">
                          <a:effectLst/>
                          <a:latin typeface="+mj-lt"/>
                        </a:rPr>
                        <a:t>3.</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l">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tc>
                <a:tc>
                  <a:txBody>
                    <a:bodyPr/>
                    <a:lstStyle/>
                    <a:p>
                      <a:pPr algn="ctr">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ctr">
                        <a:lnSpc>
                          <a:spcPct val="107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b"/>
                </a:tc>
                <a:tc>
                  <a:txBody>
                    <a:bodyPr/>
                    <a:lstStyle/>
                    <a:p>
                      <a:pP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tc>
                <a:extLst>
                  <a:ext uri="{0D108BD9-81ED-4DB2-BD59-A6C34878D82A}">
                    <a16:rowId xmlns:a16="http://schemas.microsoft.com/office/drawing/2014/main" val="3705301796"/>
                  </a:ext>
                </a:extLst>
              </a:tr>
              <a:tr h="532600">
                <a:tc>
                  <a:txBody>
                    <a:bodyPr/>
                    <a:lstStyle/>
                    <a:p>
                      <a:pPr algn="ct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l">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tc>
                <a:tc>
                  <a:txBody>
                    <a:bodyPr/>
                    <a:lstStyle/>
                    <a:p>
                      <a:pPr algn="ctr">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ctr">
                        <a:lnSpc>
                          <a:spcPct val="107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b"/>
                </a:tc>
                <a:tc>
                  <a:txBody>
                    <a:bodyPr/>
                    <a:lstStyle/>
                    <a:p>
                      <a:pP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tc>
                <a:extLst>
                  <a:ext uri="{0D108BD9-81ED-4DB2-BD59-A6C34878D82A}">
                    <a16:rowId xmlns:a16="http://schemas.microsoft.com/office/drawing/2014/main" val="3811220818"/>
                  </a:ext>
                </a:extLst>
              </a:tr>
              <a:tr h="532600">
                <a:tc>
                  <a:txBody>
                    <a:bodyPr/>
                    <a:lstStyle/>
                    <a:p>
                      <a:pPr algn="ct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l">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tc>
                <a:tc>
                  <a:txBody>
                    <a:bodyPr/>
                    <a:lstStyle/>
                    <a:p>
                      <a:pPr algn="ct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ctr">
                        <a:lnSpc>
                          <a:spcPct val="107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b"/>
                </a:tc>
                <a:tc>
                  <a:txBody>
                    <a:bodyPr/>
                    <a:lstStyle/>
                    <a:p>
                      <a:pP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tc>
                <a:extLst>
                  <a:ext uri="{0D108BD9-81ED-4DB2-BD59-A6C34878D82A}">
                    <a16:rowId xmlns:a16="http://schemas.microsoft.com/office/drawing/2014/main" val="1476295778"/>
                  </a:ext>
                </a:extLst>
              </a:tr>
              <a:tr h="532600">
                <a:tc>
                  <a:txBody>
                    <a:bodyPr/>
                    <a:lstStyle/>
                    <a:p>
                      <a:pPr algn="ct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l">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tc>
                <a:tc>
                  <a:txBody>
                    <a:bodyPr/>
                    <a:lstStyle/>
                    <a:p>
                      <a:pPr algn="ct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ctr">
                        <a:lnSpc>
                          <a:spcPct val="107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nchor="b"/>
                </a:tc>
                <a:tc>
                  <a:txBody>
                    <a:bodyPr/>
                    <a:lstStyle/>
                    <a:p>
                      <a:pPr>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tc>
                <a:extLst>
                  <a:ext uri="{0D108BD9-81ED-4DB2-BD59-A6C34878D82A}">
                    <a16:rowId xmlns:a16="http://schemas.microsoft.com/office/drawing/2014/main" val="3403353521"/>
                  </a:ext>
                </a:extLst>
              </a:tr>
              <a:tr h="532600">
                <a:tc>
                  <a:txBody>
                    <a:bodyPr/>
                    <a:lstStyle/>
                    <a:p>
                      <a:pPr algn="ctr">
                        <a:lnSpc>
                          <a:spcPct val="115000"/>
                        </a:lnSpc>
                        <a:spcAft>
                          <a:spcPts val="0"/>
                        </a:spcAft>
                      </a:pPr>
                      <a:r>
                        <a:rPr lang="ru-RU" sz="4000" b="1">
                          <a:effectLst/>
                          <a:latin typeface="+mj-lt"/>
                        </a:rPr>
                        <a:t>…</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l">
                        <a:lnSpc>
                          <a:spcPct val="115000"/>
                        </a:lnSpc>
                        <a:spcAft>
                          <a:spcPts val="0"/>
                        </a:spcAft>
                      </a:pPr>
                      <a:r>
                        <a:rPr lang="ru-RU" sz="4000" b="1" dirty="0">
                          <a:solidFill>
                            <a:srgbClr val="C00000"/>
                          </a:solidFill>
                          <a:effectLst/>
                          <a:latin typeface="+mj-lt"/>
                        </a:rPr>
                        <a:t>Итоговое занятие </a:t>
                      </a:r>
                      <a:endParaRPr lang="ru-RU" sz="4000" b="1" dirty="0">
                        <a:solidFill>
                          <a:srgbClr val="C00000"/>
                        </a:solidFill>
                        <a:effectLst/>
                        <a:latin typeface="+mj-lt"/>
                        <a:ea typeface="Calibri" panose="020F0502020204030204" pitchFamily="34" charset="0"/>
                        <a:cs typeface="Times New Roman" panose="02020603050405020304" pitchFamily="18" charset="0"/>
                      </a:endParaRPr>
                    </a:p>
                  </a:txBody>
                  <a:tcPr marL="65405" marR="68580" marT="0" marB="0"/>
                </a:tc>
                <a:tc>
                  <a:txBody>
                    <a:bodyPr/>
                    <a:lstStyle/>
                    <a:p>
                      <a:pPr algn="ctr">
                        <a:lnSpc>
                          <a:spcPct val="115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ctr"/>
                </a:tc>
                <a:tc>
                  <a:txBody>
                    <a:bodyPr/>
                    <a:lstStyle/>
                    <a:p>
                      <a:pPr algn="ctr">
                        <a:lnSpc>
                          <a:spcPct val="107000"/>
                        </a:lnSpc>
                        <a:spcAft>
                          <a:spcPts val="0"/>
                        </a:spcAft>
                      </a:pPr>
                      <a:r>
                        <a:rPr lang="ru-RU" sz="4000" b="1">
                          <a:effectLst/>
                          <a:latin typeface="+mj-lt"/>
                        </a:rPr>
                        <a:t> </a:t>
                      </a:r>
                      <a:endParaRPr lang="ru-RU" sz="4000" b="1">
                        <a:effectLst/>
                        <a:latin typeface="+mj-lt"/>
                        <a:ea typeface="Calibri" panose="020F0502020204030204" pitchFamily="34" charset="0"/>
                        <a:cs typeface="Times New Roman" panose="02020603050405020304" pitchFamily="18" charset="0"/>
                      </a:endParaRPr>
                    </a:p>
                  </a:txBody>
                  <a:tcPr marL="65405" marR="68580" marT="0" marB="0" anchor="b"/>
                </a:tc>
                <a:tc>
                  <a:txBody>
                    <a:bodyPr/>
                    <a:lstStyle/>
                    <a:p>
                      <a:pPr>
                        <a:lnSpc>
                          <a:spcPct val="115000"/>
                        </a:lnSpc>
                        <a:spcAft>
                          <a:spcPts val="0"/>
                        </a:spcAft>
                      </a:pPr>
                      <a:r>
                        <a:rPr lang="ru-RU" sz="4000" b="1" dirty="0">
                          <a:effectLst/>
                          <a:latin typeface="+mj-lt"/>
                        </a:rPr>
                        <a:t> </a:t>
                      </a:r>
                      <a:endParaRPr lang="ru-RU" sz="4000" b="1" dirty="0">
                        <a:effectLst/>
                        <a:latin typeface="+mj-lt"/>
                        <a:ea typeface="Calibri" panose="020F0502020204030204" pitchFamily="34" charset="0"/>
                        <a:cs typeface="Times New Roman" panose="02020603050405020304" pitchFamily="18" charset="0"/>
                      </a:endParaRPr>
                    </a:p>
                  </a:txBody>
                  <a:tcPr marL="65405" marR="68580" marT="0" marB="0"/>
                </a:tc>
                <a:extLst>
                  <a:ext uri="{0D108BD9-81ED-4DB2-BD59-A6C34878D82A}">
                    <a16:rowId xmlns:a16="http://schemas.microsoft.com/office/drawing/2014/main" val="1820606673"/>
                  </a:ext>
                </a:extLst>
              </a:tr>
            </a:tbl>
          </a:graphicData>
        </a:graphic>
      </p:graphicFrame>
      <p:sp>
        <p:nvSpPr>
          <p:cNvPr id="4" name="Прямоугольник 3"/>
          <p:cNvSpPr/>
          <p:nvPr/>
        </p:nvSpPr>
        <p:spPr>
          <a:xfrm>
            <a:off x="8279711" y="2660619"/>
            <a:ext cx="7824578" cy="658835"/>
          </a:xfrm>
          <a:prstGeom prst="rect">
            <a:avLst/>
          </a:prstGeom>
        </p:spPr>
        <p:txBody>
          <a:bodyPr wrap="none">
            <a:spAutoFit/>
          </a:bodyPr>
          <a:lstStyle/>
          <a:p>
            <a:pPr algn="ctr">
              <a:lnSpc>
                <a:spcPct val="107000"/>
              </a:lnSpc>
            </a:pPr>
            <a:r>
              <a:rPr lang="x-none" b="1" dirty="0">
                <a:ea typeface="Times New Roman" panose="02020603050405020304" pitchFamily="18" charset="0"/>
                <a:cs typeface="Times New Roman" panose="02020603050405020304" pitchFamily="18" charset="0"/>
              </a:rPr>
              <a:t>КАЛЕНДАРНО–ТЕМАТИЧЕСКИЙ ПЛАН </a:t>
            </a:r>
            <a:endParaRPr lang="ru-RU" sz="2800" b="1" dirty="0">
              <a:ea typeface="Calibri" panose="020F0502020204030204" pitchFamily="34" charset="0"/>
              <a:cs typeface="Times New Roman" panose="02020603050405020304" pitchFamily="18" charset="0"/>
            </a:endParaRPr>
          </a:p>
        </p:txBody>
      </p:sp>
      <p:sp>
        <p:nvSpPr>
          <p:cNvPr id="5" name="TextBox 4"/>
          <p:cNvSpPr txBox="1"/>
          <p:nvPr/>
        </p:nvSpPr>
        <p:spPr>
          <a:xfrm>
            <a:off x="2474266" y="11241741"/>
            <a:ext cx="15642422" cy="923328"/>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91439" tIns="91439" rIns="91439" bIns="91439" numCol="1" spcCol="38100" rtlCol="0" anchor="t">
            <a:spAutoFit/>
          </a:bodyPr>
          <a:lstStyle/>
          <a:p>
            <a:pPr marL="0" marR="0" indent="0" algn="l" defTabSz="1828800" rtl="0" fontAlgn="auto" latinLnBrk="0" hangingPunct="0">
              <a:lnSpc>
                <a:spcPct val="100000"/>
              </a:lnSpc>
              <a:spcBef>
                <a:spcPts val="0"/>
              </a:spcBef>
              <a:spcAft>
                <a:spcPts val="0"/>
              </a:spcAft>
              <a:buClrTx/>
              <a:buSzTx/>
              <a:buFontTx/>
              <a:buNone/>
              <a:tabLst/>
            </a:pPr>
            <a:r>
              <a:rPr kumimoji="0" lang="ru-RU" sz="4800" b="1" i="0" u="none" strike="noStrike" cap="none" spc="0" normalizeH="0" baseline="0" dirty="0" smtClean="0">
                <a:ln>
                  <a:noFill/>
                </a:ln>
                <a:solidFill>
                  <a:srgbClr val="C00000"/>
                </a:solidFill>
                <a:effectLst/>
                <a:uFillTx/>
                <a:latin typeface="+mj-lt"/>
                <a:ea typeface="+mj-ea"/>
                <a:cs typeface="+mj-cs"/>
                <a:sym typeface="Calibri"/>
              </a:rPr>
              <a:t>Важно! Полное соответствие записей КТП журналу учета!</a:t>
            </a:r>
            <a:endParaRPr kumimoji="0" lang="ru-RU" sz="4800" b="1" i="0" u="none" strike="noStrike" cap="none" spc="0" normalizeH="0" baseline="0" dirty="0">
              <a:ln>
                <a:noFill/>
              </a:ln>
              <a:solidFill>
                <a:srgbClr val="C00000"/>
              </a:solidFill>
              <a:effectLst/>
              <a:uFillTx/>
              <a:latin typeface="+mj-lt"/>
              <a:ea typeface="+mj-ea"/>
              <a:cs typeface="+mj-cs"/>
              <a:sym typeface="Calibri"/>
            </a:endParaRPr>
          </a:p>
        </p:txBody>
      </p:sp>
    </p:spTree>
    <p:extLst>
      <p:ext uri="{BB962C8B-B14F-4D97-AF65-F5344CB8AC3E}">
        <p14:creationId xmlns:p14="http://schemas.microsoft.com/office/powerpoint/2010/main" val="846305658"/>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34</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9233297"/>
          </a:xfrm>
          <a:prstGeom prst="rect">
            <a:avLst/>
          </a:prstGeom>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Методические материалы</a:t>
            </a:r>
          </a:p>
          <a:p>
            <a:r>
              <a:rPr lang="ru-RU" sz="5400" dirty="0">
                <a:solidFill>
                  <a:srgbClr val="0070C0"/>
                </a:solidFill>
              </a:rPr>
              <a:t>Представлены</a:t>
            </a:r>
            <a:r>
              <a:rPr lang="ru-RU" sz="5400" dirty="0" smtClean="0">
                <a:solidFill>
                  <a:srgbClr val="0070C0"/>
                </a:solidFill>
              </a:rPr>
              <a:t>:</a:t>
            </a:r>
          </a:p>
          <a:p>
            <a:endParaRPr lang="ru-RU" sz="5400" dirty="0">
              <a:solidFill>
                <a:srgbClr val="0070C0"/>
              </a:solidFill>
            </a:endParaRPr>
          </a:p>
          <a:p>
            <a:pPr marL="914400" lvl="0" indent="-914400">
              <a:buAutoNum type="arabicPeriod"/>
            </a:pPr>
            <a:r>
              <a:rPr lang="ru-RU" sz="5400" b="1" dirty="0" smtClean="0">
                <a:solidFill>
                  <a:srgbClr val="0070C0"/>
                </a:solidFill>
              </a:rPr>
              <a:t>описание </a:t>
            </a:r>
            <a:r>
              <a:rPr lang="ru-RU" sz="5400" b="1" dirty="0">
                <a:solidFill>
                  <a:srgbClr val="0070C0"/>
                </a:solidFill>
              </a:rPr>
              <a:t>методов, приемов, технологий, практик,</a:t>
            </a:r>
            <a:r>
              <a:rPr lang="ru-RU" sz="5400" dirty="0">
                <a:solidFill>
                  <a:srgbClr val="0070C0"/>
                </a:solidFill>
              </a:rPr>
              <a:t> используемых при реализации программы; перечень дидактических средств, ЭOP</a:t>
            </a:r>
            <a:r>
              <a:rPr lang="ru-RU" sz="5400" dirty="0" smtClean="0">
                <a:solidFill>
                  <a:srgbClr val="0070C0"/>
                </a:solidFill>
              </a:rPr>
              <a:t>;</a:t>
            </a:r>
          </a:p>
          <a:p>
            <a:pPr marL="914400" lvl="0" indent="-914400">
              <a:buAutoNum type="arabicPeriod"/>
            </a:pPr>
            <a:endParaRPr lang="ru-RU" sz="5400" dirty="0">
              <a:solidFill>
                <a:srgbClr val="0070C0"/>
              </a:solidFill>
            </a:endParaRPr>
          </a:p>
          <a:p>
            <a:pPr marL="712788" indent="-712788"/>
            <a:r>
              <a:rPr lang="ru-RU" sz="5400" b="1" dirty="0" smtClean="0">
                <a:solidFill>
                  <a:srgbClr val="0070C0"/>
                </a:solidFill>
              </a:rPr>
              <a:t>2. информационные </a:t>
            </a:r>
            <a:r>
              <a:rPr lang="ru-RU" sz="5400" b="1" dirty="0">
                <a:solidFill>
                  <a:srgbClr val="0070C0"/>
                </a:solidFill>
              </a:rPr>
              <a:t>источники</a:t>
            </a:r>
            <a:r>
              <a:rPr lang="ru-RU" sz="5400" dirty="0">
                <a:solidFill>
                  <a:srgbClr val="0070C0"/>
                </a:solidFill>
              </a:rPr>
              <a:t> (списки литературы для </a:t>
            </a:r>
            <a:r>
              <a:rPr lang="ru-RU" sz="5400" dirty="0" smtClean="0">
                <a:solidFill>
                  <a:srgbClr val="0070C0"/>
                </a:solidFill>
              </a:rPr>
              <a:t> педагогов</a:t>
            </a:r>
            <a:r>
              <a:rPr lang="ru-RU" sz="5400" dirty="0">
                <a:solidFill>
                  <a:srgbClr val="0070C0"/>
                </a:solidFill>
              </a:rPr>
              <a:t>, детей и родителей, интернет-источники, оформленные по ГOCT).</a:t>
            </a: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10895" y="396987"/>
            <a:ext cx="1512697" cy="1405645"/>
          </a:xfrm>
          <a:prstGeom prst="rect">
            <a:avLst/>
          </a:prstGeom>
        </p:spPr>
      </p:pic>
    </p:spTree>
    <p:extLst>
      <p:ext uri="{BB962C8B-B14F-4D97-AF65-F5344CB8AC3E}">
        <p14:creationId xmlns:p14="http://schemas.microsoft.com/office/powerpoint/2010/main" val="4003590367"/>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35</a:t>
            </a:fld>
            <a:endParaRPr dirty="0"/>
          </a:p>
        </p:txBody>
      </p:sp>
      <p:sp>
        <p:nvSpPr>
          <p:cNvPr id="2" name="Прямоугольник 1"/>
          <p:cNvSpPr/>
          <p:nvPr/>
        </p:nvSpPr>
        <p:spPr>
          <a:xfrm>
            <a:off x="2670048" y="1490106"/>
            <a:ext cx="15617952" cy="2585323"/>
          </a:xfrm>
          <a:prstGeom prst="rect">
            <a:avLst/>
          </a:prstGeom>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Методические материалы</a:t>
            </a:r>
          </a:p>
          <a:p>
            <a:endParaRPr lang="ru-RU" sz="5400" dirty="0">
              <a:latin typeface="Open Sans SemiBold"/>
            </a:endParaRPr>
          </a:p>
          <a:p>
            <a:pPr lvl="0"/>
            <a:endParaRPr lang="ru-RU" sz="54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10895" y="396987"/>
            <a:ext cx="1512697" cy="1405645"/>
          </a:xfrm>
          <a:prstGeom prst="rect">
            <a:avLst/>
          </a:prstGeom>
        </p:spPr>
      </p:pic>
      <p:graphicFrame>
        <p:nvGraphicFramePr>
          <p:cNvPr id="3" name="Таблица 2"/>
          <p:cNvGraphicFramePr>
            <a:graphicFrameLocks noGrp="1"/>
          </p:cNvGraphicFramePr>
          <p:nvPr>
            <p:extLst>
              <p:ext uri="{D42A27DB-BD31-4B8C-83A1-F6EECF244321}">
                <p14:modId xmlns:p14="http://schemas.microsoft.com/office/powerpoint/2010/main" val="4083561508"/>
              </p:ext>
            </p:extLst>
          </p:nvPr>
        </p:nvGraphicFramePr>
        <p:xfrm>
          <a:off x="2277037" y="2850775"/>
          <a:ext cx="19973363" cy="8086165"/>
        </p:xfrm>
        <a:graphic>
          <a:graphicData uri="http://schemas.openxmlformats.org/drawingml/2006/table">
            <a:tbl>
              <a:tblPr firstRow="1" firstCol="1" bandRow="1" bandCol="1">
                <a:tableStyleId>{5940675A-B579-460E-94D1-54222C63F5DA}</a:tableStyleId>
              </a:tblPr>
              <a:tblGrid>
                <a:gridCol w="1176854">
                  <a:extLst>
                    <a:ext uri="{9D8B030D-6E8A-4147-A177-3AD203B41FA5}">
                      <a16:colId xmlns:a16="http://schemas.microsoft.com/office/drawing/2014/main" val="3253708135"/>
                    </a:ext>
                  </a:extLst>
                </a:gridCol>
                <a:gridCol w="3758473">
                  <a:extLst>
                    <a:ext uri="{9D8B030D-6E8A-4147-A177-3AD203B41FA5}">
                      <a16:colId xmlns:a16="http://schemas.microsoft.com/office/drawing/2014/main" val="186111768"/>
                    </a:ext>
                  </a:extLst>
                </a:gridCol>
                <a:gridCol w="3758473">
                  <a:extLst>
                    <a:ext uri="{9D8B030D-6E8A-4147-A177-3AD203B41FA5}">
                      <a16:colId xmlns:a16="http://schemas.microsoft.com/office/drawing/2014/main" val="83005034"/>
                    </a:ext>
                  </a:extLst>
                </a:gridCol>
                <a:gridCol w="3760545">
                  <a:extLst>
                    <a:ext uri="{9D8B030D-6E8A-4147-A177-3AD203B41FA5}">
                      <a16:colId xmlns:a16="http://schemas.microsoft.com/office/drawing/2014/main" val="3578714788"/>
                    </a:ext>
                  </a:extLst>
                </a:gridCol>
                <a:gridCol w="3758473">
                  <a:extLst>
                    <a:ext uri="{9D8B030D-6E8A-4147-A177-3AD203B41FA5}">
                      <a16:colId xmlns:a16="http://schemas.microsoft.com/office/drawing/2014/main" val="1097144246"/>
                    </a:ext>
                  </a:extLst>
                </a:gridCol>
                <a:gridCol w="3760545">
                  <a:extLst>
                    <a:ext uri="{9D8B030D-6E8A-4147-A177-3AD203B41FA5}">
                      <a16:colId xmlns:a16="http://schemas.microsoft.com/office/drawing/2014/main" val="1159311339"/>
                    </a:ext>
                  </a:extLst>
                </a:gridCol>
              </a:tblGrid>
              <a:tr h="2823335">
                <a:tc>
                  <a:txBody>
                    <a:bodyPr/>
                    <a:lstStyle/>
                    <a:p>
                      <a:pPr algn="ctr">
                        <a:lnSpc>
                          <a:spcPct val="107000"/>
                        </a:lnSpc>
                        <a:spcAft>
                          <a:spcPts val="0"/>
                        </a:spcAft>
                      </a:pPr>
                      <a:r>
                        <a:rPr lang="ru-RU" sz="4000" b="1" dirty="0">
                          <a:effectLst/>
                          <a:latin typeface="Calibri" panose="020F0502020204030204" pitchFamily="34" charset="0"/>
                        </a:rPr>
                        <a:t>№</a:t>
                      </a:r>
                    </a:p>
                    <a:p>
                      <a:pPr algn="ctr">
                        <a:lnSpc>
                          <a:spcPct val="107000"/>
                        </a:lnSpc>
                        <a:spcAft>
                          <a:spcPts val="0"/>
                        </a:spcAft>
                      </a:pPr>
                      <a:r>
                        <a:rPr lang="ru-RU" sz="4000" b="1" dirty="0">
                          <a:effectLst/>
                          <a:latin typeface="Calibri" panose="020F0502020204030204" pitchFamily="34" charset="0"/>
                        </a:rPr>
                        <a:t>п/п</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Название темы (базовые разделы)</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Форма проведения занятий</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Методы и приемы проведения занятий</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Дидактические материалы, техническая оснащенность</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Формы подведения итогов</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1581907"/>
                  </a:ext>
                </a:extLst>
              </a:tr>
              <a:tr h="1520473">
                <a:tc>
                  <a:txBody>
                    <a:bodyPr/>
                    <a:lstStyle/>
                    <a:p>
                      <a:pPr algn="ctr">
                        <a:lnSpc>
                          <a:spcPct val="107000"/>
                        </a:lnSpc>
                        <a:spcAft>
                          <a:spcPts val="0"/>
                        </a:spcAft>
                      </a:pPr>
                      <a:r>
                        <a:rPr lang="ru-RU" sz="4000" b="1">
                          <a:effectLst/>
                          <a:latin typeface="Calibri" panose="020F0502020204030204" pitchFamily="34" charset="0"/>
                        </a:rPr>
                        <a:t>1.</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Вводное занятие</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 </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 </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 </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3272625"/>
                  </a:ext>
                </a:extLst>
              </a:tr>
              <a:tr h="740628">
                <a:tc>
                  <a:txBody>
                    <a:bodyPr/>
                    <a:lstStyle/>
                    <a:p>
                      <a:pPr algn="ctr">
                        <a:lnSpc>
                          <a:spcPct val="107000"/>
                        </a:lnSpc>
                        <a:spcAft>
                          <a:spcPts val="0"/>
                        </a:spcAft>
                      </a:pPr>
                      <a:r>
                        <a:rPr lang="ru-RU" sz="4000" b="1">
                          <a:effectLst/>
                          <a:latin typeface="Calibri" panose="020F0502020204030204" pitchFamily="34" charset="0"/>
                        </a:rPr>
                        <a:t>2.</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 </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 </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 </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6662355"/>
                  </a:ext>
                </a:extLst>
              </a:tr>
              <a:tr h="740628">
                <a:tc>
                  <a:txBody>
                    <a:bodyPr/>
                    <a:lstStyle/>
                    <a:p>
                      <a:pPr algn="ctr">
                        <a:lnSpc>
                          <a:spcPct val="107000"/>
                        </a:lnSpc>
                        <a:spcAft>
                          <a:spcPts val="0"/>
                        </a:spcAft>
                      </a:pPr>
                      <a:r>
                        <a:rPr lang="ru-RU" sz="4000" b="1">
                          <a:effectLst/>
                          <a:latin typeface="Calibri" panose="020F0502020204030204" pitchFamily="34" charset="0"/>
                        </a:rPr>
                        <a:t>3.</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 </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 </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3340481"/>
                  </a:ext>
                </a:extLst>
              </a:tr>
              <a:tr h="740628">
                <a:tc>
                  <a:txBody>
                    <a:bodyPr/>
                    <a:lstStyle/>
                    <a:p>
                      <a:pPr algn="ctr">
                        <a:lnSpc>
                          <a:spcPct val="107000"/>
                        </a:lnSpc>
                        <a:spcAft>
                          <a:spcPts val="0"/>
                        </a:spcAft>
                      </a:pPr>
                      <a:r>
                        <a:rPr lang="ru-RU" sz="4000" b="1">
                          <a:effectLst/>
                          <a:latin typeface="Calibri" panose="020F0502020204030204" pitchFamily="34" charset="0"/>
                        </a:rPr>
                        <a:t>4.</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1510417"/>
                  </a:ext>
                </a:extLst>
              </a:tr>
              <a:tr h="1520473">
                <a:tc>
                  <a:txBody>
                    <a:bodyPr/>
                    <a:lstStyle/>
                    <a:p>
                      <a:pPr algn="ctr">
                        <a:lnSpc>
                          <a:spcPct val="107000"/>
                        </a:lnSpc>
                        <a:spcAft>
                          <a:spcPts val="0"/>
                        </a:spcAft>
                      </a:pPr>
                      <a:r>
                        <a:rPr lang="ru-RU" sz="4000" b="1">
                          <a:effectLst/>
                          <a:latin typeface="Calibri" panose="020F0502020204030204" pitchFamily="34" charset="0"/>
                        </a:rPr>
                        <a:t>5.</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a:effectLst/>
                          <a:latin typeface="Calibri" panose="020F0502020204030204" pitchFamily="34" charset="0"/>
                        </a:rPr>
                        <a:t>Итоговое занятие</a:t>
                      </a:r>
                      <a:endParaRPr lang="ru-RU" sz="4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4000" b="1" dirty="0">
                          <a:effectLst/>
                          <a:latin typeface="Calibri" panose="020F0502020204030204" pitchFamily="34" charset="0"/>
                        </a:rPr>
                        <a:t> </a:t>
                      </a:r>
                      <a:endParaRPr lang="ru-RU"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8253182"/>
                  </a:ext>
                </a:extLst>
              </a:tr>
            </a:tbl>
          </a:graphicData>
        </a:graphic>
      </p:graphicFrame>
    </p:spTree>
    <p:extLst>
      <p:ext uri="{BB962C8B-B14F-4D97-AF65-F5344CB8AC3E}">
        <p14:creationId xmlns:p14="http://schemas.microsoft.com/office/powerpoint/2010/main" val="455526300"/>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36</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6740307"/>
          </a:xfrm>
          <a:prstGeom prst="rect">
            <a:avLst/>
          </a:prstGeom>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Оценочные материалы</a:t>
            </a:r>
          </a:p>
          <a:p>
            <a:r>
              <a:rPr lang="ru-RU" sz="5400" dirty="0">
                <a:latin typeface="Open Sans SemiBold"/>
              </a:rPr>
              <a:t>Представлены:</a:t>
            </a:r>
          </a:p>
          <a:p>
            <a:pPr marL="914400" lvl="0" indent="-914400">
              <a:buAutoNum type="arabicPeriod"/>
            </a:pPr>
            <a:r>
              <a:rPr lang="ru-RU" sz="5400" b="1" dirty="0" smtClean="0">
                <a:latin typeface="Open Sans SemiBold"/>
              </a:rPr>
              <a:t>виды </a:t>
            </a:r>
            <a:r>
              <a:rPr lang="ru-RU" sz="5400" b="1" dirty="0">
                <a:latin typeface="Open Sans SemiBold"/>
              </a:rPr>
              <a:t>контроля, периодичность</a:t>
            </a:r>
            <a:r>
              <a:rPr lang="ru-RU" sz="5400" dirty="0">
                <a:latin typeface="Open Sans SemiBold"/>
              </a:rPr>
              <a:t> (сроки</a:t>
            </a:r>
            <a:r>
              <a:rPr lang="ru-RU" sz="5400" dirty="0" smtClean="0">
                <a:latin typeface="Open Sans SemiBold"/>
              </a:rPr>
              <a:t>);</a:t>
            </a:r>
          </a:p>
          <a:p>
            <a:pPr marL="914400" lvl="0" indent="-914400">
              <a:buAutoNum type="arabicPeriod"/>
            </a:pPr>
            <a:endParaRPr lang="ru-RU" sz="5400" dirty="0">
              <a:latin typeface="Open Sans SemiBold"/>
            </a:endParaRPr>
          </a:p>
          <a:p>
            <a:pPr lvl="0"/>
            <a:r>
              <a:rPr lang="ru-RU" sz="5400" b="1" dirty="0" smtClean="0">
                <a:latin typeface="Open Sans SemiBold"/>
              </a:rPr>
              <a:t>2. формы </a:t>
            </a:r>
            <a:r>
              <a:rPr lang="ru-RU" sz="5400" b="1" dirty="0">
                <a:latin typeface="Open Sans SemiBold"/>
              </a:rPr>
              <a:t>и методы отслеживания результатов</a:t>
            </a:r>
            <a:r>
              <a:rPr lang="ru-RU" sz="5400" dirty="0">
                <a:latin typeface="Open Sans SemiBold"/>
              </a:rPr>
              <a:t>, в т. ч. формы фиксации</a:t>
            </a:r>
            <a:r>
              <a:rPr lang="ru-RU" sz="5400" dirty="0" smtClean="0">
                <a:latin typeface="Open Sans SemiBold"/>
              </a:rPr>
              <a:t>;</a:t>
            </a:r>
          </a:p>
          <a:p>
            <a:pPr lvl="0"/>
            <a:endParaRPr lang="ru-RU" sz="5400" dirty="0">
              <a:latin typeface="Open Sans SemiBold"/>
            </a:endParaRPr>
          </a:p>
          <a:p>
            <a:r>
              <a:rPr lang="ru-RU" sz="5400" b="1" dirty="0" smtClean="0">
                <a:latin typeface="Open Sans SemiBold"/>
              </a:rPr>
              <a:t>3. </a:t>
            </a:r>
            <a:r>
              <a:rPr lang="ru-RU" sz="5400" b="1" dirty="0" err="1" smtClean="0">
                <a:solidFill>
                  <a:srgbClr val="C00000"/>
                </a:solidFill>
                <a:latin typeface="Open Sans SemiBold"/>
              </a:rPr>
              <a:t>критериальный</a:t>
            </a:r>
            <a:r>
              <a:rPr lang="ru-RU" sz="5400" b="1" dirty="0" smtClean="0">
                <a:solidFill>
                  <a:srgbClr val="C00000"/>
                </a:solidFill>
                <a:latin typeface="Open Sans SemiBold"/>
              </a:rPr>
              <a:t> </a:t>
            </a:r>
            <a:r>
              <a:rPr lang="ru-RU" sz="5400" b="1" dirty="0">
                <a:solidFill>
                  <a:srgbClr val="C00000"/>
                </a:solidFill>
                <a:latin typeface="Open Sans SemiBold"/>
              </a:rPr>
              <a:t>аппарат</a:t>
            </a:r>
            <a:r>
              <a:rPr lang="ru-RU" sz="5400" dirty="0">
                <a:latin typeface="Open Sans SemiBold"/>
              </a:rPr>
              <a:t>.</a:t>
            </a: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396987"/>
            <a:ext cx="1512697" cy="1405645"/>
          </a:xfrm>
          <a:prstGeom prst="rect">
            <a:avLst/>
          </a:prstGeom>
        </p:spPr>
      </p:pic>
    </p:spTree>
    <p:extLst>
      <p:ext uri="{BB962C8B-B14F-4D97-AF65-F5344CB8AC3E}">
        <p14:creationId xmlns:p14="http://schemas.microsoft.com/office/powerpoint/2010/main" val="4107328782"/>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37</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923330"/>
          </a:xfrm>
          <a:prstGeom prst="rect">
            <a:avLst/>
          </a:prstGeom>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Оценочные </a:t>
            </a: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материалы</a:t>
            </a:r>
            <a:endPar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396987"/>
            <a:ext cx="1512697" cy="1405645"/>
          </a:xfrm>
          <a:prstGeom prst="rect">
            <a:avLst/>
          </a:prstGeom>
        </p:spPr>
      </p:pic>
      <p:sp>
        <p:nvSpPr>
          <p:cNvPr id="3" name="Прямоугольник 2"/>
          <p:cNvSpPr/>
          <p:nvPr/>
        </p:nvSpPr>
        <p:spPr>
          <a:xfrm>
            <a:off x="2670048" y="4043656"/>
            <a:ext cx="17500540" cy="5632311"/>
          </a:xfrm>
          <a:prstGeom prst="rect">
            <a:avLst/>
          </a:prstGeom>
        </p:spPr>
        <p:txBody>
          <a:bodyPr wrap="square">
            <a:spAutoFit/>
          </a:bodyPr>
          <a:lstStyle/>
          <a:p>
            <a:pPr algn="ctr"/>
            <a:r>
              <a:rPr lang="ru-RU" sz="4000" b="1" dirty="0">
                <a:latin typeface="Calibri" panose="020F0502020204030204" pitchFamily="34" charset="0"/>
                <a:ea typeface="Calibri" panose="020F0502020204030204" pitchFamily="34" charset="0"/>
              </a:rPr>
              <a:t>Оценочные материалы</a:t>
            </a:r>
            <a:endParaRPr lang="ru-RU" sz="4000" dirty="0">
              <a:latin typeface="Calibri" panose="020F0502020204030204" pitchFamily="34" charset="0"/>
              <a:ea typeface="Times New Roman" panose="02020603050405020304" pitchFamily="18" charset="0"/>
            </a:endParaRPr>
          </a:p>
          <a:p>
            <a:pPr algn="just"/>
            <a:r>
              <a:rPr lang="ru-RU" sz="4000" dirty="0">
                <a:latin typeface="Calibri" panose="020F0502020204030204" pitchFamily="34" charset="0"/>
                <a:ea typeface="Calibri" panose="020F0502020204030204" pitchFamily="34" charset="0"/>
              </a:rPr>
              <a:t>Оценка качества по программе проводится три раза в течение учебного года: входной контроль — сентябрь, промежуточный — декабрь, итоговый — май.</a:t>
            </a:r>
            <a:endParaRPr lang="ru-RU" sz="4000" dirty="0">
              <a:latin typeface="Calibri" panose="020F0502020204030204" pitchFamily="34" charset="0"/>
              <a:ea typeface="Times New Roman" panose="02020603050405020304" pitchFamily="18" charset="0"/>
            </a:endParaRPr>
          </a:p>
          <a:p>
            <a:pPr algn="just"/>
            <a:r>
              <a:rPr lang="ru-RU" sz="4000" dirty="0">
                <a:latin typeface="Calibri" panose="020F0502020204030204" pitchFamily="34" charset="0"/>
                <a:ea typeface="Calibri" panose="020F0502020204030204" pitchFamily="34" charset="0"/>
              </a:rPr>
              <a:t>Проведение оценки качества (входной контроль, промежуточная, итоговая оценка качества) осуществляется педагогом и оформляется в виде протоколов (по каждой учебной группе). </a:t>
            </a:r>
            <a:endParaRPr lang="ru-RU" sz="4000" dirty="0">
              <a:latin typeface="Calibri" panose="020F0502020204030204" pitchFamily="34" charset="0"/>
              <a:ea typeface="Times New Roman" panose="02020603050405020304" pitchFamily="18" charset="0"/>
            </a:endParaRPr>
          </a:p>
          <a:p>
            <a:pPr algn="just"/>
            <a:r>
              <a:rPr lang="ru-RU" sz="4000" dirty="0">
                <a:latin typeface="Calibri" panose="020F0502020204030204" pitchFamily="34" charset="0"/>
                <a:ea typeface="Calibri" panose="020F0502020204030204" pitchFamily="34" charset="0"/>
              </a:rPr>
              <a:t>Форма протокола для оценки качества  является обязательной и единственной в ГБНОУ ДУМ </a:t>
            </a:r>
            <a:r>
              <a:rPr lang="ru-RU" sz="4000" dirty="0" err="1">
                <a:latin typeface="Calibri" panose="020F0502020204030204" pitchFamily="34" charset="0"/>
                <a:ea typeface="Calibri" panose="020F0502020204030204" pitchFamily="34" charset="0"/>
              </a:rPr>
              <a:t>CПб</a:t>
            </a:r>
            <a:r>
              <a:rPr lang="ru-RU" sz="4000" dirty="0">
                <a:latin typeface="Calibri" panose="020F0502020204030204" pitchFamily="34" charset="0"/>
                <a:ea typeface="Calibri" panose="020F0502020204030204" pitchFamily="34" charset="0"/>
              </a:rPr>
              <a:t>. Она заполняется педагогом в течение года (по срокам проведения оценки качества), (см. таблицы).</a:t>
            </a:r>
            <a:endParaRPr lang="ru-RU" sz="40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655902168"/>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38</a:t>
            </a:fld>
            <a:endParaRPr dirty="0"/>
          </a:p>
        </p:txBody>
      </p:sp>
      <p:sp>
        <p:nvSpPr>
          <p:cNvPr id="2" name="Прямоугольник 1"/>
          <p:cNvSpPr/>
          <p:nvPr/>
        </p:nvSpPr>
        <p:spPr>
          <a:xfrm>
            <a:off x="2670048" y="450202"/>
            <a:ext cx="15617952" cy="923330"/>
          </a:xfrm>
          <a:prstGeom prst="rect">
            <a:avLst/>
          </a:prstGeom>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Оценочные </a:t>
            </a: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материалы</a:t>
            </a:r>
            <a:endPar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396987"/>
            <a:ext cx="1512697" cy="1405645"/>
          </a:xfrm>
          <a:prstGeom prst="rect">
            <a:avLst/>
          </a:prstGeom>
        </p:spPr>
      </p:pic>
      <p:graphicFrame>
        <p:nvGraphicFramePr>
          <p:cNvPr id="9" name="Таблица 8"/>
          <p:cNvGraphicFramePr>
            <a:graphicFrameLocks noGrp="1"/>
          </p:cNvGraphicFramePr>
          <p:nvPr>
            <p:extLst>
              <p:ext uri="{D42A27DB-BD31-4B8C-83A1-F6EECF244321}">
                <p14:modId xmlns:p14="http://schemas.microsoft.com/office/powerpoint/2010/main" val="549748707"/>
              </p:ext>
            </p:extLst>
          </p:nvPr>
        </p:nvGraphicFramePr>
        <p:xfrm>
          <a:off x="3675528" y="4984374"/>
          <a:ext cx="17696333" cy="6110102"/>
        </p:xfrm>
        <a:graphic>
          <a:graphicData uri="http://schemas.openxmlformats.org/drawingml/2006/table">
            <a:tbl>
              <a:tblPr firstRow="1" firstCol="1" bandRow="1"/>
              <a:tblGrid>
                <a:gridCol w="2129374">
                  <a:extLst>
                    <a:ext uri="{9D8B030D-6E8A-4147-A177-3AD203B41FA5}">
                      <a16:colId xmlns:a16="http://schemas.microsoft.com/office/drawing/2014/main" val="909299888"/>
                    </a:ext>
                  </a:extLst>
                </a:gridCol>
                <a:gridCol w="2576655">
                  <a:extLst>
                    <a:ext uri="{9D8B030D-6E8A-4147-A177-3AD203B41FA5}">
                      <a16:colId xmlns:a16="http://schemas.microsoft.com/office/drawing/2014/main" val="3578182666"/>
                    </a:ext>
                  </a:extLst>
                </a:gridCol>
                <a:gridCol w="3247576">
                  <a:extLst>
                    <a:ext uri="{9D8B030D-6E8A-4147-A177-3AD203B41FA5}">
                      <a16:colId xmlns:a16="http://schemas.microsoft.com/office/drawing/2014/main" val="2847274829"/>
                    </a:ext>
                  </a:extLst>
                </a:gridCol>
                <a:gridCol w="3247576">
                  <a:extLst>
                    <a:ext uri="{9D8B030D-6E8A-4147-A177-3AD203B41FA5}">
                      <a16:colId xmlns:a16="http://schemas.microsoft.com/office/drawing/2014/main" val="3757734006"/>
                    </a:ext>
                  </a:extLst>
                </a:gridCol>
                <a:gridCol w="3247576">
                  <a:extLst>
                    <a:ext uri="{9D8B030D-6E8A-4147-A177-3AD203B41FA5}">
                      <a16:colId xmlns:a16="http://schemas.microsoft.com/office/drawing/2014/main" val="3127126204"/>
                    </a:ext>
                  </a:extLst>
                </a:gridCol>
                <a:gridCol w="3247576">
                  <a:extLst>
                    <a:ext uri="{9D8B030D-6E8A-4147-A177-3AD203B41FA5}">
                      <a16:colId xmlns:a16="http://schemas.microsoft.com/office/drawing/2014/main" val="91578146"/>
                    </a:ext>
                  </a:extLst>
                </a:gridCol>
              </a:tblGrid>
              <a:tr h="274659">
                <a:tc rowSpan="2">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 п/п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ФИО учащегося полностью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Оценка качества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759242544"/>
                  </a:ext>
                </a:extLst>
              </a:tr>
              <a:tr h="2794127">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Входной контроль (форма оценки качества)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Уровень результативности учащихся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Промежуточная аттестация (форма оценки качества)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Уровень результативности учащихся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0625155"/>
                  </a:ext>
                </a:extLst>
              </a:tr>
              <a:tr h="698533">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1162540"/>
                  </a:ext>
                </a:extLst>
              </a:tr>
              <a:tr h="698533">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88211"/>
                  </a:ext>
                </a:extLst>
              </a:tr>
              <a:tr h="698533">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1698355"/>
                  </a:ext>
                </a:extLst>
              </a:tr>
              <a:tr h="698533">
                <a:tc>
                  <a:txBody>
                    <a:bodyPr/>
                    <a:lstStyle/>
                    <a:p>
                      <a:pPr algn="ctr">
                        <a:lnSpc>
                          <a:spcPct val="107000"/>
                        </a:lnSpc>
                        <a:spcAft>
                          <a:spcPts val="0"/>
                        </a:spcAft>
                      </a:pPr>
                      <a:r>
                        <a:rPr lang="ru-RU" sz="3200" b="1"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3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4147792"/>
                  </a:ext>
                </a:extLst>
              </a:tr>
            </a:tbl>
          </a:graphicData>
        </a:graphic>
      </p:graphicFrame>
      <p:sp>
        <p:nvSpPr>
          <p:cNvPr id="10" name="Прямоугольник 9"/>
          <p:cNvSpPr/>
          <p:nvPr/>
        </p:nvSpPr>
        <p:spPr>
          <a:xfrm>
            <a:off x="6096000" y="2009498"/>
            <a:ext cx="12192000" cy="2668679"/>
          </a:xfrm>
          <a:prstGeom prst="rect">
            <a:avLst/>
          </a:prstGeom>
        </p:spPr>
        <p:txBody>
          <a:bodyPr>
            <a:spAutoFit/>
          </a:bodyPr>
          <a:lstStyle/>
          <a:p>
            <a:pPr algn="ctr">
              <a:lnSpc>
                <a:spcPct val="107000"/>
              </a:lnSpc>
              <a:spcAft>
                <a:spcPts val="800"/>
              </a:spcAft>
            </a:pPr>
            <a:r>
              <a:rPr lang="ru-RU" b="1" dirty="0">
                <a:latin typeface="Calibri" panose="020F0502020204030204" pitchFamily="34" charset="0"/>
                <a:ea typeface="Calibri" panose="020F0502020204030204" pitchFamily="34" charset="0"/>
                <a:cs typeface="Times New Roman" panose="02020603050405020304" pitchFamily="18" charset="0"/>
              </a:rPr>
              <a:t>ПРОТОКОЛ</a:t>
            </a:r>
            <a:endParaRPr lang="ru-RU" sz="28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b="1" dirty="0">
                <a:latin typeface="Calibri" panose="020F0502020204030204" pitchFamily="34" charset="0"/>
                <a:ea typeface="Calibri" panose="020F0502020204030204" pitchFamily="34" charset="0"/>
                <a:cs typeface="Times New Roman" panose="02020603050405020304" pitchFamily="18" charset="0"/>
              </a:rPr>
              <a:t>Результатов оценки качества реализации </a:t>
            </a:r>
            <a:endParaRPr lang="ru-RU" sz="28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b="1" dirty="0">
                <a:latin typeface="Calibri" panose="020F0502020204030204" pitchFamily="34" charset="0"/>
                <a:ea typeface="Calibri" panose="020F0502020204030204" pitchFamily="34" charset="0"/>
                <a:cs typeface="Times New Roman" panose="02020603050405020304" pitchFamily="18" charset="0"/>
              </a:rPr>
              <a:t>дополнительной общеразвивающей программы за 20_ -20_ учебный год</a:t>
            </a:r>
            <a:endParaRPr lang="ru-RU" sz="2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4785399"/>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39</a:t>
            </a:fld>
            <a:endParaRPr dirty="0"/>
          </a:p>
        </p:txBody>
      </p:sp>
      <p:sp>
        <p:nvSpPr>
          <p:cNvPr id="2" name="Прямоугольник 1"/>
          <p:cNvSpPr/>
          <p:nvPr/>
        </p:nvSpPr>
        <p:spPr>
          <a:xfrm>
            <a:off x="2670048" y="450202"/>
            <a:ext cx="15617952" cy="923330"/>
          </a:xfrm>
          <a:prstGeom prst="rect">
            <a:avLst/>
          </a:prstGeom>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Оценочные </a:t>
            </a: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материалы</a:t>
            </a:r>
            <a:endPar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396987"/>
            <a:ext cx="1512697" cy="1405645"/>
          </a:xfrm>
          <a:prstGeom prst="rect">
            <a:avLst/>
          </a:prstGeom>
        </p:spPr>
      </p:pic>
      <p:graphicFrame>
        <p:nvGraphicFramePr>
          <p:cNvPr id="7" name="Таблица 6"/>
          <p:cNvGraphicFramePr>
            <a:graphicFrameLocks noGrp="1"/>
          </p:cNvGraphicFramePr>
          <p:nvPr>
            <p:extLst>
              <p:ext uri="{D42A27DB-BD31-4B8C-83A1-F6EECF244321}">
                <p14:modId xmlns:p14="http://schemas.microsoft.com/office/powerpoint/2010/main" val="2238722865"/>
              </p:ext>
            </p:extLst>
          </p:nvPr>
        </p:nvGraphicFramePr>
        <p:xfrm>
          <a:off x="3639672" y="1624558"/>
          <a:ext cx="17301882" cy="10531437"/>
        </p:xfrm>
        <a:graphic>
          <a:graphicData uri="http://schemas.openxmlformats.org/drawingml/2006/table">
            <a:tbl>
              <a:tblPr>
                <a:tableStyleId>{5940675A-B579-460E-94D1-54222C63F5DA}</a:tableStyleId>
              </a:tblPr>
              <a:tblGrid>
                <a:gridCol w="6281277">
                  <a:extLst>
                    <a:ext uri="{9D8B030D-6E8A-4147-A177-3AD203B41FA5}">
                      <a16:colId xmlns:a16="http://schemas.microsoft.com/office/drawing/2014/main" val="1191894201"/>
                    </a:ext>
                  </a:extLst>
                </a:gridCol>
                <a:gridCol w="2528285">
                  <a:extLst>
                    <a:ext uri="{9D8B030D-6E8A-4147-A177-3AD203B41FA5}">
                      <a16:colId xmlns:a16="http://schemas.microsoft.com/office/drawing/2014/main" val="1363373815"/>
                    </a:ext>
                  </a:extLst>
                </a:gridCol>
                <a:gridCol w="8492320">
                  <a:extLst>
                    <a:ext uri="{9D8B030D-6E8A-4147-A177-3AD203B41FA5}">
                      <a16:colId xmlns:a16="http://schemas.microsoft.com/office/drawing/2014/main" val="696086862"/>
                    </a:ext>
                  </a:extLst>
                </a:gridCol>
              </a:tblGrid>
              <a:tr h="0">
                <a:tc gridSpan="3">
                  <a:txBody>
                    <a:bodyPr/>
                    <a:lstStyle/>
                    <a:p>
                      <a:pPr algn="ctr">
                        <a:lnSpc>
                          <a:spcPct val="115000"/>
                        </a:lnSpc>
                        <a:spcAft>
                          <a:spcPts val="0"/>
                        </a:spcAft>
                        <a:tabLst>
                          <a:tab pos="1866265" algn="ctr"/>
                        </a:tabLst>
                      </a:pPr>
                      <a:r>
                        <a:rPr lang="ru-RU" sz="1800" b="1" dirty="0">
                          <a:effectLst/>
                          <a:latin typeface="Calibri" panose="020F0502020204030204" pitchFamily="34" charset="0"/>
                        </a:rPr>
                        <a:t>ВХОДНОЙ КОНТРОЛЬ</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79249227"/>
                  </a:ext>
                </a:extLst>
              </a:tr>
              <a:tr h="313561">
                <a:tc gridSpan="2">
                  <a:txBody>
                    <a:bodyPr/>
                    <a:lstStyle/>
                    <a:p>
                      <a:pPr algn="ctr">
                        <a:lnSpc>
                          <a:spcPct val="115000"/>
                        </a:lnSpc>
                        <a:spcAft>
                          <a:spcPts val="0"/>
                        </a:spcAft>
                        <a:tabLst>
                          <a:tab pos="1866265" algn="ctr"/>
                        </a:tabLst>
                      </a:pPr>
                      <a:r>
                        <a:rPr lang="ru-RU" sz="1800" b="1" dirty="0">
                          <a:effectLst/>
                          <a:latin typeface="Calibri" panose="020F0502020204030204" pitchFamily="34" charset="0"/>
                        </a:rPr>
                        <a:t>Что диагностировалось</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0"/>
                        </a:spcAft>
                        <a:tabLst>
                          <a:tab pos="1866265" algn="ctr"/>
                        </a:tabLs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66265" algn="ctr"/>
                        </a:tabLst>
                      </a:pPr>
                      <a:r>
                        <a:rPr lang="ru-RU" sz="1800" b="1">
                          <a:effectLst/>
                          <a:latin typeface="Calibri" panose="020F0502020204030204" pitchFamily="34" charset="0"/>
                        </a:rPr>
                        <a:t>Базовый уровень подготовки обучающихся </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677191"/>
                  </a:ext>
                </a:extLst>
              </a:tr>
              <a:tr h="313561">
                <a:tc gridSpan="2">
                  <a:txBody>
                    <a:bodyPr/>
                    <a:lstStyle/>
                    <a:p>
                      <a:pPr algn="ctr">
                        <a:lnSpc>
                          <a:spcPct val="115000"/>
                        </a:lnSpc>
                        <a:spcAft>
                          <a:spcPts val="0"/>
                        </a:spcAft>
                        <a:tabLst>
                          <a:tab pos="1866265" algn="ctr"/>
                        </a:tabLst>
                      </a:pPr>
                      <a:r>
                        <a:rPr lang="ru-RU" sz="1800" b="1" dirty="0">
                          <a:effectLst/>
                          <a:latin typeface="Calibri" panose="020F0502020204030204" pitchFamily="34" charset="0"/>
                        </a:rPr>
                        <a:t>Методы и формы контроля</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0"/>
                        </a:spcAft>
                        <a:tabLst>
                          <a:tab pos="1866265" algn="ctr"/>
                        </a:tabLs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66265" algn="ctr"/>
                        </a:tabLst>
                      </a:pPr>
                      <a:r>
                        <a:rPr lang="ru-RU" sz="1800" b="1">
                          <a:effectLst/>
                          <a:latin typeface="Calibri" panose="020F0502020204030204" pitchFamily="34" charset="0"/>
                        </a:rPr>
                        <a:t> </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3769994"/>
                  </a:ext>
                </a:extLst>
              </a:tr>
              <a:tr h="313561">
                <a:tc gridSpan="3">
                  <a:txBody>
                    <a:bodyPr/>
                    <a:lstStyle/>
                    <a:p>
                      <a:pPr algn="ctr">
                        <a:lnSpc>
                          <a:spcPct val="115000"/>
                        </a:lnSpc>
                        <a:spcAft>
                          <a:spcPts val="0"/>
                        </a:spcAft>
                        <a:tabLst>
                          <a:tab pos="1866265" algn="ctr"/>
                        </a:tabLst>
                      </a:pPr>
                      <a:r>
                        <a:rPr lang="ru-RU" sz="1800" b="1" dirty="0">
                          <a:effectLst/>
                          <a:latin typeface="Calibri" panose="020F0502020204030204" pitchFamily="34" charset="0"/>
                        </a:rPr>
                        <a:t>Критерии оценки</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804454186"/>
                  </a:ext>
                </a:extLst>
              </a:tr>
              <a:tr h="313561">
                <a:tc gridSpan="2">
                  <a:txBody>
                    <a:bodyPr/>
                    <a:lstStyle/>
                    <a:p>
                      <a:pPr algn="ctr">
                        <a:lnSpc>
                          <a:spcPct val="115000"/>
                        </a:lnSpc>
                        <a:spcAft>
                          <a:spcPts val="0"/>
                        </a:spcAft>
                      </a:pPr>
                      <a:r>
                        <a:rPr lang="ru-RU" sz="1800" b="1">
                          <a:effectLst/>
                          <a:latin typeface="Calibri" panose="020F0502020204030204" pitchFamily="34" charset="0"/>
                        </a:rPr>
                        <a:t>Уровень результативности</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15000"/>
                        </a:lnSpc>
                        <a:spcAft>
                          <a:spcPts val="0"/>
                        </a:spcAft>
                        <a:tabLst>
                          <a:tab pos="1866265" algn="ctr"/>
                        </a:tabLs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1866265" algn="ctr"/>
                        </a:tabLst>
                      </a:pPr>
                      <a:r>
                        <a:rPr lang="ru-RU" sz="1800" b="1">
                          <a:effectLst/>
                          <a:latin typeface="Calibri" panose="020F0502020204030204" pitchFamily="34" charset="0"/>
                        </a:rPr>
                        <a:t>	Характеристика уровня результативности</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5599382"/>
                  </a:ext>
                </a:extLst>
              </a:tr>
              <a:tr h="648671">
                <a:tc gridSpan="2">
                  <a:txBody>
                    <a:bodyPr/>
                    <a:lstStyle/>
                    <a:p>
                      <a:pPr algn="ctr">
                        <a:lnSpc>
                          <a:spcPct val="115000"/>
                        </a:lnSpc>
                        <a:spcAft>
                          <a:spcPts val="0"/>
                        </a:spcAft>
                      </a:pPr>
                      <a:r>
                        <a:rPr lang="ru-RU" sz="1800" b="1" dirty="0">
                          <a:effectLst/>
                          <a:latin typeface="Calibri" panose="020F0502020204030204" pitchFamily="34" charset="0"/>
                        </a:rPr>
                        <a:t>Низкий уровень знаний, умений навыков</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800" b="1" dirty="0">
                          <a:effectLst/>
                          <a:latin typeface="Calibri" panose="020F0502020204030204" pitchFamily="34" charset="0"/>
                        </a:rPr>
                        <a:t> </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0442182"/>
                  </a:ext>
                </a:extLst>
              </a:tr>
              <a:tr h="648671">
                <a:tc gridSpan="2">
                  <a:txBody>
                    <a:bodyPr/>
                    <a:lstStyle/>
                    <a:p>
                      <a:pPr algn="ctr">
                        <a:lnSpc>
                          <a:spcPct val="115000"/>
                        </a:lnSpc>
                        <a:spcAft>
                          <a:spcPts val="0"/>
                        </a:spcAft>
                      </a:pPr>
                      <a:r>
                        <a:rPr lang="ru-RU" sz="1800" b="1" dirty="0">
                          <a:effectLst/>
                          <a:latin typeface="Calibri" panose="020F0502020204030204" pitchFamily="34" charset="0"/>
                        </a:rPr>
                        <a:t>Средний уровень знаний, умений навыков</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800" b="1" dirty="0">
                          <a:effectLst/>
                          <a:latin typeface="Calibri" panose="020F0502020204030204" pitchFamily="34" charset="0"/>
                        </a:rPr>
                        <a:t> </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661051"/>
                  </a:ext>
                </a:extLst>
              </a:tr>
              <a:tr h="648671">
                <a:tc gridSpan="2">
                  <a:txBody>
                    <a:bodyPr/>
                    <a:lstStyle/>
                    <a:p>
                      <a:pPr algn="ctr">
                        <a:lnSpc>
                          <a:spcPct val="115000"/>
                        </a:lnSpc>
                        <a:spcAft>
                          <a:spcPts val="0"/>
                        </a:spcAft>
                      </a:pPr>
                      <a:r>
                        <a:rPr lang="ru-RU" sz="1800" b="1" dirty="0">
                          <a:effectLst/>
                          <a:latin typeface="Calibri" panose="020F0502020204030204" pitchFamily="34" charset="0"/>
                        </a:rPr>
                        <a:t>Высокий уровень знаний, умений навыков</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800" b="1">
                          <a:effectLst/>
                          <a:latin typeface="Calibri" panose="020F0502020204030204" pitchFamily="34" charset="0"/>
                        </a:rPr>
                        <a:t> </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4772521"/>
                  </a:ext>
                </a:extLst>
              </a:tr>
              <a:tr h="296157">
                <a:tc gridSpan="3">
                  <a:txBody>
                    <a:bodyPr/>
                    <a:lstStyle/>
                    <a:p>
                      <a:pPr algn="ctr" fontAlgn="base">
                        <a:lnSpc>
                          <a:spcPct val="107000"/>
                        </a:lnSpc>
                        <a:spcAft>
                          <a:spcPts val="0"/>
                        </a:spcAft>
                      </a:pPr>
                      <a:r>
                        <a:rPr lang="ru-RU" sz="1800" b="1" dirty="0">
                          <a:effectLst/>
                          <a:latin typeface="Calibri" panose="020F0502020204030204" pitchFamily="34" charset="0"/>
                        </a:rPr>
                        <a:t>ПРОМЕЖУТОЧНЫЙ КОНТРОЛЬ</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84822281"/>
                  </a:ext>
                </a:extLst>
              </a:tr>
              <a:tr h="313561">
                <a:tc gridSpan="2">
                  <a:txBody>
                    <a:bodyPr/>
                    <a:lstStyle/>
                    <a:p>
                      <a:pPr algn="ctr">
                        <a:lnSpc>
                          <a:spcPct val="115000"/>
                        </a:lnSpc>
                        <a:spcAft>
                          <a:spcPts val="0"/>
                        </a:spcAft>
                        <a:tabLst>
                          <a:tab pos="1866265" algn="ctr"/>
                        </a:tabLst>
                      </a:pPr>
                      <a:r>
                        <a:rPr lang="ru-RU" sz="1800" b="1" dirty="0">
                          <a:effectLst/>
                          <a:latin typeface="Calibri" panose="020F0502020204030204" pitchFamily="34" charset="0"/>
                        </a:rPr>
                        <a:t>Что диагностировалось</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0"/>
                        </a:spcAft>
                        <a:tabLst>
                          <a:tab pos="1866265" algn="ctr"/>
                        </a:tabLs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66265" algn="ctr"/>
                        </a:tabLst>
                      </a:pPr>
                      <a:r>
                        <a:rPr lang="ru-RU" sz="1800" b="1">
                          <a:effectLst/>
                          <a:latin typeface="Calibri" panose="020F0502020204030204" pitchFamily="34" charset="0"/>
                        </a:rPr>
                        <a:t>Промежуточный уровень усвоения программы</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7067497"/>
                  </a:ext>
                </a:extLst>
              </a:tr>
              <a:tr h="313561">
                <a:tc gridSpan="2">
                  <a:txBody>
                    <a:bodyPr/>
                    <a:lstStyle/>
                    <a:p>
                      <a:pPr algn="ctr">
                        <a:lnSpc>
                          <a:spcPct val="115000"/>
                        </a:lnSpc>
                        <a:spcAft>
                          <a:spcPts val="0"/>
                        </a:spcAft>
                        <a:tabLst>
                          <a:tab pos="1866265" algn="ctr"/>
                        </a:tabLst>
                      </a:pPr>
                      <a:r>
                        <a:rPr lang="ru-RU" sz="1800" b="1" dirty="0">
                          <a:effectLst/>
                          <a:latin typeface="Calibri" panose="020F0502020204030204" pitchFamily="34" charset="0"/>
                        </a:rPr>
                        <a:t>Методы и формы контроля</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0"/>
                        </a:spcAft>
                        <a:tabLst>
                          <a:tab pos="1866265" algn="ctr"/>
                        </a:tabLs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66265" algn="ctr"/>
                        </a:tabLst>
                      </a:pPr>
                      <a:r>
                        <a:rPr lang="ru-RU" sz="1800" b="1">
                          <a:effectLst/>
                          <a:latin typeface="Calibri" panose="020F0502020204030204" pitchFamily="34" charset="0"/>
                        </a:rPr>
                        <a:t> </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3326725"/>
                  </a:ext>
                </a:extLst>
              </a:tr>
              <a:tr h="313561">
                <a:tc gridSpan="3">
                  <a:txBody>
                    <a:bodyPr/>
                    <a:lstStyle/>
                    <a:p>
                      <a:pPr algn="ctr">
                        <a:lnSpc>
                          <a:spcPct val="115000"/>
                        </a:lnSpc>
                        <a:spcAft>
                          <a:spcPts val="0"/>
                        </a:spcAft>
                        <a:tabLst>
                          <a:tab pos="1866265" algn="ctr"/>
                        </a:tabLst>
                      </a:pPr>
                      <a:r>
                        <a:rPr lang="ru-RU" sz="1800" b="1" dirty="0">
                          <a:effectLst/>
                          <a:latin typeface="Calibri" panose="020F0502020204030204" pitchFamily="34" charset="0"/>
                        </a:rPr>
                        <a:t>Критерии оценки</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279598902"/>
                  </a:ext>
                </a:extLst>
              </a:tr>
              <a:tr h="313561">
                <a:tc gridSpan="2">
                  <a:txBody>
                    <a:bodyPr/>
                    <a:lstStyle/>
                    <a:p>
                      <a:pPr algn="ctr">
                        <a:lnSpc>
                          <a:spcPct val="115000"/>
                        </a:lnSpc>
                        <a:spcAft>
                          <a:spcPts val="0"/>
                        </a:spcAft>
                      </a:pPr>
                      <a:r>
                        <a:rPr lang="ru-RU" sz="1800" b="1" dirty="0">
                          <a:effectLst/>
                          <a:latin typeface="Calibri" panose="020F0502020204030204" pitchFamily="34" charset="0"/>
                        </a:rPr>
                        <a:t>Уровень результативности</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0"/>
                        </a:spcAf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b="1">
                          <a:effectLst/>
                          <a:latin typeface="Calibri" panose="020F0502020204030204" pitchFamily="34" charset="0"/>
                        </a:rPr>
                        <a:t>Характеристика уровня результативности</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6795377"/>
                  </a:ext>
                </a:extLst>
              </a:tr>
              <a:tr h="648671">
                <a:tc gridSpan="2">
                  <a:txBody>
                    <a:bodyPr/>
                    <a:lstStyle/>
                    <a:p>
                      <a:pPr algn="ctr">
                        <a:lnSpc>
                          <a:spcPct val="115000"/>
                        </a:lnSpc>
                        <a:spcAft>
                          <a:spcPts val="0"/>
                        </a:spcAft>
                      </a:pPr>
                      <a:r>
                        <a:rPr lang="ru-RU" sz="1800" b="1" dirty="0">
                          <a:effectLst/>
                          <a:latin typeface="Calibri" panose="020F0502020204030204" pitchFamily="34" charset="0"/>
                        </a:rPr>
                        <a:t>Низкий уровень знаний, умений навыков</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800" b="1">
                          <a:effectLst/>
                          <a:latin typeface="Calibri" panose="020F0502020204030204" pitchFamily="34" charset="0"/>
                        </a:rPr>
                        <a:t> </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6925033"/>
                  </a:ext>
                </a:extLst>
              </a:tr>
              <a:tr h="648671">
                <a:tc gridSpan="2">
                  <a:txBody>
                    <a:bodyPr/>
                    <a:lstStyle/>
                    <a:p>
                      <a:pPr algn="ctr">
                        <a:lnSpc>
                          <a:spcPct val="115000"/>
                        </a:lnSpc>
                        <a:spcAft>
                          <a:spcPts val="0"/>
                        </a:spcAft>
                      </a:pPr>
                      <a:r>
                        <a:rPr lang="ru-RU" sz="1800" b="1" dirty="0">
                          <a:effectLst/>
                          <a:latin typeface="Calibri" panose="020F0502020204030204" pitchFamily="34" charset="0"/>
                        </a:rPr>
                        <a:t>Средний уровень знаний, умений навыков</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fontAlgn="base">
                        <a:lnSpc>
                          <a:spcPct val="107000"/>
                        </a:lnSpc>
                        <a:spcAft>
                          <a:spcPts val="0"/>
                        </a:spcAf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0"/>
                        </a:spcAft>
                      </a:pPr>
                      <a:r>
                        <a:rPr lang="ru-RU" sz="1800" b="1">
                          <a:effectLst/>
                          <a:latin typeface="Calibri" panose="020F0502020204030204" pitchFamily="34" charset="0"/>
                        </a:rPr>
                        <a:t> </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4457423"/>
                  </a:ext>
                </a:extLst>
              </a:tr>
              <a:tr h="648671">
                <a:tc gridSpan="2">
                  <a:txBody>
                    <a:bodyPr/>
                    <a:lstStyle/>
                    <a:p>
                      <a:pPr algn="ctr">
                        <a:lnSpc>
                          <a:spcPct val="115000"/>
                        </a:lnSpc>
                        <a:spcAft>
                          <a:spcPts val="0"/>
                        </a:spcAft>
                      </a:pPr>
                      <a:r>
                        <a:rPr lang="ru-RU" sz="1800" b="1" dirty="0">
                          <a:effectLst/>
                          <a:latin typeface="Calibri" panose="020F0502020204030204" pitchFamily="34" charset="0"/>
                        </a:rPr>
                        <a:t>Высокий уровень знаний, умений навыков</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fontAlgn="base">
                        <a:lnSpc>
                          <a:spcPct val="107000"/>
                        </a:lnSpc>
                        <a:spcAft>
                          <a:spcPts val="0"/>
                        </a:spcAft>
                      </a:pPr>
                      <a:endParaRPr lang="ru-R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0"/>
                        </a:spcAft>
                      </a:pPr>
                      <a:r>
                        <a:rPr lang="ru-RU" sz="1800" b="1">
                          <a:effectLst/>
                          <a:latin typeface="Calibri" panose="020F0502020204030204" pitchFamily="34" charset="0"/>
                        </a:rPr>
                        <a:t> </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4194052"/>
                  </a:ext>
                </a:extLst>
              </a:tr>
              <a:tr h="296157">
                <a:tc gridSpan="3">
                  <a:txBody>
                    <a:bodyPr/>
                    <a:lstStyle/>
                    <a:p>
                      <a:pPr algn="ctr" fontAlgn="base">
                        <a:lnSpc>
                          <a:spcPct val="107000"/>
                        </a:lnSpc>
                        <a:spcAft>
                          <a:spcPts val="0"/>
                        </a:spcAft>
                      </a:pPr>
                      <a:r>
                        <a:rPr lang="ru-RU" sz="1800" b="1" dirty="0">
                          <a:effectLst/>
                          <a:latin typeface="Calibri" panose="020F0502020204030204" pitchFamily="34" charset="0"/>
                        </a:rPr>
                        <a:t>ИТОГОВЫЙ КОНТРОЛЬ</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77763382"/>
                  </a:ext>
                </a:extLst>
              </a:tr>
              <a:tr h="313561">
                <a:tc>
                  <a:txBody>
                    <a:bodyPr/>
                    <a:lstStyle/>
                    <a:p>
                      <a:pPr algn="ctr">
                        <a:lnSpc>
                          <a:spcPct val="115000"/>
                        </a:lnSpc>
                        <a:spcAft>
                          <a:spcPts val="0"/>
                        </a:spcAft>
                        <a:tabLst>
                          <a:tab pos="1866265" algn="ctr"/>
                        </a:tabLst>
                      </a:pPr>
                      <a:r>
                        <a:rPr lang="ru-RU" sz="1800" b="1" dirty="0">
                          <a:effectLst/>
                          <a:latin typeface="Calibri" panose="020F0502020204030204" pitchFamily="34" charset="0"/>
                        </a:rPr>
                        <a:t>Что диагностировалось</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tabLst>
                          <a:tab pos="1866265" algn="ctr"/>
                        </a:tabLst>
                      </a:pPr>
                      <a:r>
                        <a:rPr lang="ru-RU" sz="1800" b="1" dirty="0">
                          <a:effectLst/>
                          <a:latin typeface="Calibri" panose="020F0502020204030204" pitchFamily="34" charset="0"/>
                        </a:rPr>
                        <a:t>Итоговый уровень усвоения программы</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2541976458"/>
                  </a:ext>
                </a:extLst>
              </a:tr>
              <a:tr h="313561">
                <a:tc>
                  <a:txBody>
                    <a:bodyPr/>
                    <a:lstStyle/>
                    <a:p>
                      <a:pPr algn="ctr">
                        <a:lnSpc>
                          <a:spcPct val="115000"/>
                        </a:lnSpc>
                        <a:spcAft>
                          <a:spcPts val="0"/>
                        </a:spcAft>
                        <a:tabLst>
                          <a:tab pos="1866265" algn="ctr"/>
                        </a:tabLst>
                      </a:pPr>
                      <a:r>
                        <a:rPr lang="ru-RU" sz="1800" b="1" dirty="0">
                          <a:effectLst/>
                          <a:latin typeface="Calibri" panose="020F0502020204030204" pitchFamily="34" charset="0"/>
                        </a:rPr>
                        <a:t>Методы и формы контроля</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tabLst>
                          <a:tab pos="1866265" algn="ctr"/>
                        </a:tabLst>
                      </a:pPr>
                      <a:r>
                        <a:rPr lang="ru-RU" sz="1800" b="1" dirty="0">
                          <a:effectLst/>
                          <a:latin typeface="Calibri" panose="020F0502020204030204" pitchFamily="34" charset="0"/>
                        </a:rPr>
                        <a:t> </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3109592638"/>
                  </a:ext>
                </a:extLst>
              </a:tr>
              <a:tr h="313561">
                <a:tc gridSpan="3">
                  <a:txBody>
                    <a:bodyPr/>
                    <a:lstStyle/>
                    <a:p>
                      <a:pPr algn="ctr">
                        <a:lnSpc>
                          <a:spcPct val="115000"/>
                        </a:lnSpc>
                        <a:spcAft>
                          <a:spcPts val="0"/>
                        </a:spcAft>
                        <a:tabLst>
                          <a:tab pos="1866265" algn="ctr"/>
                        </a:tabLst>
                      </a:pPr>
                      <a:r>
                        <a:rPr lang="ru-RU" sz="1800" b="1" dirty="0">
                          <a:effectLst/>
                          <a:latin typeface="Calibri" panose="020F0502020204030204" pitchFamily="34" charset="0"/>
                        </a:rPr>
                        <a:t>Критерии оценки</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896804159"/>
                  </a:ext>
                </a:extLst>
              </a:tr>
              <a:tr h="313561">
                <a:tc>
                  <a:txBody>
                    <a:bodyPr/>
                    <a:lstStyle/>
                    <a:p>
                      <a:pPr algn="ctr">
                        <a:lnSpc>
                          <a:spcPct val="115000"/>
                        </a:lnSpc>
                        <a:spcAft>
                          <a:spcPts val="0"/>
                        </a:spcAft>
                      </a:pPr>
                      <a:r>
                        <a:rPr lang="ru-RU" sz="1800" b="1">
                          <a:effectLst/>
                          <a:latin typeface="Calibri" panose="020F0502020204030204" pitchFamily="34" charset="0"/>
                        </a:rPr>
                        <a:t>Уровень результативности</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ru-RU" sz="1800" b="1" dirty="0">
                          <a:effectLst/>
                          <a:latin typeface="Calibri" panose="020F0502020204030204" pitchFamily="34" charset="0"/>
                        </a:rPr>
                        <a:t>Характеристика уровня результативности</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4192681202"/>
                  </a:ext>
                </a:extLst>
              </a:tr>
              <a:tr h="648671">
                <a:tc>
                  <a:txBody>
                    <a:bodyPr/>
                    <a:lstStyle/>
                    <a:p>
                      <a:pPr algn="ctr">
                        <a:lnSpc>
                          <a:spcPct val="115000"/>
                        </a:lnSpc>
                        <a:spcAft>
                          <a:spcPts val="0"/>
                        </a:spcAft>
                      </a:pPr>
                      <a:r>
                        <a:rPr lang="ru-RU" sz="1800" b="1">
                          <a:effectLst/>
                          <a:latin typeface="Calibri" panose="020F0502020204030204" pitchFamily="34" charset="0"/>
                        </a:rPr>
                        <a:t>Низкий уровень знаний, умений навыков</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fontAlgn="base">
                        <a:lnSpc>
                          <a:spcPct val="107000"/>
                        </a:lnSpc>
                        <a:spcAft>
                          <a:spcPts val="0"/>
                        </a:spcAft>
                      </a:pPr>
                      <a:r>
                        <a:rPr lang="ru-RU" sz="1800" b="1" dirty="0">
                          <a:effectLst/>
                          <a:latin typeface="Calibri" panose="020F0502020204030204" pitchFamily="34" charset="0"/>
                        </a:rPr>
                        <a:t> </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516812165"/>
                  </a:ext>
                </a:extLst>
              </a:tr>
              <a:tr h="648671">
                <a:tc>
                  <a:txBody>
                    <a:bodyPr/>
                    <a:lstStyle/>
                    <a:p>
                      <a:pPr algn="ctr">
                        <a:lnSpc>
                          <a:spcPct val="115000"/>
                        </a:lnSpc>
                        <a:spcAft>
                          <a:spcPts val="0"/>
                        </a:spcAft>
                      </a:pPr>
                      <a:r>
                        <a:rPr lang="ru-RU" sz="1800" b="1">
                          <a:effectLst/>
                          <a:latin typeface="Calibri" panose="020F0502020204030204" pitchFamily="34" charset="0"/>
                        </a:rPr>
                        <a:t>Средний уровень знаний, умений навыков</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fontAlgn="base">
                        <a:lnSpc>
                          <a:spcPct val="107000"/>
                        </a:lnSpc>
                        <a:spcAft>
                          <a:spcPts val="0"/>
                        </a:spcAft>
                      </a:pPr>
                      <a:r>
                        <a:rPr lang="ru-RU" sz="1800" b="1" dirty="0">
                          <a:effectLst/>
                          <a:latin typeface="Calibri" panose="020F0502020204030204" pitchFamily="34" charset="0"/>
                        </a:rPr>
                        <a:t> </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2537948925"/>
                  </a:ext>
                </a:extLst>
              </a:tr>
              <a:tr h="648671">
                <a:tc>
                  <a:txBody>
                    <a:bodyPr/>
                    <a:lstStyle/>
                    <a:p>
                      <a:pPr algn="ctr">
                        <a:lnSpc>
                          <a:spcPct val="115000"/>
                        </a:lnSpc>
                        <a:spcAft>
                          <a:spcPts val="0"/>
                        </a:spcAft>
                      </a:pPr>
                      <a:r>
                        <a:rPr lang="ru-RU" sz="1800" b="1">
                          <a:effectLst/>
                          <a:latin typeface="Calibri" panose="020F0502020204030204" pitchFamily="34" charset="0"/>
                        </a:rPr>
                        <a:t>Высокий уровень знаний, умений навыков</a:t>
                      </a:r>
                      <a:endParaRPr lang="ru-R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fontAlgn="base">
                        <a:lnSpc>
                          <a:spcPct val="107000"/>
                        </a:lnSpc>
                        <a:spcAft>
                          <a:spcPts val="0"/>
                        </a:spcAft>
                      </a:pPr>
                      <a:r>
                        <a:rPr lang="ru-RU" sz="1800" b="1" dirty="0">
                          <a:effectLst/>
                          <a:latin typeface="Calibri" panose="020F0502020204030204" pitchFamily="34" charset="0"/>
                        </a:rPr>
                        <a:t> </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292847564"/>
                  </a:ext>
                </a:extLst>
              </a:tr>
            </a:tbl>
          </a:graphicData>
        </a:graphic>
      </p:graphicFrame>
    </p:spTree>
    <p:extLst>
      <p:ext uri="{BB962C8B-B14F-4D97-AF65-F5344CB8AC3E}">
        <p14:creationId xmlns:p14="http://schemas.microsoft.com/office/powerpoint/2010/main" val="221025054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grpSp>
        <p:nvGrpSpPr>
          <p:cNvPr id="390" name="Group"/>
          <p:cNvGrpSpPr/>
          <p:nvPr/>
        </p:nvGrpSpPr>
        <p:grpSpPr>
          <a:xfrm>
            <a:off x="1744055" y="1332807"/>
            <a:ext cx="10339566" cy="9930384"/>
            <a:chOff x="0" y="0"/>
            <a:chExt cx="8819952" cy="7945140"/>
          </a:xfrm>
        </p:grpSpPr>
        <p:sp>
          <p:nvSpPr>
            <p:cNvPr id="379" name="Rounded Rectangle"/>
            <p:cNvSpPr/>
            <p:nvPr/>
          </p:nvSpPr>
          <p:spPr>
            <a:xfrm>
              <a:off x="0" y="0"/>
              <a:ext cx="8819952" cy="7945140"/>
            </a:xfrm>
            <a:prstGeom prst="roundRect">
              <a:avLst>
                <a:gd name="adj" fmla="val 4930"/>
              </a:avLst>
            </a:prstGeom>
            <a:gradFill flip="none" rotWithShape="1">
              <a:gsLst>
                <a:gs pos="8375">
                  <a:schemeClr val="accent1"/>
                </a:gs>
                <a:gs pos="31805">
                  <a:schemeClr val="accent2"/>
                </a:gs>
                <a:gs pos="64277">
                  <a:schemeClr val="accent3"/>
                </a:gs>
                <a:gs pos="100000">
                  <a:schemeClr val="accent4"/>
                </a:gs>
              </a:gsLst>
              <a:lin ang="3038642" scaled="0"/>
            </a:gradFill>
            <a:ln w="25400" cap="flat">
              <a:noFill/>
              <a:miter lim="400000"/>
            </a:ln>
            <a:effectLst/>
          </p:spPr>
          <p:txBody>
            <a:bodyPr wrap="square" lIns="91439" tIns="91439" rIns="91439" bIns="91439" numCol="1" anchor="ctr">
              <a:noAutofit/>
            </a:bodyPr>
            <a:lstStyle/>
            <a:p>
              <a:endParaRPr dirty="0"/>
            </a:p>
          </p:txBody>
        </p:sp>
        <p:sp>
          <p:nvSpPr>
            <p:cNvPr id="380" name="Placeholder:…"/>
            <p:cNvSpPr txBox="1"/>
            <p:nvPr/>
          </p:nvSpPr>
          <p:spPr>
            <a:xfrm>
              <a:off x="1220067" y="769805"/>
              <a:ext cx="6484839" cy="1555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p>
              <a:pPr>
                <a:lnSpc>
                  <a:spcPct val="110000"/>
                </a:lnSpc>
                <a:defRPr b="1">
                  <a:solidFill>
                    <a:srgbClr val="FFFFFF"/>
                  </a:solidFill>
                  <a:latin typeface="OpenSans-Semibold"/>
                  <a:ea typeface="OpenSans-Semibold"/>
                  <a:cs typeface="OpenSans-Semibold"/>
                  <a:sym typeface="OpenSans-Semibold"/>
                </a:defRPr>
              </a:pPr>
              <a:r>
                <a:rPr lang="ru-RU"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Приказ № 629 от </a:t>
              </a:r>
              <a:r>
                <a:rPr lang="ru-RU" sz="5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27.07.2022</a:t>
              </a:r>
            </a:p>
          </p:txBody>
        </p:sp>
        <p:grpSp>
          <p:nvGrpSpPr>
            <p:cNvPr id="383" name="Group"/>
            <p:cNvGrpSpPr/>
            <p:nvPr/>
          </p:nvGrpSpPr>
          <p:grpSpPr>
            <a:xfrm>
              <a:off x="870912" y="2660835"/>
              <a:ext cx="7182190" cy="590991"/>
              <a:chOff x="0" y="0"/>
              <a:chExt cx="7182188" cy="590990"/>
            </a:xfrm>
          </p:grpSpPr>
          <p:sp>
            <p:nvSpPr>
              <p:cNvPr id="381" name="Lorem ipsum dolor sit incididunt ut labore et dolore magna aliqua enim"/>
              <p:cNvSpPr txBox="1"/>
              <p:nvPr/>
            </p:nvSpPr>
            <p:spPr>
              <a:xfrm>
                <a:off x="420111" y="0"/>
                <a:ext cx="6762077" cy="59099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sz="3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2" name="Graphic 2"/>
              <p:cNvSpPr/>
              <p:nvPr/>
            </p:nvSpPr>
            <p:spPr>
              <a:xfrm>
                <a:off x="0" y="64824"/>
                <a:ext cx="301377" cy="30137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229" y="15269"/>
                    </a:moveTo>
                    <a:lnTo>
                      <a:pt x="17069" y="8429"/>
                    </a:lnTo>
                    <a:cubicBezTo>
                      <a:pt x="17345" y="8143"/>
                      <a:pt x="17337" y="7687"/>
                      <a:pt x="17051" y="7411"/>
                    </a:cubicBezTo>
                    <a:cubicBezTo>
                      <a:pt x="16772" y="7141"/>
                      <a:pt x="16330" y="7141"/>
                      <a:pt x="16051" y="7411"/>
                    </a:cubicBezTo>
                    <a:lnTo>
                      <a:pt x="9720" y="13742"/>
                    </a:lnTo>
                    <a:lnTo>
                      <a:pt x="5549" y="9571"/>
                    </a:lnTo>
                    <a:cubicBezTo>
                      <a:pt x="5273" y="9285"/>
                      <a:pt x="4817" y="9277"/>
                      <a:pt x="4531" y="9553"/>
                    </a:cubicBezTo>
                    <a:cubicBezTo>
                      <a:pt x="4245" y="9829"/>
                      <a:pt x="4237" y="10285"/>
                      <a:pt x="4513" y="10571"/>
                    </a:cubicBezTo>
                    <a:cubicBezTo>
                      <a:pt x="4519" y="10577"/>
                      <a:pt x="4525" y="10583"/>
                      <a:pt x="4531" y="10589"/>
                    </a:cubicBezTo>
                    <a:lnTo>
                      <a:pt x="9211" y="15269"/>
                    </a:lnTo>
                    <a:cubicBezTo>
                      <a:pt x="9492" y="15550"/>
                      <a:pt x="9948" y="15550"/>
                      <a:pt x="10229" y="15269"/>
                    </a:cubicBezTo>
                    <a:close/>
                  </a:path>
                </a:pathLst>
              </a:custGeom>
              <a:solidFill>
                <a:srgbClr val="FFFFFF"/>
              </a:solidFill>
              <a:ln w="25400" cap="flat">
                <a:noFill/>
                <a:miter lim="400000"/>
              </a:ln>
              <a:effectLst/>
            </p:spPr>
            <p:txBody>
              <a:bodyPr wrap="square" lIns="91439" tIns="91439" rIns="91439" bIns="91439" numCol="1" anchor="ctr">
                <a:noAutofit/>
              </a:bodyPr>
              <a:lstStyle/>
              <a:p>
                <a:endParaRPr/>
              </a:p>
            </p:txBody>
          </p:sp>
        </p:grpSp>
        <p:sp>
          <p:nvSpPr>
            <p:cNvPr id="384" name="Lorem ipsum dolor sit incididunt ut labore et dolore magna aliqua enim"/>
            <p:cNvSpPr txBox="1"/>
            <p:nvPr/>
          </p:nvSpPr>
          <p:spPr>
            <a:xfrm>
              <a:off x="1220067" y="4227185"/>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387" name="Lorem ipsum dolor sit incididunt ut labore et dolore magna aliqua enim"/>
            <p:cNvSpPr txBox="1"/>
            <p:nvPr/>
          </p:nvSpPr>
          <p:spPr>
            <a:xfrm>
              <a:off x="1291023" y="5849629"/>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2" name="Группа 1">
            <a:extLst>
              <a:ext uri="{FF2B5EF4-FFF2-40B4-BE49-F238E27FC236}">
                <a16:creationId xmlns:a16="http://schemas.microsoft.com/office/drawing/2014/main" id="{5E812C02-3CCD-49B4-BBE7-6ADEE808152F}"/>
              </a:ext>
            </a:extLst>
          </p:cNvPr>
          <p:cNvGrpSpPr/>
          <p:nvPr/>
        </p:nvGrpSpPr>
        <p:grpSpPr>
          <a:xfrm>
            <a:off x="12420600" y="1353312"/>
            <a:ext cx="10091928" cy="9930384"/>
            <a:chOff x="12420600" y="2707630"/>
            <a:chExt cx="8819952" cy="7945140"/>
          </a:xfrm>
        </p:grpSpPr>
        <p:sp>
          <p:nvSpPr>
            <p:cNvPr id="391" name="Rounded Rectangle"/>
            <p:cNvSpPr/>
            <p:nvPr/>
          </p:nvSpPr>
          <p:spPr>
            <a:xfrm>
              <a:off x="12420600" y="2707630"/>
              <a:ext cx="8819952" cy="7945140"/>
            </a:xfrm>
            <a:prstGeom prst="roundRect">
              <a:avLst>
                <a:gd name="adj" fmla="val 4930"/>
              </a:avLst>
            </a:prstGeom>
            <a:solidFill>
              <a:schemeClr val="tx2"/>
            </a:solidFill>
            <a:ln w="25400">
              <a:miter lim="400000"/>
            </a:ln>
          </p:spPr>
          <p:txBody>
            <a:bodyPr tIns="91439" bIns="91439" anchor="ctr"/>
            <a:lstStyle/>
            <a:p>
              <a:pPr marL="438150"/>
              <a:endParaRPr b="1" dirty="0">
                <a:latin typeface="Open Sans SemiBold"/>
              </a:endParaRPr>
            </a:p>
          </p:txBody>
        </p:sp>
        <p:sp>
          <p:nvSpPr>
            <p:cNvPr id="392" name="Placeholder:…"/>
            <p:cNvSpPr txBox="1"/>
            <p:nvPr/>
          </p:nvSpPr>
          <p:spPr>
            <a:xfrm>
              <a:off x="13677753" y="3477435"/>
              <a:ext cx="6484839" cy="82369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a:lnSpc>
                  <a:spcPct val="110000"/>
                </a:lnSpc>
                <a:defRPr b="1">
                  <a:solidFill>
                    <a:srgbClr val="292928"/>
                  </a:solidFill>
                  <a:latin typeface="OpenSans-Semibold"/>
                  <a:ea typeface="OpenSans-Semibold"/>
                  <a:cs typeface="OpenSans-Semibold"/>
                  <a:sym typeface="OpenSans-Semibold"/>
                </a:defRPr>
              </a:pP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94" name="Lorem ipsum dolor sit incididunt ut labore et dolore magna aliqua enim"/>
            <p:cNvSpPr txBox="1"/>
            <p:nvPr/>
          </p:nvSpPr>
          <p:spPr>
            <a:xfrm>
              <a:off x="13711624" y="6994065"/>
              <a:ext cx="6762076"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5" name="Lorem ipsum dolor sit incididunt ut labore et dolore magna aliqua enim"/>
            <p:cNvSpPr txBox="1"/>
            <p:nvPr/>
          </p:nvSpPr>
          <p:spPr>
            <a:xfrm>
              <a:off x="13711624" y="8557259"/>
              <a:ext cx="6762076"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6" name="Graphic 32"/>
            <p:cNvSpPr/>
            <p:nvPr/>
          </p:nvSpPr>
          <p:spPr>
            <a:xfrm>
              <a:off x="12618514" y="5216064"/>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1818" y="10800"/>
                  </a:moveTo>
                  <a:lnTo>
                    <a:pt x="15989" y="6629"/>
                  </a:lnTo>
                  <a:cubicBezTo>
                    <a:pt x="16265" y="6343"/>
                    <a:pt x="16257" y="5887"/>
                    <a:pt x="15971" y="5611"/>
                  </a:cubicBezTo>
                  <a:cubicBezTo>
                    <a:pt x="15692" y="5341"/>
                    <a:pt x="15250" y="5341"/>
                    <a:pt x="14971" y="5611"/>
                  </a:cubicBezTo>
                  <a:lnTo>
                    <a:pt x="10800" y="9782"/>
                  </a:lnTo>
                  <a:lnTo>
                    <a:pt x="6629" y="5611"/>
                  </a:lnTo>
                  <a:cubicBezTo>
                    <a:pt x="6343" y="5335"/>
                    <a:pt x="5887" y="5343"/>
                    <a:pt x="5611" y="5629"/>
                  </a:cubicBezTo>
                  <a:cubicBezTo>
                    <a:pt x="5341" y="5908"/>
                    <a:pt x="5341" y="6350"/>
                    <a:pt x="5611" y="6629"/>
                  </a:cubicBezTo>
                  <a:lnTo>
                    <a:pt x="9782" y="10800"/>
                  </a:lnTo>
                  <a:lnTo>
                    <a:pt x="5611" y="14971"/>
                  </a:lnTo>
                  <a:cubicBezTo>
                    <a:pt x="5325" y="15247"/>
                    <a:pt x="5317" y="15703"/>
                    <a:pt x="5593" y="15989"/>
                  </a:cubicBezTo>
                  <a:cubicBezTo>
                    <a:pt x="5870" y="16275"/>
                    <a:pt x="6325" y="16283"/>
                    <a:pt x="6611" y="16007"/>
                  </a:cubicBezTo>
                  <a:cubicBezTo>
                    <a:pt x="6617" y="16001"/>
                    <a:pt x="6623" y="15995"/>
                    <a:pt x="6629" y="15989"/>
                  </a:cubicBezTo>
                  <a:lnTo>
                    <a:pt x="10800" y="11818"/>
                  </a:lnTo>
                  <a:lnTo>
                    <a:pt x="14971" y="15989"/>
                  </a:lnTo>
                  <a:cubicBezTo>
                    <a:pt x="15257" y="16265"/>
                    <a:pt x="15713" y="16257"/>
                    <a:pt x="15989" y="15971"/>
                  </a:cubicBezTo>
                  <a:cubicBezTo>
                    <a:pt x="16259" y="15692"/>
                    <a:pt x="16259" y="15250"/>
                    <a:pt x="15989" y="14971"/>
                  </a:cubicBezTo>
                  <a:close/>
                </a:path>
              </a:pathLst>
            </a:custGeom>
            <a:gradFill>
              <a:gsLst>
                <a:gs pos="8375">
                  <a:schemeClr val="accent1"/>
                </a:gs>
                <a:gs pos="31805">
                  <a:schemeClr val="accent2"/>
                </a:gs>
                <a:gs pos="64277">
                  <a:schemeClr val="accent3"/>
                </a:gs>
                <a:gs pos="100000">
                  <a:schemeClr val="accent4"/>
                </a:gs>
              </a:gsLst>
              <a:lin ang="3038642"/>
            </a:gradFill>
            <a:ln w="25400">
              <a:miter lim="400000"/>
            </a:ln>
          </p:spPr>
          <p:txBody>
            <a:bodyPr tIns="91439" bIns="91439" anchor="ctr"/>
            <a:lstStyle/>
            <a:p>
              <a:endParaRPr/>
            </a:p>
          </p:txBody>
        </p:sp>
      </p:grpSp>
      <p:sp>
        <p:nvSpPr>
          <p:cNvPr id="4" name="Прямоугольник 3"/>
          <p:cNvSpPr/>
          <p:nvPr/>
        </p:nvSpPr>
        <p:spPr>
          <a:xfrm>
            <a:off x="3118320" y="4917454"/>
            <a:ext cx="8066327" cy="3970318"/>
          </a:xfrm>
          <a:prstGeom prst="rect">
            <a:avLst/>
          </a:prstGeom>
        </p:spPr>
        <p:txBody>
          <a:bodyPr wrap="square">
            <a:spAutoFit/>
          </a:bodyPr>
          <a:lstStyle/>
          <a:p>
            <a:pPr marL="438150" lvl="0"/>
            <a:r>
              <a:rPr lang="ru-RU" dirty="0"/>
              <a:t>17. Организации, осуществляющие образовательную деятельность </a:t>
            </a:r>
            <a:r>
              <a:rPr lang="ru-RU" b="1" dirty="0"/>
              <a:t>обновляют</a:t>
            </a:r>
            <a:r>
              <a:rPr lang="ru-RU" dirty="0"/>
              <a:t> дополнительные общеобразовательные программы </a:t>
            </a:r>
            <a:r>
              <a:rPr lang="ru-RU" b="1" dirty="0"/>
              <a:t>с учетом развития науки, культуры, экономики, технологий и социальной </a:t>
            </a:r>
            <a:r>
              <a:rPr lang="ru-RU" b="1" dirty="0" smtClean="0"/>
              <a:t>сферы</a:t>
            </a:r>
            <a:endParaRPr lang="ru-RU" b="1" dirty="0">
              <a:latin typeface="Open Sans SemiBold"/>
            </a:endParaRPr>
          </a:p>
        </p:txBody>
      </p:sp>
      <p:pic>
        <p:nvPicPr>
          <p:cNvPr id="20" name="Рисунок 19"/>
          <p:cNvPicPr/>
          <p:nvPr/>
        </p:nvPicPr>
        <p:blipFill>
          <a:blip r:embed="rId2" cstate="print">
            <a:extLst>
              <a:ext uri="{28A0092B-C50C-407E-A947-70E740481C1C}">
                <a14:useLocalDpi xmlns:a14="http://schemas.microsoft.com/office/drawing/2010/main" val="0"/>
              </a:ext>
            </a:extLst>
          </a:blip>
          <a:stretch>
            <a:fillRect/>
          </a:stretch>
        </p:blipFill>
        <p:spPr>
          <a:xfrm>
            <a:off x="164591" y="177531"/>
            <a:ext cx="1512697" cy="1405645"/>
          </a:xfrm>
          <a:prstGeom prst="rect">
            <a:avLst/>
          </a:prstGeom>
        </p:spPr>
      </p:pic>
      <p:sp>
        <p:nvSpPr>
          <p:cNvPr id="5" name="Прямоугольник 4"/>
          <p:cNvSpPr/>
          <p:nvPr/>
        </p:nvSpPr>
        <p:spPr>
          <a:xfrm>
            <a:off x="13090453" y="2123448"/>
            <a:ext cx="8207696" cy="1920526"/>
          </a:xfrm>
          <a:prstGeom prst="rect">
            <a:avLst/>
          </a:prstGeom>
        </p:spPr>
        <p:txBody>
          <a:bodyPr wrap="square">
            <a:spAutoFit/>
          </a:bodyPr>
          <a:lstStyle/>
          <a:p>
            <a:pPr lvl="0">
              <a:lnSpc>
                <a:spcPct val="110000"/>
              </a:lnSpc>
              <a:defRPr b="1">
                <a:solidFill>
                  <a:srgbClr val="FFFFFF"/>
                </a:solidFill>
                <a:latin typeface="OpenSans-Semibold"/>
                <a:ea typeface="OpenSans-Semibold"/>
                <a:cs typeface="OpenSans-Semibold"/>
                <a:sym typeface="OpenSans-Semibold"/>
              </a:defRPr>
            </a:pPr>
            <a:r>
              <a:rPr lang="ru-RU" sz="5400" b="1"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OpenSans-Semibold"/>
              </a:rPr>
              <a:t>Приказ </a:t>
            </a:r>
            <a:r>
              <a:rPr lang="ru-RU" sz="5400" b="1" dirty="0" smtClean="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OpenSans-Semibold"/>
              </a:rPr>
              <a:t>№ 196 </a:t>
            </a:r>
            <a:r>
              <a:rPr lang="ru-RU" sz="5400" b="1"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OpenSans-Semibold"/>
              </a:rPr>
              <a:t>от 09.11.2018:</a:t>
            </a:r>
          </a:p>
        </p:txBody>
      </p:sp>
      <p:sp>
        <p:nvSpPr>
          <p:cNvPr id="6" name="Прямоугольник 5"/>
          <p:cNvSpPr/>
          <p:nvPr/>
        </p:nvSpPr>
        <p:spPr>
          <a:xfrm>
            <a:off x="13457886" y="5426839"/>
            <a:ext cx="7501596" cy="4524315"/>
          </a:xfrm>
          <a:prstGeom prst="rect">
            <a:avLst/>
          </a:prstGeom>
        </p:spPr>
        <p:txBody>
          <a:bodyPr wrap="square">
            <a:spAutoFit/>
          </a:bodyPr>
          <a:lstStyle/>
          <a:p>
            <a:pPr lvl="0"/>
            <a:r>
              <a:rPr lang="ru-RU" dirty="0"/>
              <a:t>11. Организации, осуществляющие образовательную деятельность, </a:t>
            </a:r>
            <a:r>
              <a:rPr lang="ru-RU" b="1" dirty="0"/>
              <a:t>ежегодно</a:t>
            </a:r>
            <a:r>
              <a:rPr lang="ru-RU" dirty="0"/>
              <a:t> обновляют дополнительные общеобразовательные программы с учетом развития науки, техники, культуры, экономики, технологий и социальной сферы.</a:t>
            </a:r>
          </a:p>
        </p:txBody>
      </p:sp>
    </p:spTree>
    <p:extLst>
      <p:ext uri="{BB962C8B-B14F-4D97-AF65-F5344CB8AC3E}">
        <p14:creationId xmlns:p14="http://schemas.microsoft.com/office/powerpoint/2010/main" val="2215508892"/>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40</a:t>
            </a:fld>
            <a:endParaRPr dirty="0"/>
          </a:p>
        </p:txBody>
      </p:sp>
      <p:sp>
        <p:nvSpPr>
          <p:cNvPr id="2" name="Прямоугольник 1"/>
          <p:cNvSpPr/>
          <p:nvPr/>
        </p:nvSpPr>
        <p:spPr>
          <a:xfrm>
            <a:off x="2670048" y="450202"/>
            <a:ext cx="15617952" cy="923330"/>
          </a:xfrm>
          <a:prstGeom prst="rect">
            <a:avLst/>
          </a:prstGeom>
        </p:spPr>
        <p:txBody>
          <a:bodyPr wrap="square">
            <a:spAutoFit/>
          </a:bodyPr>
          <a:lstStyle/>
          <a:p>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Изменения</a:t>
            </a:r>
            <a:endPar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396987"/>
            <a:ext cx="1512697" cy="1405645"/>
          </a:xfrm>
          <a:prstGeom prst="rect">
            <a:avLst/>
          </a:prstGeom>
        </p:spPr>
      </p:pic>
      <p:sp>
        <p:nvSpPr>
          <p:cNvPr id="3" name="TextBox 2"/>
          <p:cNvSpPr txBox="1"/>
          <p:nvPr/>
        </p:nvSpPr>
        <p:spPr>
          <a:xfrm>
            <a:off x="2904565" y="3191435"/>
            <a:ext cx="16136147" cy="2677654"/>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91439" tIns="91439" rIns="91439" bIns="91439" numCol="1" spcCol="38100" rtlCol="0" anchor="t">
            <a:spAutoFit/>
          </a:bodyPr>
          <a:lstStyle/>
          <a:p>
            <a:pPr marL="742950" marR="0" indent="-742950" algn="l" defTabSz="1828800" rtl="0" fontAlgn="auto" latinLnBrk="0" hangingPunct="0">
              <a:lnSpc>
                <a:spcPct val="100000"/>
              </a:lnSpc>
              <a:spcBef>
                <a:spcPts val="0"/>
              </a:spcBef>
              <a:spcAft>
                <a:spcPts val="0"/>
              </a:spcAft>
              <a:buClrTx/>
              <a:buSzTx/>
              <a:buFontTx/>
              <a:buAutoNum type="arabicPeriod"/>
              <a:tabLst/>
            </a:pPr>
            <a:r>
              <a:rPr kumimoji="0" lang="ru-RU" sz="5400" b="1" i="0" u="none" strike="noStrike" cap="none" spc="0" normalizeH="0" baseline="0" dirty="0" smtClean="0">
                <a:ln>
                  <a:noFill/>
                </a:ln>
                <a:solidFill>
                  <a:srgbClr val="0070C0"/>
                </a:solidFill>
                <a:effectLst/>
                <a:uFillTx/>
                <a:sym typeface="Calibri"/>
              </a:rPr>
              <a:t>Не прописываем нормативную базу в</a:t>
            </a:r>
            <a:r>
              <a:rPr kumimoji="0" lang="ru-RU" sz="5400" b="1" i="0" u="none" strike="noStrike" cap="none" spc="0" normalizeH="0" dirty="0" smtClean="0">
                <a:ln>
                  <a:noFill/>
                </a:ln>
                <a:solidFill>
                  <a:srgbClr val="0070C0"/>
                </a:solidFill>
                <a:effectLst/>
                <a:uFillTx/>
                <a:sym typeface="Calibri"/>
              </a:rPr>
              <a:t> программе.</a:t>
            </a:r>
          </a:p>
          <a:p>
            <a:pPr marL="742950" marR="0" indent="-742950" algn="l" defTabSz="1828800" rtl="0" fontAlgn="auto" latinLnBrk="0" hangingPunct="0">
              <a:lnSpc>
                <a:spcPct val="100000"/>
              </a:lnSpc>
              <a:spcBef>
                <a:spcPts val="0"/>
              </a:spcBef>
              <a:spcAft>
                <a:spcPts val="0"/>
              </a:spcAft>
              <a:buClrTx/>
              <a:buSzTx/>
              <a:buFontTx/>
              <a:buAutoNum type="arabicPeriod"/>
              <a:tabLst/>
            </a:pPr>
            <a:r>
              <a:rPr lang="ru-RU" sz="5400" b="1" baseline="0" dirty="0" smtClean="0">
                <a:solidFill>
                  <a:srgbClr val="0070C0"/>
                </a:solidFill>
              </a:rPr>
              <a:t>Добавляем сводный учебный план.</a:t>
            </a:r>
          </a:p>
          <a:p>
            <a:pPr marL="742950" marR="0" indent="-742950" algn="l" defTabSz="1828800" rtl="0" fontAlgn="auto" latinLnBrk="0" hangingPunct="0">
              <a:lnSpc>
                <a:spcPct val="100000"/>
              </a:lnSpc>
              <a:spcBef>
                <a:spcPts val="0"/>
              </a:spcBef>
              <a:spcAft>
                <a:spcPts val="0"/>
              </a:spcAft>
              <a:buClrTx/>
              <a:buSzTx/>
              <a:buFontTx/>
              <a:buAutoNum type="arabicPeriod"/>
              <a:tabLst/>
            </a:pPr>
            <a:r>
              <a:rPr kumimoji="0" lang="ru-RU" sz="5400" b="1" i="0" u="none" strike="noStrike" cap="none" spc="0" normalizeH="0" dirty="0" smtClean="0">
                <a:ln>
                  <a:noFill/>
                </a:ln>
                <a:solidFill>
                  <a:srgbClr val="0070C0"/>
                </a:solidFill>
                <a:effectLst/>
                <a:uFillTx/>
                <a:sym typeface="Calibri"/>
              </a:rPr>
              <a:t>Обновляем раздел «Оценочные материалы».</a:t>
            </a:r>
            <a:endParaRPr kumimoji="0" lang="ru-RU" sz="5400" b="1" i="0" u="none" strike="noStrike" cap="none" spc="0" normalizeH="0" baseline="0" dirty="0">
              <a:ln>
                <a:noFill/>
              </a:ln>
              <a:solidFill>
                <a:srgbClr val="0070C0"/>
              </a:solidFill>
              <a:effectLst/>
              <a:uFillTx/>
              <a:sym typeface="Calibri"/>
            </a:endParaRPr>
          </a:p>
        </p:txBody>
      </p:sp>
    </p:spTree>
    <p:extLst>
      <p:ext uri="{BB962C8B-B14F-4D97-AF65-F5344CB8AC3E}">
        <p14:creationId xmlns:p14="http://schemas.microsoft.com/office/powerpoint/2010/main" val="1391559506"/>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3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41</a:t>
            </a:fld>
            <a:endParaRPr/>
          </a:p>
        </p:txBody>
      </p:sp>
      <p:sp>
        <p:nvSpPr>
          <p:cNvPr id="138" name="Hello!"/>
          <p:cNvSpPr txBox="1"/>
          <p:nvPr/>
        </p:nvSpPr>
        <p:spPr>
          <a:xfrm>
            <a:off x="12259260" y="2270843"/>
            <a:ext cx="7436916" cy="203132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a:defRPr sz="6000" b="1">
                <a:latin typeface="OpenSans-Semibold"/>
                <a:ea typeface="OpenSans-Semibold"/>
                <a:cs typeface="OpenSans-Semibold"/>
                <a:sym typeface="OpenSans-Semibold"/>
              </a:defRPr>
            </a:lvl1pPr>
          </a:lstStyle>
          <a:p>
            <a:r>
              <a:rPr lang="ru-RU" dirty="0" smtClean="0">
                <a:solidFill>
                  <a:srgbClr val="0070C0"/>
                </a:solidFill>
                <a:latin typeface="Open Sans SemiBold" panose="020B0706030804020204" pitchFamily="34" charset="0"/>
                <a:ea typeface="Open Sans SemiBold" panose="020B0706030804020204" pitchFamily="34" charset="0"/>
                <a:cs typeface="Open Sans SemiBold" panose="020B0706030804020204" pitchFamily="34" charset="0"/>
              </a:rPr>
              <a:t>Спасибо за внимание.</a:t>
            </a:r>
            <a:endParaRPr dirty="0">
              <a:solidFill>
                <a:srgbClr val="0070C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39" name="I am Antony Stark"/>
          <p:cNvSpPr txBox="1"/>
          <p:nvPr/>
        </p:nvSpPr>
        <p:spPr>
          <a:xfrm>
            <a:off x="12322760" y="5175505"/>
            <a:ext cx="9494824" cy="86177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defTabSz="914400">
              <a:defRPr sz="3000">
                <a:solidFill>
                  <a:srgbClr val="A9A9A9"/>
                </a:solidFill>
                <a:latin typeface="Open Sans Bold"/>
                <a:ea typeface="Open Sans Bold"/>
                <a:cs typeface="Open Sans Bold"/>
                <a:sym typeface="Open Sans Bold"/>
              </a:defRPr>
            </a:lvl1pPr>
          </a:lstStyle>
          <a:p>
            <a:r>
              <a:rPr lang="ru-RU" sz="4400" b="1" dirty="0">
                <a:solidFill>
                  <a:srgbClr val="0070C0"/>
                </a:solidFill>
              </a:rPr>
              <a:t>И</a:t>
            </a:r>
            <a:r>
              <a:rPr lang="ru-RU" sz="4400" b="1" dirty="0" smtClean="0">
                <a:solidFill>
                  <a:srgbClr val="0070C0"/>
                </a:solidFill>
              </a:rPr>
              <a:t>льясова Альбина </a:t>
            </a:r>
            <a:r>
              <a:rPr lang="ru-RU" sz="4400" b="1" dirty="0" err="1" smtClean="0">
                <a:solidFill>
                  <a:srgbClr val="0070C0"/>
                </a:solidFill>
              </a:rPr>
              <a:t>Кабировна</a:t>
            </a:r>
            <a:endParaRPr sz="4400" b="1" dirty="0">
              <a:solidFill>
                <a:srgbClr val="0070C0"/>
              </a:solidFill>
            </a:endParaRPr>
          </a:p>
        </p:txBody>
      </p:sp>
      <p:sp>
        <p:nvSpPr>
          <p:cNvPr id="140" name="I am here because I like create presentation.…"/>
          <p:cNvSpPr txBox="1"/>
          <p:nvPr/>
        </p:nvSpPr>
        <p:spPr>
          <a:xfrm>
            <a:off x="12322760" y="7097775"/>
            <a:ext cx="8193009" cy="43396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defTabSz="914400">
              <a:defRPr sz="3000">
                <a:solidFill>
                  <a:srgbClr val="A9A9A9"/>
                </a:solidFill>
                <a:latin typeface="OpenSans"/>
                <a:ea typeface="OpenSans"/>
                <a:cs typeface="OpenSans"/>
                <a:sym typeface="OpenSans"/>
              </a:defRPr>
            </a:pPr>
            <a:r>
              <a:rPr lang="ru-RU" sz="54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Методист</a:t>
            </a:r>
          </a:p>
          <a:p>
            <a:pPr defTabSz="914400">
              <a:defRPr sz="3000">
                <a:solidFill>
                  <a:srgbClr val="A9A9A9"/>
                </a:solidFill>
                <a:latin typeface="OpenSans"/>
                <a:ea typeface="OpenSans"/>
                <a:cs typeface="OpenSans"/>
                <a:sym typeface="OpenSans"/>
              </a:defRPr>
            </a:pPr>
            <a:r>
              <a:rPr lang="ru-RU" sz="54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Методический отдел</a:t>
            </a:r>
          </a:p>
          <a:p>
            <a:pPr defTabSz="914400">
              <a:defRPr sz="3000">
                <a:solidFill>
                  <a:srgbClr val="A9A9A9"/>
                </a:solidFill>
                <a:latin typeface="OpenSans"/>
                <a:ea typeface="OpenSans"/>
                <a:cs typeface="OpenSans"/>
                <a:sym typeface="OpenSans"/>
              </a:defRPr>
            </a:pPr>
            <a:r>
              <a:rPr lang="ru-RU" sz="54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Телефон: 417-50-91</a:t>
            </a:r>
          </a:p>
          <a:p>
            <a:pPr defTabSz="914400">
              <a:defRPr sz="3000">
                <a:solidFill>
                  <a:srgbClr val="A9A9A9"/>
                </a:solidFill>
                <a:latin typeface="OpenSans"/>
                <a:ea typeface="OpenSans"/>
                <a:cs typeface="OpenSans"/>
                <a:sym typeface="OpenSans"/>
              </a:defRPr>
            </a:pPr>
            <a:r>
              <a:rPr lang="en-US" sz="54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email</a:t>
            </a:r>
            <a:r>
              <a:rPr lang="ru-RU" sz="54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a:t>
            </a:r>
            <a:r>
              <a:rPr lang="en-US" sz="54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 </a:t>
            </a:r>
            <a:r>
              <a:rPr lang="en-US"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hlinkClick r:id="rId2"/>
              </a:rPr>
              <a:t>ilyasova@dumspb.ru</a:t>
            </a:r>
            <a:endParaRPr lang="ru-RU"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defTabSz="914400">
              <a:defRPr sz="3000">
                <a:solidFill>
                  <a:srgbClr val="A9A9A9"/>
                </a:solidFill>
                <a:latin typeface="OpenSans"/>
                <a:ea typeface="OpenSans"/>
                <a:cs typeface="OpenSans"/>
                <a:sym typeface="OpenSans"/>
              </a:defRPr>
            </a:pPr>
            <a:r>
              <a:rPr lang="en-US"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hlinkClick r:id="rId3"/>
              </a:rPr>
              <a:t>duminfo@gmail.com</a:t>
            </a:r>
            <a:r>
              <a:rPr lang="en-US"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 </a:t>
            </a:r>
            <a:endParaRPr sz="5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1" name="Shape"/>
          <p:cNvSpPr/>
          <p:nvPr/>
        </p:nvSpPr>
        <p:spPr>
          <a:xfrm>
            <a:off x="-21432" y="4575373"/>
            <a:ext cx="10672367" cy="45652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14538" y="21600"/>
                </a:lnTo>
                <a:cubicBezTo>
                  <a:pt x="16549" y="21600"/>
                  <a:pt x="17755" y="21600"/>
                  <a:pt x="18560" y="20948"/>
                </a:cubicBezTo>
                <a:cubicBezTo>
                  <a:pt x="19843" y="19857"/>
                  <a:pt x="20854" y="17494"/>
                  <a:pt x="21321" y="14495"/>
                </a:cubicBezTo>
                <a:cubicBezTo>
                  <a:pt x="21506" y="13311"/>
                  <a:pt x="21600" y="12061"/>
                  <a:pt x="21600" y="10801"/>
                </a:cubicBezTo>
                <a:cubicBezTo>
                  <a:pt x="21600" y="9541"/>
                  <a:pt x="21506" y="8289"/>
                  <a:pt x="21321" y="7105"/>
                </a:cubicBezTo>
                <a:cubicBezTo>
                  <a:pt x="20854" y="4106"/>
                  <a:pt x="19843" y="1743"/>
                  <a:pt x="18560" y="652"/>
                </a:cubicBezTo>
                <a:cubicBezTo>
                  <a:pt x="17755" y="0"/>
                  <a:pt x="16549" y="0"/>
                  <a:pt x="14538" y="0"/>
                </a:cubicBezTo>
                <a:lnTo>
                  <a:pt x="0" y="0"/>
                </a:lnTo>
                <a:close/>
              </a:path>
            </a:pathLst>
          </a:custGeom>
          <a:solidFill>
            <a:srgbClr val="FFFFFF"/>
          </a:solidFill>
          <a:ln w="25400">
            <a:miter lim="400000"/>
          </a:ln>
          <a:effectLst>
            <a:outerShdw blurRad="381000" dist="381000" dir="5400000" rotWithShape="0">
              <a:srgbClr val="000000">
                <a:alpha val="5000"/>
              </a:srgbClr>
            </a:outerShdw>
          </a:effectLst>
        </p:spPr>
        <p:txBody>
          <a:bodyPr tIns="91439" bIns="91439" anchor="ctr"/>
          <a:lstStyle/>
          <a:p>
            <a:endParaRPr/>
          </a:p>
        </p:txBody>
      </p:sp>
      <p:pic>
        <p:nvPicPr>
          <p:cNvPr id="4" name="Рисунок 3"/>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rcRect t="10430" b="10430"/>
          <a:stretch>
            <a:fillRect/>
          </a:stretch>
        </p:blipFill>
        <p:spPr>
          <a:xfrm>
            <a:off x="5742432" y="4783433"/>
            <a:ext cx="4496943" cy="4496944"/>
          </a:xfrm>
          <a:prstGeom prst="ellipse">
            <a:avLst/>
          </a:prstGeom>
        </p:spPr>
      </p:pic>
      <p:sp>
        <p:nvSpPr>
          <p:cNvPr id="143" name="Circle"/>
          <p:cNvSpPr/>
          <p:nvPr/>
        </p:nvSpPr>
        <p:spPr>
          <a:xfrm>
            <a:off x="9397999" y="4428827"/>
            <a:ext cx="1514774" cy="1514773"/>
          </a:xfrm>
          <a:prstGeom prst="ellipse">
            <a:avLst/>
          </a:prstGeom>
          <a:gradFill>
            <a:gsLst>
              <a:gs pos="7455">
                <a:schemeClr val="accent1"/>
              </a:gs>
              <a:gs pos="35625">
                <a:schemeClr val="accent2"/>
              </a:gs>
              <a:gs pos="62727">
                <a:schemeClr val="accent3"/>
              </a:gs>
              <a:gs pos="98168">
                <a:schemeClr val="accent4"/>
              </a:gs>
            </a:gsLst>
            <a:lin ang="809540"/>
          </a:gradFill>
          <a:ln w="25400">
            <a:miter lim="400000"/>
          </a:ln>
        </p:spPr>
        <p:txBody>
          <a:bodyPr tIns="91439" bIns="91439" anchor="ctr"/>
          <a:lstStyle/>
          <a:p>
            <a:endParaRPr/>
          </a:p>
        </p:txBody>
      </p:sp>
      <p:sp>
        <p:nvSpPr>
          <p:cNvPr id="144" name="Graphic 25"/>
          <p:cNvSpPr/>
          <p:nvPr/>
        </p:nvSpPr>
        <p:spPr>
          <a:xfrm>
            <a:off x="9850586" y="4922688"/>
            <a:ext cx="609601" cy="552451"/>
          </a:xfrm>
          <a:custGeom>
            <a:avLst/>
            <a:gdLst/>
            <a:ahLst/>
            <a:cxnLst>
              <a:cxn ang="0">
                <a:pos x="wd2" y="hd2"/>
              </a:cxn>
              <a:cxn ang="5400000">
                <a:pos x="wd2" y="hd2"/>
              </a:cxn>
              <a:cxn ang="10800000">
                <a:pos x="wd2" y="hd2"/>
              </a:cxn>
              <a:cxn ang="16200000">
                <a:pos x="wd2" y="hd2"/>
              </a:cxn>
            </a:cxnLst>
            <a:rect l="0" t="0" r="r" b="b"/>
            <a:pathLst>
              <a:path w="21600" h="21600" extrusionOk="0">
                <a:moveTo>
                  <a:pt x="21600" y="745"/>
                </a:moveTo>
                <a:lnTo>
                  <a:pt x="21600" y="15641"/>
                </a:lnTo>
                <a:cubicBezTo>
                  <a:pt x="21600" y="16053"/>
                  <a:pt x="21298" y="16386"/>
                  <a:pt x="20925" y="16386"/>
                </a:cubicBezTo>
                <a:lnTo>
                  <a:pt x="9729" y="16386"/>
                </a:lnTo>
                <a:lnTo>
                  <a:pt x="5202" y="21381"/>
                </a:lnTo>
                <a:cubicBezTo>
                  <a:pt x="5076" y="21521"/>
                  <a:pt x="4904" y="21600"/>
                  <a:pt x="4725" y="21600"/>
                </a:cubicBezTo>
                <a:cubicBezTo>
                  <a:pt x="4636" y="21600"/>
                  <a:pt x="4548" y="21581"/>
                  <a:pt x="4466" y="21543"/>
                </a:cubicBezTo>
                <a:cubicBezTo>
                  <a:pt x="4214" y="21428"/>
                  <a:pt x="4050" y="21156"/>
                  <a:pt x="4050" y="20855"/>
                </a:cubicBezTo>
                <a:lnTo>
                  <a:pt x="4050" y="16386"/>
                </a:lnTo>
                <a:lnTo>
                  <a:pt x="675" y="16386"/>
                </a:lnTo>
                <a:cubicBezTo>
                  <a:pt x="302" y="16386"/>
                  <a:pt x="0" y="16053"/>
                  <a:pt x="0" y="15641"/>
                </a:cubicBezTo>
                <a:lnTo>
                  <a:pt x="0" y="745"/>
                </a:lnTo>
                <a:cubicBezTo>
                  <a:pt x="0" y="334"/>
                  <a:pt x="302" y="0"/>
                  <a:pt x="675" y="0"/>
                </a:cubicBezTo>
                <a:lnTo>
                  <a:pt x="20925" y="0"/>
                </a:lnTo>
                <a:cubicBezTo>
                  <a:pt x="21298" y="0"/>
                  <a:pt x="21600" y="334"/>
                  <a:pt x="21600" y="745"/>
                </a:cubicBezTo>
                <a:close/>
                <a:moveTo>
                  <a:pt x="18225" y="4469"/>
                </a:moveTo>
                <a:cubicBezTo>
                  <a:pt x="18225" y="4058"/>
                  <a:pt x="17923" y="3724"/>
                  <a:pt x="17550" y="3724"/>
                </a:cubicBezTo>
                <a:lnTo>
                  <a:pt x="4050" y="3724"/>
                </a:lnTo>
                <a:cubicBezTo>
                  <a:pt x="3677" y="3724"/>
                  <a:pt x="3375" y="4058"/>
                  <a:pt x="3375" y="4469"/>
                </a:cubicBezTo>
                <a:cubicBezTo>
                  <a:pt x="3375" y="4880"/>
                  <a:pt x="3677" y="5214"/>
                  <a:pt x="4050" y="5214"/>
                </a:cubicBezTo>
                <a:lnTo>
                  <a:pt x="17550" y="5214"/>
                </a:lnTo>
                <a:cubicBezTo>
                  <a:pt x="17923" y="5214"/>
                  <a:pt x="18225" y="4880"/>
                  <a:pt x="18225" y="4469"/>
                </a:cubicBezTo>
                <a:close/>
                <a:moveTo>
                  <a:pt x="18225" y="8193"/>
                </a:moveTo>
                <a:cubicBezTo>
                  <a:pt x="18225" y="7782"/>
                  <a:pt x="17923" y="7448"/>
                  <a:pt x="17550" y="7448"/>
                </a:cubicBezTo>
                <a:lnTo>
                  <a:pt x="4050" y="7448"/>
                </a:lnTo>
                <a:cubicBezTo>
                  <a:pt x="3677" y="7448"/>
                  <a:pt x="3375" y="7782"/>
                  <a:pt x="3375" y="8193"/>
                </a:cubicBezTo>
                <a:cubicBezTo>
                  <a:pt x="3375" y="8604"/>
                  <a:pt x="3677" y="8938"/>
                  <a:pt x="4050" y="8938"/>
                </a:cubicBezTo>
                <a:lnTo>
                  <a:pt x="17550" y="8938"/>
                </a:lnTo>
                <a:cubicBezTo>
                  <a:pt x="17923" y="8938"/>
                  <a:pt x="18225" y="8604"/>
                  <a:pt x="18225" y="8193"/>
                </a:cubicBezTo>
                <a:close/>
                <a:moveTo>
                  <a:pt x="14175" y="11917"/>
                </a:moveTo>
                <a:cubicBezTo>
                  <a:pt x="14175" y="11506"/>
                  <a:pt x="13873" y="11172"/>
                  <a:pt x="13500" y="11172"/>
                </a:cubicBezTo>
                <a:lnTo>
                  <a:pt x="4050" y="11172"/>
                </a:lnTo>
                <a:cubicBezTo>
                  <a:pt x="3677" y="11172"/>
                  <a:pt x="3375" y="11506"/>
                  <a:pt x="3375" y="11917"/>
                </a:cubicBezTo>
                <a:cubicBezTo>
                  <a:pt x="3375" y="12328"/>
                  <a:pt x="3677" y="12662"/>
                  <a:pt x="4050" y="12662"/>
                </a:cubicBezTo>
                <a:lnTo>
                  <a:pt x="13500" y="12662"/>
                </a:lnTo>
                <a:cubicBezTo>
                  <a:pt x="13873" y="12662"/>
                  <a:pt x="14175" y="12328"/>
                  <a:pt x="14175" y="11917"/>
                </a:cubicBezTo>
                <a:close/>
              </a:path>
            </a:pathLst>
          </a:custGeom>
          <a:solidFill>
            <a:srgbClr val="FFFFFF"/>
          </a:solidFill>
          <a:ln w="25400">
            <a:miter lim="400000"/>
          </a:ln>
        </p:spPr>
        <p:txBody>
          <a:bodyPr tIns="91439" bIns="91439" anchor="ctr"/>
          <a:lstStyle/>
          <a:p>
            <a:endParaRPr/>
          </a:p>
        </p:txBody>
      </p:sp>
    </p:spTree>
    <p:extLst>
      <p:ext uri="{BB962C8B-B14F-4D97-AF65-F5344CB8AC3E}">
        <p14:creationId xmlns:p14="http://schemas.microsoft.com/office/powerpoint/2010/main" val="321811713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grpSp>
        <p:nvGrpSpPr>
          <p:cNvPr id="390" name="Group"/>
          <p:cNvGrpSpPr/>
          <p:nvPr/>
        </p:nvGrpSpPr>
        <p:grpSpPr>
          <a:xfrm>
            <a:off x="1744055" y="1353312"/>
            <a:ext cx="10339566" cy="9930384"/>
            <a:chOff x="0" y="0"/>
            <a:chExt cx="8819952" cy="7945140"/>
          </a:xfrm>
        </p:grpSpPr>
        <p:sp>
          <p:nvSpPr>
            <p:cNvPr id="379" name="Rounded Rectangle"/>
            <p:cNvSpPr/>
            <p:nvPr/>
          </p:nvSpPr>
          <p:spPr>
            <a:xfrm>
              <a:off x="0" y="0"/>
              <a:ext cx="8819952" cy="7945140"/>
            </a:xfrm>
            <a:prstGeom prst="roundRect">
              <a:avLst>
                <a:gd name="adj" fmla="val 4930"/>
              </a:avLst>
            </a:prstGeom>
            <a:gradFill flip="none" rotWithShape="1">
              <a:gsLst>
                <a:gs pos="8375">
                  <a:schemeClr val="accent1"/>
                </a:gs>
                <a:gs pos="31805">
                  <a:schemeClr val="accent2"/>
                </a:gs>
                <a:gs pos="64277">
                  <a:schemeClr val="accent3"/>
                </a:gs>
                <a:gs pos="100000">
                  <a:schemeClr val="accent4"/>
                </a:gs>
              </a:gsLst>
              <a:lin ang="3038642" scaled="0"/>
            </a:gradFill>
            <a:ln w="25400" cap="flat">
              <a:noFill/>
              <a:miter lim="400000"/>
            </a:ln>
            <a:effectLst/>
          </p:spPr>
          <p:txBody>
            <a:bodyPr wrap="square" lIns="91439" tIns="91439" rIns="91439" bIns="91439" numCol="1" anchor="ctr">
              <a:noAutofit/>
            </a:bodyPr>
            <a:lstStyle/>
            <a:p>
              <a:endParaRPr dirty="0"/>
            </a:p>
          </p:txBody>
        </p:sp>
        <p:sp>
          <p:nvSpPr>
            <p:cNvPr id="380" name="Placeholder:…"/>
            <p:cNvSpPr txBox="1"/>
            <p:nvPr/>
          </p:nvSpPr>
          <p:spPr>
            <a:xfrm>
              <a:off x="1220067" y="769805"/>
              <a:ext cx="6484839" cy="823695"/>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p>
              <a:pPr>
                <a:lnSpc>
                  <a:spcPct val="110000"/>
                </a:lnSpc>
                <a:defRPr b="1">
                  <a:solidFill>
                    <a:srgbClr val="FFFFFF"/>
                  </a:solidFill>
                  <a:latin typeface="OpenSans-Semibold"/>
                  <a:ea typeface="OpenSans-Semibold"/>
                  <a:cs typeface="OpenSans-Semibold"/>
                  <a:sym typeface="OpenSans-Semibold"/>
                </a:defRPr>
              </a:pP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383" name="Group"/>
            <p:cNvGrpSpPr/>
            <p:nvPr/>
          </p:nvGrpSpPr>
          <p:grpSpPr>
            <a:xfrm>
              <a:off x="870912" y="2660835"/>
              <a:ext cx="7182190" cy="4136949"/>
              <a:chOff x="0" y="0"/>
              <a:chExt cx="7182188" cy="4136941"/>
            </a:xfrm>
          </p:grpSpPr>
          <p:sp>
            <p:nvSpPr>
              <p:cNvPr id="381" name="Lorem ipsum dolor sit incididunt ut labore et dolore magna aliqua enim"/>
              <p:cNvSpPr txBox="1"/>
              <p:nvPr/>
            </p:nvSpPr>
            <p:spPr>
              <a:xfrm>
                <a:off x="420111" y="0"/>
                <a:ext cx="6762077" cy="4136941"/>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pPr lvl="0" defTabSz="1828800"/>
                <a:r>
                  <a:rPr lang="ru-RU" sz="3600" dirty="0">
                    <a:solidFill>
                      <a:srgbClr val="282927"/>
                    </a:solidFill>
                    <a:latin typeface="Open Sans" panose="020B0606030504020204" pitchFamily="34" charset="0"/>
                    <a:ea typeface="Open Sans" panose="020B0606030504020204" pitchFamily="34" charset="0"/>
                    <a:cs typeface="Open Sans" panose="020B0606030504020204" pitchFamily="34" charset="0"/>
                    <a:sym typeface="Calibri"/>
                  </a:rPr>
                  <a:t>Распоряжение Комитета по образованию от 25.08.2022 № 1676-р    </a:t>
                </a:r>
              </a:p>
              <a:p>
                <a:pPr lvl="0" defTabSz="1828800"/>
                <a:r>
                  <a:rPr lang="ru-RU" sz="3600" dirty="0">
                    <a:solidFill>
                      <a:srgbClr val="282927"/>
                    </a:solidFill>
                    <a:latin typeface="Open Sans" panose="020B0606030504020204" pitchFamily="34" charset="0"/>
                    <a:ea typeface="Open Sans" panose="020B0606030504020204" pitchFamily="34" charset="0"/>
                    <a:cs typeface="Open Sans" panose="020B0606030504020204" pitchFamily="34" charset="0"/>
                    <a:sym typeface="Calibri"/>
                  </a:rPr>
                  <a:t>«Об утверждении критериев оценки качества дополнительных общеразвивающих программ, реализуемых организациями, осуществляющими образовательную деятельность, и индивидуальными предпринимателями»</a:t>
                </a:r>
              </a:p>
              <a:p>
                <a:endPar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2" name="Graphic 2"/>
              <p:cNvSpPr/>
              <p:nvPr/>
            </p:nvSpPr>
            <p:spPr>
              <a:xfrm>
                <a:off x="0" y="215513"/>
                <a:ext cx="301377" cy="30137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229" y="15269"/>
                    </a:moveTo>
                    <a:lnTo>
                      <a:pt x="17069" y="8429"/>
                    </a:lnTo>
                    <a:cubicBezTo>
                      <a:pt x="17345" y="8143"/>
                      <a:pt x="17337" y="7687"/>
                      <a:pt x="17051" y="7411"/>
                    </a:cubicBezTo>
                    <a:cubicBezTo>
                      <a:pt x="16772" y="7141"/>
                      <a:pt x="16330" y="7141"/>
                      <a:pt x="16051" y="7411"/>
                    </a:cubicBezTo>
                    <a:lnTo>
                      <a:pt x="9720" y="13742"/>
                    </a:lnTo>
                    <a:lnTo>
                      <a:pt x="5549" y="9571"/>
                    </a:lnTo>
                    <a:cubicBezTo>
                      <a:pt x="5273" y="9285"/>
                      <a:pt x="4817" y="9277"/>
                      <a:pt x="4531" y="9553"/>
                    </a:cubicBezTo>
                    <a:cubicBezTo>
                      <a:pt x="4245" y="9829"/>
                      <a:pt x="4237" y="10285"/>
                      <a:pt x="4513" y="10571"/>
                    </a:cubicBezTo>
                    <a:cubicBezTo>
                      <a:pt x="4519" y="10577"/>
                      <a:pt x="4525" y="10583"/>
                      <a:pt x="4531" y="10589"/>
                    </a:cubicBezTo>
                    <a:lnTo>
                      <a:pt x="9211" y="15269"/>
                    </a:lnTo>
                    <a:cubicBezTo>
                      <a:pt x="9492" y="15550"/>
                      <a:pt x="9948" y="15550"/>
                      <a:pt x="10229" y="15269"/>
                    </a:cubicBezTo>
                    <a:close/>
                  </a:path>
                </a:pathLst>
              </a:custGeom>
              <a:solidFill>
                <a:srgbClr val="FFFFFF"/>
              </a:solidFill>
              <a:ln w="25400" cap="flat">
                <a:noFill/>
                <a:miter lim="400000"/>
              </a:ln>
              <a:effectLst/>
            </p:spPr>
            <p:txBody>
              <a:bodyPr wrap="square" lIns="91439" tIns="91439" rIns="91439" bIns="91439" numCol="1" anchor="ctr">
                <a:noAutofit/>
              </a:bodyPr>
              <a:lstStyle/>
              <a:p>
                <a:endParaRPr/>
              </a:p>
            </p:txBody>
          </p:sp>
        </p:grpSp>
        <p:sp>
          <p:nvSpPr>
            <p:cNvPr id="384" name="Lorem ipsum dolor sit incididunt ut labore et dolore magna aliqua enim"/>
            <p:cNvSpPr txBox="1"/>
            <p:nvPr/>
          </p:nvSpPr>
          <p:spPr>
            <a:xfrm>
              <a:off x="1291023" y="4286435"/>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387" name="Lorem ipsum dolor sit incididunt ut labore et dolore magna aliqua enim"/>
            <p:cNvSpPr txBox="1"/>
            <p:nvPr/>
          </p:nvSpPr>
          <p:spPr>
            <a:xfrm>
              <a:off x="1291023" y="5849629"/>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2" name="Группа 1">
            <a:extLst>
              <a:ext uri="{FF2B5EF4-FFF2-40B4-BE49-F238E27FC236}">
                <a16:creationId xmlns:a16="http://schemas.microsoft.com/office/drawing/2014/main" id="{5E812C02-3CCD-49B4-BBE7-6ADEE808152F}"/>
              </a:ext>
            </a:extLst>
          </p:cNvPr>
          <p:cNvGrpSpPr/>
          <p:nvPr/>
        </p:nvGrpSpPr>
        <p:grpSpPr>
          <a:xfrm>
            <a:off x="12420600" y="1353312"/>
            <a:ext cx="10091928" cy="9930384"/>
            <a:chOff x="12420600" y="2707630"/>
            <a:chExt cx="8819952" cy="7945140"/>
          </a:xfrm>
        </p:grpSpPr>
        <p:sp>
          <p:nvSpPr>
            <p:cNvPr id="391" name="Rounded Rectangle"/>
            <p:cNvSpPr/>
            <p:nvPr/>
          </p:nvSpPr>
          <p:spPr>
            <a:xfrm>
              <a:off x="12420600" y="2707630"/>
              <a:ext cx="8819952" cy="7945140"/>
            </a:xfrm>
            <a:prstGeom prst="roundRect">
              <a:avLst>
                <a:gd name="adj" fmla="val 4930"/>
              </a:avLst>
            </a:prstGeom>
            <a:solidFill>
              <a:schemeClr val="tx2"/>
            </a:solidFill>
            <a:ln w="25400">
              <a:miter lim="400000"/>
            </a:ln>
          </p:spPr>
          <p:txBody>
            <a:bodyPr tIns="91439" bIns="91439" anchor="ctr"/>
            <a:lstStyle/>
            <a:p>
              <a:endParaRPr/>
            </a:p>
          </p:txBody>
        </p:sp>
        <p:sp>
          <p:nvSpPr>
            <p:cNvPr id="392" name="Placeholder:…"/>
            <p:cNvSpPr txBox="1"/>
            <p:nvPr/>
          </p:nvSpPr>
          <p:spPr>
            <a:xfrm>
              <a:off x="13677753" y="3477435"/>
              <a:ext cx="6484839" cy="155504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a:lnSpc>
                  <a:spcPct val="110000"/>
                </a:lnSpc>
                <a:defRPr b="1">
                  <a:solidFill>
                    <a:srgbClr val="292928"/>
                  </a:solidFill>
                  <a:latin typeface="OpenSans-Semibold"/>
                  <a:ea typeface="OpenSans-Semibold"/>
                  <a:cs typeface="OpenSans-Semibold"/>
                  <a:sym typeface="OpenSans-Semibold"/>
                </a:defRPr>
              </a:pPr>
              <a:r>
                <a:rPr lang="ru-RU" sz="5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Утратило </a:t>
              </a:r>
              <a:r>
                <a:rPr lang="ru-RU"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силу:</a:t>
              </a:r>
            </a:p>
            <a:p>
              <a:pPr>
                <a:lnSpc>
                  <a:spcPct val="110000"/>
                </a:lnSpc>
                <a:defRPr b="1">
                  <a:solidFill>
                    <a:srgbClr val="292928"/>
                  </a:solidFill>
                  <a:latin typeface="OpenSans-Semibold"/>
                  <a:ea typeface="OpenSans-Semibold"/>
                  <a:cs typeface="OpenSans-Semibold"/>
                  <a:sym typeface="OpenSans-Semibold"/>
                </a:defRPr>
              </a:pP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93" name="Lorem ipsum dolor sit incididunt ut labore et dolore magna aliqua enim"/>
            <p:cNvSpPr txBox="1"/>
            <p:nvPr/>
          </p:nvSpPr>
          <p:spPr>
            <a:xfrm>
              <a:off x="13711624" y="5368465"/>
              <a:ext cx="6762076" cy="517117"/>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4" name="Lorem ipsum dolor sit incididunt ut labore et dolore magna aliqua enim"/>
            <p:cNvSpPr txBox="1"/>
            <p:nvPr/>
          </p:nvSpPr>
          <p:spPr>
            <a:xfrm>
              <a:off x="13711624" y="6994065"/>
              <a:ext cx="6762076"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5" name="Lorem ipsum dolor sit incididunt ut labore et dolore magna aliqua enim"/>
            <p:cNvSpPr txBox="1"/>
            <p:nvPr/>
          </p:nvSpPr>
          <p:spPr>
            <a:xfrm>
              <a:off x="13711624" y="8557259"/>
              <a:ext cx="6762076"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6" name="Graphic 32"/>
            <p:cNvSpPr/>
            <p:nvPr/>
          </p:nvSpPr>
          <p:spPr>
            <a:xfrm>
              <a:off x="13289800" y="5582267"/>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1818" y="10800"/>
                  </a:moveTo>
                  <a:lnTo>
                    <a:pt x="15989" y="6629"/>
                  </a:lnTo>
                  <a:cubicBezTo>
                    <a:pt x="16265" y="6343"/>
                    <a:pt x="16257" y="5887"/>
                    <a:pt x="15971" y="5611"/>
                  </a:cubicBezTo>
                  <a:cubicBezTo>
                    <a:pt x="15692" y="5341"/>
                    <a:pt x="15250" y="5341"/>
                    <a:pt x="14971" y="5611"/>
                  </a:cubicBezTo>
                  <a:lnTo>
                    <a:pt x="10800" y="9782"/>
                  </a:lnTo>
                  <a:lnTo>
                    <a:pt x="6629" y="5611"/>
                  </a:lnTo>
                  <a:cubicBezTo>
                    <a:pt x="6343" y="5335"/>
                    <a:pt x="5887" y="5343"/>
                    <a:pt x="5611" y="5629"/>
                  </a:cubicBezTo>
                  <a:cubicBezTo>
                    <a:pt x="5341" y="5908"/>
                    <a:pt x="5341" y="6350"/>
                    <a:pt x="5611" y="6629"/>
                  </a:cubicBezTo>
                  <a:lnTo>
                    <a:pt x="9782" y="10800"/>
                  </a:lnTo>
                  <a:lnTo>
                    <a:pt x="5611" y="14971"/>
                  </a:lnTo>
                  <a:cubicBezTo>
                    <a:pt x="5325" y="15247"/>
                    <a:pt x="5317" y="15703"/>
                    <a:pt x="5593" y="15989"/>
                  </a:cubicBezTo>
                  <a:cubicBezTo>
                    <a:pt x="5870" y="16275"/>
                    <a:pt x="6325" y="16283"/>
                    <a:pt x="6611" y="16007"/>
                  </a:cubicBezTo>
                  <a:cubicBezTo>
                    <a:pt x="6617" y="16001"/>
                    <a:pt x="6623" y="15995"/>
                    <a:pt x="6629" y="15989"/>
                  </a:cubicBezTo>
                  <a:lnTo>
                    <a:pt x="10800" y="11818"/>
                  </a:lnTo>
                  <a:lnTo>
                    <a:pt x="14971" y="15989"/>
                  </a:lnTo>
                  <a:cubicBezTo>
                    <a:pt x="15257" y="16265"/>
                    <a:pt x="15713" y="16257"/>
                    <a:pt x="15989" y="15971"/>
                  </a:cubicBezTo>
                  <a:cubicBezTo>
                    <a:pt x="16259" y="15692"/>
                    <a:pt x="16259" y="15250"/>
                    <a:pt x="15989" y="14971"/>
                  </a:cubicBezTo>
                  <a:close/>
                </a:path>
              </a:pathLst>
            </a:custGeom>
            <a:gradFill>
              <a:gsLst>
                <a:gs pos="8375">
                  <a:schemeClr val="accent1"/>
                </a:gs>
                <a:gs pos="31805">
                  <a:schemeClr val="accent2"/>
                </a:gs>
                <a:gs pos="64277">
                  <a:schemeClr val="accent3"/>
                </a:gs>
                <a:gs pos="100000">
                  <a:schemeClr val="accent4"/>
                </a:gs>
              </a:gsLst>
              <a:lin ang="3038642"/>
            </a:gradFill>
            <a:ln w="25400">
              <a:miter lim="400000"/>
            </a:ln>
          </p:spPr>
          <p:txBody>
            <a:bodyPr tIns="91439" bIns="91439" anchor="ctr"/>
            <a:lstStyle/>
            <a:p>
              <a:endParaRPr/>
            </a:p>
          </p:txBody>
        </p:sp>
      </p:grpSp>
      <p:pic>
        <p:nvPicPr>
          <p:cNvPr id="18" name="Рисунок 17"/>
          <p:cNvPicPr/>
          <p:nvPr/>
        </p:nvPicPr>
        <p:blipFill>
          <a:blip r:embed="rId2" cstate="print">
            <a:extLst>
              <a:ext uri="{28A0092B-C50C-407E-A947-70E740481C1C}">
                <a14:useLocalDpi xmlns:a14="http://schemas.microsoft.com/office/drawing/2010/main" val="0"/>
              </a:ext>
            </a:extLst>
          </a:blip>
          <a:stretch>
            <a:fillRect/>
          </a:stretch>
        </p:blipFill>
        <p:spPr>
          <a:xfrm>
            <a:off x="219455" y="214107"/>
            <a:ext cx="1512697" cy="1405645"/>
          </a:xfrm>
          <a:prstGeom prst="rect">
            <a:avLst/>
          </a:prstGeom>
        </p:spPr>
      </p:pic>
      <p:sp>
        <p:nvSpPr>
          <p:cNvPr id="3" name="Прямоугольник 2"/>
          <p:cNvSpPr/>
          <p:nvPr/>
        </p:nvSpPr>
        <p:spPr>
          <a:xfrm>
            <a:off x="3320054" y="2263844"/>
            <a:ext cx="6006773" cy="1006429"/>
          </a:xfrm>
          <a:prstGeom prst="rect">
            <a:avLst/>
          </a:prstGeom>
        </p:spPr>
        <p:txBody>
          <a:bodyPr wrap="none">
            <a:spAutoFit/>
          </a:bodyPr>
          <a:lstStyle/>
          <a:p>
            <a:pPr lvl="0">
              <a:lnSpc>
                <a:spcPct val="110000"/>
              </a:lnSpc>
              <a:defRPr b="1">
                <a:solidFill>
                  <a:srgbClr val="292928"/>
                </a:solidFill>
                <a:latin typeface="OpenSans-Semibold"/>
                <a:ea typeface="OpenSans-Semibold"/>
                <a:cs typeface="OpenSans-Semibold"/>
                <a:sym typeface="OpenSans-Semibold"/>
              </a:defRPr>
            </a:pPr>
            <a:r>
              <a:rPr lang="ru-RU" sz="5400" b="1"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OpenSans-Semibold"/>
              </a:rPr>
              <a:t>Новое распоряжение</a:t>
            </a:r>
          </a:p>
        </p:txBody>
      </p:sp>
      <p:sp>
        <p:nvSpPr>
          <p:cNvPr id="4" name="Прямоугольник 3"/>
          <p:cNvSpPr/>
          <p:nvPr/>
        </p:nvSpPr>
        <p:spPr>
          <a:xfrm>
            <a:off x="14253882" y="4656299"/>
            <a:ext cx="6705600" cy="5632311"/>
          </a:xfrm>
          <a:prstGeom prst="rect">
            <a:avLst/>
          </a:prstGeom>
        </p:spPr>
        <p:txBody>
          <a:bodyPr wrap="square">
            <a:spAutoFit/>
          </a:bodyPr>
          <a:lstStyle/>
          <a:p>
            <a:pPr lvl="0"/>
            <a:r>
              <a:rPr lang="ru-RU" dirty="0">
                <a:solidFill>
                  <a:srgbClr val="282927"/>
                </a:solidFill>
                <a:latin typeface="Open Sans" panose="020B0606030504020204" pitchFamily="34" charset="0"/>
                <a:ea typeface="Open Sans" panose="020B0606030504020204" pitchFamily="34" charset="0"/>
                <a:cs typeface="Open Sans" panose="020B0606030504020204" pitchFamily="34" charset="0"/>
              </a:rPr>
              <a:t>Распоряжение Комитета по образованию Санкт-Петербурга от 01.03.2017 № 617-р «Об утверждении Методических рекомендаций по проектированию дополнительных общеразвивающих программ в государственных образовательных организациях Санкт-Петербурга, находящихся в ведении Комитета по образованию»</a:t>
            </a:r>
          </a:p>
        </p:txBody>
      </p:sp>
    </p:spTree>
    <p:extLst>
      <p:ext uri="{BB962C8B-B14F-4D97-AF65-F5344CB8AC3E}">
        <p14:creationId xmlns:p14="http://schemas.microsoft.com/office/powerpoint/2010/main" val="292221295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226" name="This is your first text slide"/>
          <p:cNvSpPr txBox="1"/>
          <p:nvPr/>
        </p:nvSpPr>
        <p:spPr>
          <a:xfrm>
            <a:off x="2852928" y="1044575"/>
            <a:ext cx="6528816" cy="264687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a:defRPr sz="6000" b="1">
                <a:solidFill>
                  <a:srgbClr val="282928"/>
                </a:solidFill>
                <a:latin typeface="OpenSans-Semibold"/>
                <a:ea typeface="OpenSans-Semibold"/>
                <a:cs typeface="OpenSans-Semibold"/>
                <a:sym typeface="OpenSans-Semibold"/>
              </a:defRPr>
            </a:lvl1pPr>
          </a:lstStyle>
          <a:p>
            <a:r>
              <a:rPr lang="ru-RU" sz="40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Дополнительная </a:t>
            </a:r>
            <a:endParaRPr lang="ru-RU" sz="40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r>
              <a:rPr lang="ru-RU" sz="40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о</a:t>
            </a:r>
            <a:r>
              <a:rPr lang="ru-RU" sz="40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бщеобразовательная </a:t>
            </a:r>
          </a:p>
          <a:p>
            <a:r>
              <a:rPr lang="ru-RU" sz="40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общеразвивающая</a:t>
            </a:r>
          </a:p>
          <a:p>
            <a:r>
              <a:rPr lang="ru-RU" sz="40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программа</a:t>
            </a:r>
            <a:endParaRPr lang="ru-RU" sz="40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27" name="Lorem ipsum dolor sit amet, consectetur adipiscing elit, sed do eiusmod tempor incididunt ut labore et dolore magna aliqua. Ut enim ad minim veniam, quis nostrud exercitation ullamco voluptate velit esse cillum dolore eu fugiat nulla pariatur."/>
          <p:cNvSpPr txBox="1"/>
          <p:nvPr/>
        </p:nvSpPr>
        <p:spPr>
          <a:xfrm>
            <a:off x="3665924" y="5020309"/>
            <a:ext cx="17052152"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8" name="Subtitle Text Demo"/>
          <p:cNvSpPr txBox="1"/>
          <p:nvPr/>
        </p:nvSpPr>
        <p:spPr>
          <a:xfrm>
            <a:off x="3564324" y="2215514"/>
            <a:ext cx="4459110"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9" name="Placeholder Text"/>
          <p:cNvSpPr txBox="1"/>
          <p:nvPr/>
        </p:nvSpPr>
        <p:spPr>
          <a:xfrm>
            <a:off x="2852928" y="8798019"/>
            <a:ext cx="5687568" cy="221598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r>
              <a:rPr lang="ru-RU" sz="4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Дополнительная общеразвивающая </a:t>
            </a:r>
            <a:r>
              <a:rPr lang="ru-RU" sz="4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программа</a:t>
            </a:r>
            <a:endParaRPr lang="ru-RU" sz="4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32" name="Circle"/>
          <p:cNvSpPr/>
          <p:nvPr/>
        </p:nvSpPr>
        <p:spPr>
          <a:xfrm>
            <a:off x="4758518" y="4788048"/>
            <a:ext cx="1072854" cy="1072854"/>
          </a:xfrm>
          <a:prstGeom prst="ellipse">
            <a:avLst/>
          </a:prstGeom>
          <a:ln/>
        </p:spPr>
        <p:style>
          <a:lnRef idx="3">
            <a:schemeClr val="lt1"/>
          </a:lnRef>
          <a:fillRef idx="1">
            <a:schemeClr val="accent2"/>
          </a:fillRef>
          <a:effectRef idx="1">
            <a:schemeClr val="accent2"/>
          </a:effectRef>
          <a:fontRef idx="minor">
            <a:schemeClr val="lt1"/>
          </a:fontRef>
        </p:style>
        <p:txBody>
          <a:bodyPr wrap="square" lIns="91439" tIns="91439" rIns="91439" bIns="91439" numCol="1" anchor="ctr">
            <a:noAutofit/>
          </a:bodyPr>
          <a:lstStyle/>
          <a:p>
            <a:r>
              <a:rPr lang="ru-RU" dirty="0" smtClean="0"/>
              <a:t> 1</a:t>
            </a:r>
            <a:endParaRPr dirty="0"/>
          </a:p>
        </p:txBody>
      </p:sp>
      <p:sp>
        <p:nvSpPr>
          <p:cNvPr id="236" name="Placeholder Text"/>
          <p:cNvSpPr txBox="1"/>
          <p:nvPr/>
        </p:nvSpPr>
        <p:spPr>
          <a:xfrm>
            <a:off x="9958854" y="9072339"/>
            <a:ext cx="3977743" cy="1538881"/>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pPr lvl="0"/>
            <a:r>
              <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Срок </a:t>
            </a:r>
            <a:r>
              <a:rPr lang="ru-RU" sz="4400" dirty="0" smtClean="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освоения</a:t>
            </a:r>
            <a:endPar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endParaRPr>
          </a:p>
        </p:txBody>
      </p:sp>
      <p:sp>
        <p:nvSpPr>
          <p:cNvPr id="239" name="Circle"/>
          <p:cNvSpPr/>
          <p:nvPr/>
        </p:nvSpPr>
        <p:spPr>
          <a:xfrm>
            <a:off x="11015663" y="4855717"/>
            <a:ext cx="1072854" cy="1072854"/>
          </a:xfrm>
          <a:prstGeom prst="ellipse">
            <a:avLst/>
          </a:prstGeom>
          <a:ln/>
        </p:spPr>
        <p:style>
          <a:lnRef idx="3">
            <a:schemeClr val="lt1"/>
          </a:lnRef>
          <a:fillRef idx="1">
            <a:schemeClr val="accent2"/>
          </a:fillRef>
          <a:effectRef idx="1">
            <a:schemeClr val="accent2"/>
          </a:effectRef>
          <a:fontRef idx="minor">
            <a:schemeClr val="lt1"/>
          </a:fontRef>
        </p:style>
        <p:txBody>
          <a:bodyPr wrap="square" lIns="91439" tIns="91439" rIns="91439" bIns="91439" numCol="1" anchor="ctr">
            <a:noAutofit/>
          </a:bodyPr>
          <a:lstStyle/>
          <a:p>
            <a:r>
              <a:rPr lang="ru-RU" dirty="0" smtClean="0"/>
              <a:t> </a:t>
            </a:r>
            <a:r>
              <a:rPr lang="ru-RU" dirty="0">
                <a:sym typeface="Symbol"/>
              </a:rPr>
              <a:t>2</a:t>
            </a:r>
            <a:endParaRPr dirty="0"/>
          </a:p>
        </p:txBody>
      </p:sp>
      <p:sp>
        <p:nvSpPr>
          <p:cNvPr id="240" name="2"/>
          <p:cNvSpPr/>
          <p:nvPr/>
        </p:nvSpPr>
        <p:spPr>
          <a:xfrm>
            <a:off x="10170903" y="7470191"/>
            <a:ext cx="688501" cy="64632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defTabSz="914400">
              <a:defRPr sz="3000">
                <a:solidFill>
                  <a:srgbClr val="FFFFFF"/>
                </a:solidFill>
                <a:latin typeface="OpenSans"/>
                <a:ea typeface="OpenSans"/>
                <a:cs typeface="OpenSans"/>
                <a:sym typeface="OpenSans"/>
              </a:defRPr>
            </a:lvl1pPr>
          </a:lstStyle>
          <a:p>
            <a:r>
              <a:rPr dirty="0">
                <a:latin typeface="Open Sans" panose="020B0606030504020204" pitchFamily="34" charset="0"/>
                <a:ea typeface="Open Sans" panose="020B0606030504020204" pitchFamily="34" charset="0"/>
                <a:cs typeface="Open Sans" panose="020B0606030504020204" pitchFamily="34" charset="0"/>
              </a:rPr>
              <a:t>2</a:t>
            </a:r>
          </a:p>
        </p:txBody>
      </p:sp>
      <p:sp>
        <p:nvSpPr>
          <p:cNvPr id="243" name="Placeholder Text"/>
          <p:cNvSpPr txBox="1"/>
          <p:nvPr/>
        </p:nvSpPr>
        <p:spPr>
          <a:xfrm>
            <a:off x="16660390" y="8980899"/>
            <a:ext cx="4352522" cy="861772"/>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pPr lvl="0"/>
            <a:r>
              <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Обучающиеся</a:t>
            </a:r>
          </a:p>
        </p:txBody>
      </p:sp>
      <p:sp>
        <p:nvSpPr>
          <p:cNvPr id="246" name="Circle"/>
          <p:cNvSpPr/>
          <p:nvPr/>
        </p:nvSpPr>
        <p:spPr>
          <a:xfrm>
            <a:off x="17440808" y="4871189"/>
            <a:ext cx="1072854" cy="1072854"/>
          </a:xfrm>
          <a:prstGeom prst="ellipse">
            <a:avLst/>
          </a:prstGeom>
          <a:ln/>
        </p:spPr>
        <p:style>
          <a:lnRef idx="3">
            <a:schemeClr val="lt1"/>
          </a:lnRef>
          <a:fillRef idx="1">
            <a:schemeClr val="accent2"/>
          </a:fillRef>
          <a:effectRef idx="1">
            <a:schemeClr val="accent2"/>
          </a:effectRef>
          <a:fontRef idx="minor">
            <a:schemeClr val="lt1"/>
          </a:fontRef>
        </p:style>
        <p:txBody>
          <a:bodyPr wrap="square" lIns="91439" tIns="91439" rIns="91439" bIns="91439" numCol="1" anchor="ctr">
            <a:noAutofit/>
          </a:bodyPr>
          <a:lstStyle/>
          <a:p>
            <a:r>
              <a:rPr lang="ru-RU" dirty="0" smtClean="0">
                <a:sym typeface="Symbol"/>
              </a:rPr>
              <a:t> 3</a:t>
            </a:r>
            <a:endParaRPr dirty="0"/>
          </a:p>
        </p:txBody>
      </p:sp>
      <p:sp>
        <p:nvSpPr>
          <p:cNvPr id="247" name="3"/>
          <p:cNvSpPr/>
          <p:nvPr/>
        </p:nvSpPr>
        <p:spPr>
          <a:xfrm>
            <a:off x="16470103" y="7470191"/>
            <a:ext cx="688501" cy="64632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defTabSz="914400">
              <a:defRPr sz="3000">
                <a:solidFill>
                  <a:srgbClr val="FFFFFF"/>
                </a:solidFill>
                <a:latin typeface="OpenSans"/>
                <a:ea typeface="OpenSans"/>
                <a:cs typeface="OpenSans"/>
                <a:sym typeface="OpenSans"/>
              </a:defRPr>
            </a:lvl1pPr>
          </a:lstStyle>
          <a:p>
            <a:r>
              <a:rPr dirty="0">
                <a:latin typeface="Open Sans" panose="020B0606030504020204" pitchFamily="34" charset="0"/>
                <a:ea typeface="Open Sans" panose="020B0606030504020204" pitchFamily="34" charset="0"/>
                <a:cs typeface="Open Sans" panose="020B0606030504020204" pitchFamily="34" charset="0"/>
              </a:rPr>
              <a:t>3</a:t>
            </a:r>
          </a:p>
        </p:txBody>
      </p:sp>
      <p:sp>
        <p:nvSpPr>
          <p:cNvPr id="250" name="Line"/>
          <p:cNvSpPr/>
          <p:nvPr/>
        </p:nvSpPr>
        <p:spPr>
          <a:xfrm flipV="1">
            <a:off x="6067913" y="5843992"/>
            <a:ext cx="4564412" cy="0"/>
          </a:xfrm>
          <a:prstGeom prst="line">
            <a:avLst/>
          </a:prstGeom>
          <a:ln w="25400">
            <a:solidFill>
              <a:schemeClr val="bg2"/>
            </a:solidFill>
            <a:custDash>
              <a:ds d="200000" sp="200000"/>
            </a:custDash>
            <a:miter lim="400000"/>
            <a:tailEnd type="triangle"/>
          </a:ln>
        </p:spPr>
        <p:txBody>
          <a:bodyPr tIns="91439" bIns="91439"/>
          <a:lstStyle/>
          <a:p>
            <a:endParaRPr/>
          </a:p>
        </p:txBody>
      </p:sp>
      <p:sp>
        <p:nvSpPr>
          <p:cNvPr id="251" name="Line"/>
          <p:cNvSpPr/>
          <p:nvPr/>
        </p:nvSpPr>
        <p:spPr>
          <a:xfrm flipV="1">
            <a:off x="12491065" y="5807416"/>
            <a:ext cx="4564412" cy="0"/>
          </a:xfrm>
          <a:prstGeom prst="line">
            <a:avLst/>
          </a:prstGeom>
          <a:ln w="25400">
            <a:solidFill>
              <a:schemeClr val="bg2"/>
            </a:solidFill>
            <a:custDash>
              <a:ds d="200000" sp="200000"/>
            </a:custDash>
            <a:miter lim="400000"/>
            <a:tailEnd type="triangle"/>
          </a:ln>
        </p:spPr>
        <p:txBody>
          <a:bodyPr tIns="91439" bIns="91439"/>
          <a:lstStyle/>
          <a:p>
            <a:endParaRPr/>
          </a:p>
        </p:txBody>
      </p:sp>
      <p:sp>
        <p:nvSpPr>
          <p:cNvPr id="17" name="Placeholder Text"/>
          <p:cNvSpPr txBox="1"/>
          <p:nvPr/>
        </p:nvSpPr>
        <p:spPr>
          <a:xfrm>
            <a:off x="9964950" y="1543779"/>
            <a:ext cx="3977743" cy="1538881"/>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pPr lvl="0"/>
            <a:r>
              <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Срок </a:t>
            </a:r>
            <a:r>
              <a:rPr lang="ru-RU" sz="4400" dirty="0" smtClean="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реализации</a:t>
            </a:r>
            <a:endPar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endParaRPr>
          </a:p>
        </p:txBody>
      </p:sp>
      <p:sp>
        <p:nvSpPr>
          <p:cNvPr id="18" name="Placeholder Text"/>
          <p:cNvSpPr txBox="1"/>
          <p:nvPr/>
        </p:nvSpPr>
        <p:spPr>
          <a:xfrm>
            <a:off x="16611622" y="1726659"/>
            <a:ext cx="3977743" cy="861772"/>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pPr lvl="0"/>
            <a:r>
              <a:rPr lang="ru-RU" sz="4400" dirty="0" smtClean="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Учащиеся</a:t>
            </a:r>
            <a:endPar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380" y="6382237"/>
            <a:ext cx="2081129"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2325" y="6487444"/>
            <a:ext cx="1978772"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55478" y="6341669"/>
            <a:ext cx="2110346"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Рисунок 20"/>
          <p:cNvPicPr/>
          <p:nvPr/>
        </p:nvPicPr>
        <p:blipFill>
          <a:blip r:embed="rId4" cstate="print">
            <a:extLst>
              <a:ext uri="{28A0092B-C50C-407E-A947-70E740481C1C}">
                <a14:useLocalDpi xmlns:a14="http://schemas.microsoft.com/office/drawing/2010/main" val="0"/>
              </a:ext>
            </a:extLst>
          </a:blip>
          <a:stretch>
            <a:fillRect/>
          </a:stretch>
        </p:blipFill>
        <p:spPr>
          <a:xfrm>
            <a:off x="310895" y="268971"/>
            <a:ext cx="1512697" cy="1405645"/>
          </a:xfrm>
          <a:prstGeom prst="rect">
            <a:avLst/>
          </a:prstGeom>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2093610"/>
            <a:ext cx="15617952" cy="6740307"/>
          </a:xfrm>
          <a:prstGeom prst="rect">
            <a:avLst/>
          </a:prstGeom>
          <a:ln>
            <a:solidFill>
              <a:schemeClr val="accent2">
                <a:lumMod val="50000"/>
              </a:schemeClr>
            </a:solidFill>
          </a:ln>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Титульный лист содержит.</a:t>
            </a:r>
          </a:p>
          <a:p>
            <a:r>
              <a:rPr lang="ru-RU" sz="5400" dirty="0">
                <a:solidFill>
                  <a:srgbClr val="0070C0"/>
                </a:solidFill>
                <a:latin typeface="Open Sans SemiBold"/>
              </a:rPr>
              <a:t>1.</a:t>
            </a:r>
            <a:r>
              <a:rPr lang="ru-RU" sz="5400" dirty="0">
                <a:latin typeface="Open Sans SemiBold"/>
              </a:rPr>
              <a:t>	</a:t>
            </a:r>
            <a:r>
              <a:rPr lang="ru-RU" sz="5400" b="1" dirty="0">
                <a:solidFill>
                  <a:srgbClr val="0070C0"/>
                </a:solidFill>
                <a:latin typeface="Open Sans SemiBold"/>
              </a:rPr>
              <a:t>Наименование образовательной организации</a:t>
            </a:r>
          </a:p>
          <a:p>
            <a:r>
              <a:rPr lang="ru-RU" sz="5400" b="1" dirty="0">
                <a:solidFill>
                  <a:srgbClr val="0070C0"/>
                </a:solidFill>
                <a:latin typeface="Open Sans SemiBold"/>
              </a:rPr>
              <a:t>2.	Утверждающие реквизиты;</a:t>
            </a:r>
          </a:p>
          <a:p>
            <a:r>
              <a:rPr lang="ru-RU" sz="5400" b="1" dirty="0">
                <a:solidFill>
                  <a:srgbClr val="0070C0"/>
                </a:solidFill>
                <a:latin typeface="Open Sans SemiBold"/>
              </a:rPr>
              <a:t>3.	Наименование дополнительной общеразвивающей программы; </a:t>
            </a:r>
          </a:p>
          <a:p>
            <a:r>
              <a:rPr lang="ru-RU" sz="5400" b="1" dirty="0">
                <a:solidFill>
                  <a:srgbClr val="0070C0"/>
                </a:solidFill>
                <a:latin typeface="Open Sans SemiBold"/>
              </a:rPr>
              <a:t>4.	Возраст обучающихся;</a:t>
            </a:r>
          </a:p>
          <a:p>
            <a:r>
              <a:rPr lang="ru-RU" sz="5400" b="1" dirty="0">
                <a:solidFill>
                  <a:srgbClr val="0070C0"/>
                </a:solidFill>
                <a:latin typeface="Open Sans SemiBold"/>
              </a:rPr>
              <a:t>5.	Срок освоения;</a:t>
            </a:r>
          </a:p>
          <a:p>
            <a:r>
              <a:rPr lang="ru-RU" sz="5400" b="1" dirty="0">
                <a:solidFill>
                  <a:srgbClr val="0070C0"/>
                </a:solidFill>
                <a:latin typeface="Open Sans SemiBold"/>
              </a:rPr>
              <a:t>6.	Ф.И.О., должность разработчика (</a:t>
            </a:r>
            <a:r>
              <a:rPr lang="ru-RU" sz="5400" b="1" dirty="0" err="1">
                <a:solidFill>
                  <a:srgbClr val="0070C0"/>
                </a:solidFill>
                <a:latin typeface="Open Sans SemiBold"/>
              </a:rPr>
              <a:t>ов</a:t>
            </a:r>
            <a:r>
              <a:rPr lang="ru-RU" sz="5400" b="1" dirty="0">
                <a:solidFill>
                  <a:srgbClr val="0070C0"/>
                </a:solidFill>
                <a:latin typeface="Open Sans SemiBold"/>
              </a:rPr>
              <a:t>) программы.</a:t>
            </a: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29183" y="342123"/>
            <a:ext cx="1512697" cy="1405645"/>
          </a:xfrm>
          <a:prstGeom prst="rect">
            <a:avLst/>
          </a:prstGeom>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11910953"/>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записка </a:t>
            </a:r>
            <a:r>
              <a:rPr lang="ru-RU" sz="4800" dirty="0">
                <a:solidFill>
                  <a:schemeClr val="accent4">
                    <a:lumMod val="75000"/>
                  </a:schemeClr>
                </a:solidFill>
                <a:latin typeface="Open Sans SemiBold"/>
              </a:rPr>
              <a:t>содержит все компоненты:</a:t>
            </a:r>
          </a:p>
          <a:p>
            <a:pPr marL="514350" lvl="0" indent="-514350">
              <a:buFont typeface="+mj-lt"/>
              <a:buAutoNum type="arabicPeriod"/>
            </a:pPr>
            <a:r>
              <a:rPr lang="ru-RU" sz="3200" b="1" dirty="0">
                <a:solidFill>
                  <a:schemeClr val="accent4">
                    <a:lumMod val="75000"/>
                  </a:schemeClr>
                </a:solidFill>
                <a:latin typeface="Open Sans SemiBold"/>
              </a:rPr>
              <a:t>Направленность </a:t>
            </a:r>
            <a:r>
              <a:rPr lang="ru-RU" sz="3200" dirty="0">
                <a:solidFill>
                  <a:schemeClr val="accent4">
                    <a:lumMod val="75000"/>
                  </a:schemeClr>
                </a:solidFill>
                <a:latin typeface="Open Sans SemiBold"/>
              </a:rPr>
              <a:t>дополнительной общеразвивающей программы;</a:t>
            </a:r>
          </a:p>
          <a:p>
            <a:pPr marL="514350" lvl="0" indent="-514350">
              <a:buFont typeface="+mj-lt"/>
              <a:buAutoNum type="arabicPeriod"/>
            </a:pPr>
            <a:r>
              <a:rPr lang="ru-RU" sz="3200" b="1" dirty="0">
                <a:solidFill>
                  <a:schemeClr val="accent4">
                    <a:lumMod val="75000"/>
                  </a:schemeClr>
                </a:solidFill>
                <a:latin typeface="Open Sans SemiBold"/>
              </a:rPr>
              <a:t>Адресат </a:t>
            </a:r>
            <a:r>
              <a:rPr lang="ru-RU" sz="3200" dirty="0">
                <a:solidFill>
                  <a:schemeClr val="accent4">
                    <a:lumMod val="75000"/>
                  </a:schemeClr>
                </a:solidFill>
                <a:latin typeface="Open Sans SemiBold"/>
              </a:rPr>
              <a:t>(целевая аудитория);</a:t>
            </a:r>
          </a:p>
          <a:p>
            <a:pPr marL="514350" lvl="0" indent="-514350">
              <a:buFont typeface="+mj-lt"/>
              <a:buAutoNum type="arabicPeriod"/>
            </a:pPr>
            <a:r>
              <a:rPr lang="ru-RU" sz="3200" b="1" dirty="0">
                <a:solidFill>
                  <a:schemeClr val="accent4">
                    <a:lumMod val="75000"/>
                  </a:schemeClr>
                </a:solidFill>
                <a:latin typeface="Open Sans SemiBold"/>
              </a:rPr>
              <a:t>Актуальность</a:t>
            </a:r>
            <a:r>
              <a:rPr lang="ru-RU" sz="3200" dirty="0">
                <a:solidFill>
                  <a:schemeClr val="accent4">
                    <a:lumMod val="75000"/>
                  </a:schemeClr>
                </a:solidFill>
                <a:latin typeface="Open Sans SemiBold"/>
              </a:rPr>
              <a:t> </a:t>
            </a:r>
            <a:endParaRPr lang="ru-RU" sz="3200" dirty="0" smtClean="0">
              <a:solidFill>
                <a:schemeClr val="accent4">
                  <a:lumMod val="75000"/>
                </a:schemeClr>
              </a:solidFill>
              <a:latin typeface="Open Sans SemiBold"/>
            </a:endParaRPr>
          </a:p>
          <a:p>
            <a:pPr marL="514350" lvl="0" indent="-514350">
              <a:buFont typeface="+mj-lt"/>
              <a:buAutoNum type="arabicPeriod"/>
            </a:pPr>
            <a:r>
              <a:rPr lang="ru-RU" sz="3200" b="1" dirty="0" smtClean="0">
                <a:solidFill>
                  <a:schemeClr val="accent4">
                    <a:lumMod val="75000"/>
                  </a:schemeClr>
                </a:solidFill>
                <a:latin typeface="Open Sans SemiBold"/>
              </a:rPr>
              <a:t>Уровень </a:t>
            </a:r>
            <a:r>
              <a:rPr lang="ru-RU" sz="3200" b="1" dirty="0">
                <a:solidFill>
                  <a:schemeClr val="accent4">
                    <a:lumMod val="75000"/>
                  </a:schemeClr>
                </a:solidFill>
                <a:latin typeface="Open Sans SemiBold"/>
              </a:rPr>
              <a:t>освоения</a:t>
            </a:r>
            <a:r>
              <a:rPr lang="ru-RU" sz="3200" dirty="0">
                <a:solidFill>
                  <a:schemeClr val="accent4">
                    <a:lumMod val="75000"/>
                  </a:schemeClr>
                </a:solidFill>
                <a:latin typeface="Open Sans SemiBold"/>
              </a:rPr>
              <a:t> (общекультурный); </a:t>
            </a:r>
          </a:p>
          <a:p>
            <a:pPr marL="514350" lvl="0" indent="-514350">
              <a:buFont typeface="+mj-lt"/>
              <a:buAutoNum type="arabicPeriod"/>
            </a:pPr>
            <a:r>
              <a:rPr lang="ru-RU" sz="3200" b="1" dirty="0">
                <a:solidFill>
                  <a:schemeClr val="accent4">
                    <a:lumMod val="75000"/>
                  </a:schemeClr>
                </a:solidFill>
                <a:latin typeface="Open Sans SemiBold"/>
              </a:rPr>
              <a:t>Объем и срок освоения</a:t>
            </a:r>
            <a:r>
              <a:rPr lang="ru-RU" sz="3200" dirty="0">
                <a:solidFill>
                  <a:schemeClr val="accent4">
                    <a:lumMod val="75000"/>
                  </a:schemeClr>
                </a:solidFill>
                <a:latin typeface="Open Sans SemiBold"/>
              </a:rPr>
              <a:t>;</a:t>
            </a:r>
          </a:p>
          <a:p>
            <a:pPr marL="514350" lvl="0" indent="-514350">
              <a:buFont typeface="+mj-lt"/>
              <a:buAutoNum type="arabicPeriod"/>
            </a:pPr>
            <a:r>
              <a:rPr lang="ru-RU" sz="3200" b="1" dirty="0">
                <a:solidFill>
                  <a:schemeClr val="accent4">
                    <a:lumMod val="75000"/>
                  </a:schemeClr>
                </a:solidFill>
                <a:latin typeface="Open Sans SemiBold"/>
              </a:rPr>
              <a:t>Цель и задачи дополнительной</a:t>
            </a:r>
            <a:r>
              <a:rPr lang="ru-RU" sz="3200" dirty="0">
                <a:solidFill>
                  <a:schemeClr val="accent4">
                    <a:lumMod val="75000"/>
                  </a:schemeClr>
                </a:solidFill>
                <a:latin typeface="Open Sans SemiBold"/>
              </a:rPr>
              <a:t> </a:t>
            </a:r>
            <a:r>
              <a:rPr lang="ru-RU" sz="3200" dirty="0" smtClean="0">
                <a:solidFill>
                  <a:schemeClr val="accent4">
                    <a:lumMod val="75000"/>
                  </a:schemeClr>
                </a:solidFill>
                <a:latin typeface="Open Sans SemiBold"/>
              </a:rPr>
              <a:t>общеразвивающей программы; </a:t>
            </a:r>
          </a:p>
          <a:p>
            <a:pPr marL="514350" lvl="0" indent="-514350">
              <a:buFont typeface="+mj-lt"/>
              <a:buAutoNum type="arabicPeriod"/>
            </a:pPr>
            <a:r>
              <a:rPr lang="ru-RU" sz="3200" b="1" dirty="0" smtClean="0">
                <a:solidFill>
                  <a:schemeClr val="accent4">
                    <a:lumMod val="75000"/>
                  </a:schemeClr>
                </a:solidFill>
                <a:latin typeface="Open Sans SemiBold"/>
              </a:rPr>
              <a:t>Организационно-педагогические условия реализации дополнительной общеразвивающей программы</a:t>
            </a:r>
            <a:r>
              <a:rPr lang="ru-RU" sz="3200" dirty="0" smtClean="0">
                <a:solidFill>
                  <a:schemeClr val="accent4">
                    <a:lumMod val="75000"/>
                  </a:schemeClr>
                </a:solidFill>
                <a:latin typeface="Open Sans SemiBold"/>
              </a:rPr>
              <a:t>:</a:t>
            </a:r>
          </a:p>
          <a:p>
            <a:pPr marL="514350" lvl="0" indent="-514350">
              <a:buFont typeface="+mj-lt"/>
              <a:buAutoNum type="arabicPeriod"/>
            </a:pPr>
            <a:r>
              <a:rPr lang="ru-RU" sz="3200" b="1" dirty="0" smtClean="0">
                <a:solidFill>
                  <a:schemeClr val="accent4">
                    <a:lumMod val="75000"/>
                  </a:schemeClr>
                </a:solidFill>
                <a:latin typeface="Open Sans SemiBold"/>
              </a:rPr>
              <a:t>язык реализации</a:t>
            </a:r>
            <a:r>
              <a:rPr lang="ru-RU" sz="3200" dirty="0" smtClean="0">
                <a:solidFill>
                  <a:schemeClr val="accent4">
                    <a:lumMod val="75000"/>
                  </a:schemeClr>
                </a:solidFill>
                <a:latin typeface="Open Sans SemiBold"/>
              </a:rPr>
              <a:t>;</a:t>
            </a:r>
          </a:p>
          <a:p>
            <a:pPr marL="514350" lvl="0" indent="-514350">
              <a:buFont typeface="+mj-lt"/>
              <a:buAutoNum type="arabicPeriod"/>
            </a:pPr>
            <a:r>
              <a:rPr lang="ru-RU" sz="3200" b="1" dirty="0" smtClean="0">
                <a:solidFill>
                  <a:schemeClr val="accent4">
                    <a:lumMod val="75000"/>
                  </a:schemeClr>
                </a:solidFill>
                <a:latin typeface="Open Sans SemiBold"/>
              </a:rPr>
              <a:t>форма </a:t>
            </a:r>
            <a:r>
              <a:rPr lang="ru-RU" sz="3200" b="1" dirty="0">
                <a:solidFill>
                  <a:schemeClr val="accent4">
                    <a:lumMod val="75000"/>
                  </a:schemeClr>
                </a:solidFill>
                <a:latin typeface="Open Sans SemiBold"/>
              </a:rPr>
              <a:t>обучения</a:t>
            </a:r>
            <a:r>
              <a:rPr lang="ru-RU" sz="3200" dirty="0">
                <a:solidFill>
                  <a:schemeClr val="accent4">
                    <a:lumMod val="75000"/>
                  </a:schemeClr>
                </a:solidFill>
                <a:latin typeface="Open Sans SemiBold"/>
              </a:rPr>
              <a:t>;</a:t>
            </a:r>
          </a:p>
          <a:p>
            <a:pPr marL="514350" lvl="0" indent="-514350">
              <a:buFont typeface="+mj-lt"/>
              <a:buAutoNum type="arabicPeriod"/>
            </a:pPr>
            <a:r>
              <a:rPr lang="ru-RU" sz="3200" b="1" dirty="0">
                <a:solidFill>
                  <a:schemeClr val="accent4">
                    <a:lumMod val="75000"/>
                  </a:schemeClr>
                </a:solidFill>
                <a:latin typeface="Open Sans SemiBold"/>
              </a:rPr>
              <a:t>особенности реализации</a:t>
            </a:r>
            <a:r>
              <a:rPr lang="ru-RU" sz="3200" dirty="0">
                <a:solidFill>
                  <a:schemeClr val="accent4">
                    <a:lumMod val="75000"/>
                  </a:schemeClr>
                </a:solidFill>
                <a:latin typeface="Open Sans SemiBold"/>
              </a:rPr>
              <a:t> (модульная, сетевая, дистанционная)</a:t>
            </a:r>
          </a:p>
          <a:p>
            <a:pPr marL="514350" lvl="0" indent="-514350">
              <a:buFont typeface="+mj-lt"/>
              <a:buAutoNum type="arabicPeriod"/>
            </a:pPr>
            <a:r>
              <a:rPr lang="ru-RU" sz="3200" dirty="0">
                <a:solidFill>
                  <a:schemeClr val="accent4">
                    <a:lumMod val="75000"/>
                  </a:schemeClr>
                </a:solidFill>
                <a:latin typeface="Open Sans SemiBold"/>
              </a:rPr>
              <a:t>возможность обучения детей с OB3 и детей-инвалидов; </a:t>
            </a:r>
          </a:p>
          <a:p>
            <a:pPr marL="514350" lvl="0" indent="-514350">
              <a:buFont typeface="+mj-lt"/>
              <a:buAutoNum type="arabicPeriod"/>
            </a:pPr>
            <a:r>
              <a:rPr lang="ru-RU" sz="3200" b="1" dirty="0">
                <a:solidFill>
                  <a:schemeClr val="accent4">
                    <a:lumMod val="75000"/>
                  </a:schemeClr>
                </a:solidFill>
                <a:latin typeface="Open Sans SemiBold"/>
              </a:rPr>
              <a:t>условия приема</a:t>
            </a:r>
            <a:r>
              <a:rPr lang="ru-RU" sz="3200" dirty="0">
                <a:solidFill>
                  <a:schemeClr val="accent4">
                    <a:lumMod val="75000"/>
                  </a:schemeClr>
                </a:solidFill>
                <a:latin typeface="Open Sans SemiBold"/>
              </a:rPr>
              <a:t> на обучение;</a:t>
            </a:r>
          </a:p>
          <a:p>
            <a:pPr marL="514350" lvl="0" indent="-514350">
              <a:buFont typeface="+mj-lt"/>
              <a:buAutoNum type="arabicPeriod"/>
            </a:pPr>
            <a:r>
              <a:rPr lang="ru-RU" sz="3200" b="1" dirty="0">
                <a:solidFill>
                  <a:schemeClr val="accent4">
                    <a:lumMod val="75000"/>
                  </a:schemeClr>
                </a:solidFill>
                <a:latin typeface="Open Sans SemiBold"/>
              </a:rPr>
              <a:t>формы организации и проведения занятий</a:t>
            </a:r>
            <a:r>
              <a:rPr lang="ru-RU" sz="3200" dirty="0">
                <a:solidFill>
                  <a:schemeClr val="accent4">
                    <a:lumMod val="75000"/>
                  </a:schemeClr>
                </a:solidFill>
                <a:latin typeface="Open Sans SemiBold"/>
              </a:rPr>
              <a:t>;</a:t>
            </a:r>
          </a:p>
          <a:p>
            <a:pPr marL="514350" lvl="0" indent="-514350">
              <a:buFont typeface="+mj-lt"/>
              <a:buAutoNum type="arabicPeriod"/>
            </a:pPr>
            <a:r>
              <a:rPr lang="ru-RU" sz="3200" b="1" dirty="0">
                <a:solidFill>
                  <a:schemeClr val="accent4">
                    <a:lumMod val="75000"/>
                  </a:schemeClr>
                </a:solidFill>
                <a:latin typeface="Open Sans SemiBold"/>
              </a:rPr>
              <a:t>особенности организации</a:t>
            </a:r>
            <a:r>
              <a:rPr lang="ru-RU" sz="3200" dirty="0">
                <a:solidFill>
                  <a:schemeClr val="accent4">
                    <a:lumMod val="75000"/>
                  </a:schemeClr>
                </a:solidFill>
                <a:latin typeface="Open Sans SemiBold"/>
              </a:rPr>
              <a:t> образовательного процесса (в т. ч. организация	и проведение массовых	мероприятий, создание необходимых  условий для совместной деятельности обучающихся и родителей);</a:t>
            </a:r>
          </a:p>
          <a:p>
            <a:pPr marL="514350" lvl="0" indent="-514350">
              <a:buFont typeface="+mj-lt"/>
              <a:buAutoNum type="arabicPeriod"/>
            </a:pPr>
            <a:r>
              <a:rPr lang="ru-RU" sz="3200" b="1" dirty="0">
                <a:solidFill>
                  <a:schemeClr val="accent4">
                    <a:lumMod val="75000"/>
                  </a:schemeClr>
                </a:solidFill>
                <a:latin typeface="Open Sans SemiBold"/>
              </a:rPr>
              <a:t>кадровое обеспечение</a:t>
            </a:r>
            <a:r>
              <a:rPr lang="ru-RU" sz="3200" dirty="0">
                <a:solidFill>
                  <a:schemeClr val="accent4">
                    <a:lumMod val="75000"/>
                  </a:schemeClr>
                </a:solidFill>
                <a:latin typeface="Open Sans SemiBold"/>
              </a:rPr>
              <a:t>;</a:t>
            </a:r>
          </a:p>
          <a:p>
            <a:pPr marL="514350" lvl="0" indent="-514350">
              <a:buFont typeface="+mj-lt"/>
              <a:buAutoNum type="arabicPeriod"/>
            </a:pPr>
            <a:r>
              <a:rPr lang="ru-RU" sz="3200" b="1" dirty="0">
                <a:solidFill>
                  <a:schemeClr val="accent4">
                    <a:lumMod val="75000"/>
                  </a:schemeClr>
                </a:solidFill>
                <a:latin typeface="Open Sans SemiBold"/>
              </a:rPr>
              <a:t>материально-техническое оснащение</a:t>
            </a:r>
            <a:r>
              <a:rPr lang="ru-RU" sz="3200" dirty="0">
                <a:solidFill>
                  <a:schemeClr val="accent4">
                    <a:lumMod val="75000"/>
                  </a:schemeClr>
                </a:solidFill>
                <a:latin typeface="Open Sans SemiBold"/>
              </a:rPr>
              <a:t>;</a:t>
            </a:r>
          </a:p>
          <a:p>
            <a:pPr marL="514350" indent="-514350">
              <a:buFont typeface="+mj-lt"/>
              <a:buAutoNum type="arabicPeriod"/>
            </a:pPr>
            <a:r>
              <a:rPr lang="ru-RU" sz="3200" b="1" dirty="0">
                <a:solidFill>
                  <a:schemeClr val="accent4">
                    <a:lumMod val="75000"/>
                  </a:schemeClr>
                </a:solidFill>
                <a:latin typeface="Open Sans SemiBold"/>
              </a:rPr>
              <a:t>Планируемые результаты</a:t>
            </a:r>
            <a:r>
              <a:rPr lang="ru-RU" sz="3200" dirty="0">
                <a:solidFill>
                  <a:schemeClr val="accent4">
                    <a:lumMod val="75000"/>
                  </a:schemeClr>
                </a:solidFill>
                <a:latin typeface="Open Sans SemiBold"/>
              </a:rPr>
              <a:t> в соответствии с целью и задачами дополнительной общеразвивающей программы.</a:t>
            </a: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Tree>
    <p:extLst>
      <p:ext uri="{BB962C8B-B14F-4D97-AF65-F5344CB8AC3E}">
        <p14:creationId xmlns:p14="http://schemas.microsoft.com/office/powerpoint/2010/main" val="16253434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30997"/>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Пояснительная </a:t>
            </a: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записка</a:t>
            </a:r>
            <a:endParaRPr lang="ru-RU" sz="3200" dirty="0">
              <a:latin typeface="+mn-lt"/>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
        <p:nvSpPr>
          <p:cNvPr id="3" name="Прямоугольник 2"/>
          <p:cNvSpPr/>
          <p:nvPr/>
        </p:nvSpPr>
        <p:spPr>
          <a:xfrm>
            <a:off x="2133600" y="3202423"/>
            <a:ext cx="16154400" cy="8786123"/>
          </a:xfrm>
          <a:prstGeom prst="rect">
            <a:avLst/>
          </a:prstGeom>
        </p:spPr>
        <p:txBody>
          <a:bodyPr wrap="square">
            <a:spAutoFit/>
          </a:bodyPr>
          <a:lstStyle/>
          <a:p>
            <a:pPr algn="just">
              <a:lnSpc>
                <a:spcPct val="107000"/>
              </a:lnSpc>
            </a:pPr>
            <a:r>
              <a:rPr lang="ru-RU" sz="4800" b="1" dirty="0">
                <a:solidFill>
                  <a:schemeClr val="accent4">
                    <a:lumMod val="75000"/>
                  </a:schemeClr>
                </a:solidFill>
                <a:ea typeface="Calibri" panose="020F0502020204030204" pitchFamily="34" charset="0"/>
                <a:cs typeface="Times New Roman" panose="02020603050405020304" pitchFamily="18" charset="0"/>
              </a:rPr>
              <a:t>Направленность.</a:t>
            </a:r>
            <a:r>
              <a:rPr lang="ru-RU" sz="4800" dirty="0">
                <a:solidFill>
                  <a:schemeClr val="accent4">
                    <a:lumMod val="75000"/>
                  </a:schemeClr>
                </a:solidFill>
                <a:ea typeface="Calibri" panose="020F0502020204030204" pitchFamily="34" charset="0"/>
                <a:cs typeface="Times New Roman" panose="02020603050405020304" pitchFamily="18" charset="0"/>
              </a:rPr>
              <a:t>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algn="just">
              <a:lnSpc>
                <a:spcPct val="107000"/>
              </a:lnSpc>
            </a:pPr>
            <a:r>
              <a:rPr lang="ru-RU" sz="4800" dirty="0" smtClean="0">
                <a:solidFill>
                  <a:schemeClr val="accent4">
                    <a:lumMod val="75000"/>
                  </a:schemeClr>
                </a:solidFill>
                <a:ea typeface="Calibri" panose="020F0502020204030204" pitchFamily="34" charset="0"/>
                <a:cs typeface="Times New Roman" panose="02020603050405020304" pitchFamily="18" charset="0"/>
              </a:rPr>
              <a:t>Направленности </a:t>
            </a:r>
            <a:r>
              <a:rPr lang="ru-RU" sz="4800" dirty="0">
                <a:solidFill>
                  <a:schemeClr val="accent4">
                    <a:lumMod val="75000"/>
                  </a:schemeClr>
                </a:solidFill>
                <a:ea typeface="Calibri" panose="020F0502020204030204" pitchFamily="34" charset="0"/>
                <a:cs typeface="Times New Roman" panose="02020603050405020304" pitchFamily="18" charset="0"/>
              </a:rPr>
              <a:t>ДОП: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техническая</a:t>
            </a:r>
            <a:r>
              <a:rPr lang="ru-RU" sz="4800" dirty="0">
                <a:solidFill>
                  <a:schemeClr val="accent4">
                    <a:lumMod val="75000"/>
                  </a:schemeClr>
                </a:solidFill>
                <a:ea typeface="Calibri" panose="020F0502020204030204" pitchFamily="34" charset="0"/>
                <a:cs typeface="Times New Roman" panose="02020603050405020304" pitchFamily="18" charset="0"/>
              </a:rPr>
              <a:t>;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естественнонаучная</a:t>
            </a:r>
            <a:r>
              <a:rPr lang="ru-RU" sz="4800" dirty="0">
                <a:solidFill>
                  <a:schemeClr val="accent4">
                    <a:lumMod val="75000"/>
                  </a:schemeClr>
                </a:solidFill>
                <a:ea typeface="Calibri" panose="020F0502020204030204" pitchFamily="34" charset="0"/>
                <a:cs typeface="Times New Roman" panose="02020603050405020304" pitchFamily="18" charset="0"/>
              </a:rPr>
              <a:t>;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физкультурно-спортивная</a:t>
            </a:r>
            <a:r>
              <a:rPr lang="ru-RU" sz="4800" dirty="0">
                <a:solidFill>
                  <a:schemeClr val="accent4">
                    <a:lumMod val="75000"/>
                  </a:schemeClr>
                </a:solidFill>
                <a:ea typeface="Calibri" panose="020F0502020204030204" pitchFamily="34" charset="0"/>
                <a:cs typeface="Times New Roman" panose="02020603050405020304" pitchFamily="18" charset="0"/>
              </a:rPr>
              <a:t>;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художественная</a:t>
            </a:r>
            <a:r>
              <a:rPr lang="ru-RU" sz="4800" dirty="0">
                <a:solidFill>
                  <a:schemeClr val="accent4">
                    <a:lumMod val="75000"/>
                  </a:schemeClr>
                </a:solidFill>
                <a:ea typeface="Calibri" panose="020F0502020204030204" pitchFamily="34" charset="0"/>
                <a:cs typeface="Times New Roman" panose="02020603050405020304" pitchFamily="18" charset="0"/>
              </a:rPr>
              <a:t>;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туристско-краеведческая</a:t>
            </a:r>
            <a:r>
              <a:rPr lang="ru-RU" sz="4800" dirty="0">
                <a:solidFill>
                  <a:schemeClr val="accent4">
                    <a:lumMod val="75000"/>
                  </a:schemeClr>
                </a:solidFill>
                <a:ea typeface="Calibri" panose="020F0502020204030204" pitchFamily="34" charset="0"/>
                <a:cs typeface="Times New Roman" panose="02020603050405020304" pitchFamily="18" charset="0"/>
              </a:rPr>
              <a:t>; </a:t>
            </a:r>
            <a:endParaRPr lang="ru-RU" sz="4800" dirty="0" smtClean="0">
              <a:solidFill>
                <a:schemeClr val="accent4">
                  <a:lumMod val="75000"/>
                </a:schemeClr>
              </a:solidFill>
              <a:ea typeface="Calibri" panose="020F0502020204030204" pitchFamily="34" charset="0"/>
              <a:cs typeface="Times New Roman" panose="02020603050405020304" pitchFamily="18" charset="0"/>
            </a:endParaRPr>
          </a:p>
          <a:p>
            <a:pPr marL="685800" indent="-685800" algn="just">
              <a:lnSpc>
                <a:spcPct val="107000"/>
              </a:lnSpc>
              <a:buFont typeface="Wingdings" panose="05000000000000000000" pitchFamily="2" charset="2"/>
              <a:buChar char="ü"/>
            </a:pPr>
            <a:r>
              <a:rPr lang="ru-RU" sz="4800" dirty="0" smtClean="0">
                <a:solidFill>
                  <a:schemeClr val="accent4">
                    <a:lumMod val="75000"/>
                  </a:schemeClr>
                </a:solidFill>
                <a:ea typeface="Calibri" panose="020F0502020204030204" pitchFamily="34" charset="0"/>
                <a:cs typeface="Times New Roman" panose="02020603050405020304" pitchFamily="18" charset="0"/>
              </a:rPr>
              <a:t>социально-гуманитарная - «социально-педагогическая </a:t>
            </a:r>
            <a:r>
              <a:rPr lang="ru-RU" sz="4800" dirty="0">
                <a:solidFill>
                  <a:schemeClr val="accent4">
                    <a:lumMod val="75000"/>
                  </a:schemeClr>
                </a:solidFill>
                <a:ea typeface="Calibri" panose="020F0502020204030204" pitchFamily="34" charset="0"/>
                <a:cs typeface="Times New Roman" panose="02020603050405020304" pitchFamily="18" charset="0"/>
              </a:rPr>
              <a:t>(социально-гуманитарная</a:t>
            </a:r>
            <a:r>
              <a:rPr lang="ru-RU" sz="4800" dirty="0" smtClean="0">
                <a:solidFill>
                  <a:schemeClr val="accent4">
                    <a:lumMod val="75000"/>
                  </a:schemeClr>
                </a:solidFill>
                <a:ea typeface="Calibri" panose="020F0502020204030204" pitchFamily="34" charset="0"/>
                <a:cs typeface="Times New Roman" panose="02020603050405020304" pitchFamily="18" charset="0"/>
              </a:rPr>
              <a:t>)».</a:t>
            </a:r>
          </a:p>
          <a:p>
            <a:pPr algn="just">
              <a:lnSpc>
                <a:spcPct val="107000"/>
              </a:lnSpc>
            </a:pPr>
            <a:r>
              <a:rPr lang="ru-RU" sz="4800" b="1" dirty="0" smtClean="0">
                <a:solidFill>
                  <a:srgbClr val="C00000"/>
                </a:solidFill>
                <a:ea typeface="Calibri" panose="020F0502020204030204" pitchFamily="34" charset="0"/>
                <a:cs typeface="Times New Roman" panose="02020603050405020304" pitchFamily="18" charset="0"/>
              </a:rPr>
              <a:t>Важно! Другие направленности не предусмотрены Уставом ГБНОУ ДУМ СПб</a:t>
            </a:r>
            <a:endParaRPr lang="ru-RU" sz="4800" b="1" dirty="0">
              <a:solidFill>
                <a:srgbClr val="C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537324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Idea Presentation">
      <a:dk1>
        <a:srgbClr val="282927"/>
      </a:dk1>
      <a:lt1>
        <a:srgbClr val="FEFFFE"/>
      </a:lt1>
      <a:dk2>
        <a:srgbClr val="F7F8F7"/>
      </a:dk2>
      <a:lt2>
        <a:srgbClr val="A8A9A8"/>
      </a:lt2>
      <a:accent1>
        <a:srgbClr val="3CC9C1"/>
      </a:accent1>
      <a:accent2>
        <a:srgbClr val="37BAC5"/>
      </a:accent2>
      <a:accent3>
        <a:srgbClr val="2DA5D0"/>
      </a:accent3>
      <a:accent4>
        <a:srgbClr val="248DDA"/>
      </a:accent4>
      <a:accent5>
        <a:srgbClr val="3CC9C1"/>
      </a:accent5>
      <a:accent6>
        <a:srgbClr val="248DDA"/>
      </a:accent6>
      <a:hlink>
        <a:srgbClr val="248DDA"/>
      </a:hlink>
      <a:folHlink>
        <a:srgbClr val="37BAC5"/>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AC7C1"/>
        </a:solidFill>
        <a:ln w="25400" cap="flat">
          <a:noFill/>
          <a:miter lim="4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AC7C1"/>
        </a:solidFill>
        <a:ln w="25400" cap="flat">
          <a:noFill/>
          <a:miter lim="4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836</TotalTime>
  <Words>2540</Words>
  <Application>Microsoft Office PowerPoint</Application>
  <PresentationFormat>Произвольный</PresentationFormat>
  <Paragraphs>475</Paragraphs>
  <Slides>41</Slides>
  <Notes>0</Notes>
  <HiddenSlides>0</HiddenSlides>
  <MMClips>0</MMClips>
  <ScaleCrop>false</ScaleCrop>
  <HeadingPairs>
    <vt:vector size="6" baseType="variant">
      <vt:variant>
        <vt:lpstr>Использованные шрифты</vt:lpstr>
      </vt:variant>
      <vt:variant>
        <vt:i4>14</vt:i4>
      </vt:variant>
      <vt:variant>
        <vt:lpstr>Тема</vt:lpstr>
      </vt:variant>
      <vt:variant>
        <vt:i4>1</vt:i4>
      </vt:variant>
      <vt:variant>
        <vt:lpstr>Заголовки слайдов</vt:lpstr>
      </vt:variant>
      <vt:variant>
        <vt:i4>41</vt:i4>
      </vt:variant>
    </vt:vector>
  </HeadingPairs>
  <TitlesOfParts>
    <vt:vector size="56" baseType="lpstr">
      <vt:lpstr>Arial</vt:lpstr>
      <vt:lpstr>Calibri</vt:lpstr>
      <vt:lpstr>Calibri Light</vt:lpstr>
      <vt:lpstr>DejaVu Sans</vt:lpstr>
      <vt:lpstr>Helvetica</vt:lpstr>
      <vt:lpstr>Open Sans</vt:lpstr>
      <vt:lpstr>Open Sans Bold</vt:lpstr>
      <vt:lpstr>Open Sans Regular</vt:lpstr>
      <vt:lpstr>Open Sans SemiBold</vt:lpstr>
      <vt:lpstr>OpenSans</vt:lpstr>
      <vt:lpstr>OpenSans-Semibold</vt:lpstr>
      <vt:lpstr>Symbol</vt:lpstr>
      <vt:lpstr>Times New Roman</vt:lpstr>
      <vt:lpstr>Wingdings</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metoduser</dc:creator>
  <cp:lastModifiedBy>metoduser</cp:lastModifiedBy>
  <cp:revision>92</cp:revision>
  <dcterms:modified xsi:type="dcterms:W3CDTF">2023-02-16T06:53:52Z</dcterms:modified>
</cp:coreProperties>
</file>