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94" r:id="rId3"/>
    <p:sldId id="292" r:id="rId4"/>
    <p:sldId id="258" r:id="rId5"/>
    <p:sldId id="259" r:id="rId6"/>
    <p:sldId id="293" r:id="rId7"/>
    <p:sldId id="260" r:id="rId8"/>
    <p:sldId id="262" r:id="rId9"/>
    <p:sldId id="264" r:id="rId10"/>
    <p:sldId id="280" r:id="rId11"/>
    <p:sldId id="291" r:id="rId12"/>
    <p:sldId id="27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5" autoAdjust="0"/>
  </p:normalViewPr>
  <p:slideViewPr>
    <p:cSldViewPr>
      <p:cViewPr>
        <p:scale>
          <a:sx n="87" d="100"/>
          <a:sy n="87" d="100"/>
        </p:scale>
        <p:origin x="-2304" y="-10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77433937326558"/>
          <c:y val="0.11289102798101798"/>
          <c:w val="0.68237889633842508"/>
          <c:h val="0.764139698763629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Участники</c:v>
                </c:pt>
                <c:pt idx="1">
                  <c:v>Лауреаты</c:v>
                </c:pt>
                <c:pt idx="2">
                  <c:v>Победители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0">
                  <c:v>323</c:v>
                </c:pt>
                <c:pt idx="1">
                  <c:v>80</c:v>
                </c:pt>
                <c:pt idx="2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96-4FF8-886C-ED99B34C17D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E9819-89F9-4EA1-8E4D-82C66B14B47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571D54F-9864-4360-9A9B-9FCAD89E2ABA}">
      <dgm:prSet phldrT="[Текст]"/>
      <dgm:spPr/>
      <dgm:t>
        <a:bodyPr/>
        <a:lstStyle/>
        <a:p>
          <a:r>
            <a:rPr lang="ru-RU" dirty="0" smtClean="0"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rPr>
            <a:t>1992-1993</a:t>
          </a:r>
          <a:endParaRPr lang="ru-RU" dirty="0">
            <a:latin typeface="Adobe Gothic Std B" pitchFamily="34" charset="-128"/>
            <a:ea typeface="Adobe Gothic Std B" pitchFamily="34" charset="-128"/>
            <a:cs typeface="Times New Roman" panose="02020603050405020304" pitchFamily="18" charset="0"/>
          </a:endParaRPr>
        </a:p>
      </dgm:t>
    </dgm:pt>
    <dgm:pt modelId="{68BFFEA7-4D35-44E1-A78E-D837BDE850FE}" type="parTrans" cxnId="{6F3BA2C3-31C5-4D56-A7CB-86B51E4ABF82}">
      <dgm:prSet/>
      <dgm:spPr/>
      <dgm:t>
        <a:bodyPr/>
        <a:lstStyle/>
        <a:p>
          <a:endParaRPr lang="ru-RU"/>
        </a:p>
      </dgm:t>
    </dgm:pt>
    <dgm:pt modelId="{60ACCE88-6157-4BF8-94CC-3639CE2CC815}" type="sibTrans" cxnId="{6F3BA2C3-31C5-4D56-A7CB-86B51E4ABF82}">
      <dgm:prSet/>
      <dgm:spPr/>
      <dgm:t>
        <a:bodyPr/>
        <a:lstStyle/>
        <a:p>
          <a:endParaRPr lang="ru-RU"/>
        </a:p>
      </dgm:t>
    </dgm:pt>
    <dgm:pt modelId="{5BC9CB3C-F5D7-48A5-8F4B-6C06C737B9CC}">
      <dgm:prSet phldrT="[Текст]"/>
      <dgm:spPr/>
      <dgm:t>
        <a:bodyPr/>
        <a:lstStyle/>
        <a:p>
          <a:r>
            <a:rPr lang="ru-RU" dirty="0" smtClean="0">
              <a:latin typeface="Adobe Gothic Std B" pitchFamily="34" charset="-128"/>
              <a:ea typeface="Adobe Gothic Std B" pitchFamily="34" charset="-128"/>
            </a:rPr>
            <a:t>2018</a:t>
          </a:r>
          <a:endParaRPr lang="ru-RU" dirty="0">
            <a:latin typeface="Adobe Gothic Std B" pitchFamily="34" charset="-128"/>
            <a:ea typeface="Adobe Gothic Std B" pitchFamily="34" charset="-128"/>
          </a:endParaRPr>
        </a:p>
      </dgm:t>
    </dgm:pt>
    <dgm:pt modelId="{74832FA2-D628-40D2-9F4F-4A92988F3AF4}" type="parTrans" cxnId="{36438060-5D0E-4EB7-861C-96B9DB8A625F}">
      <dgm:prSet/>
      <dgm:spPr/>
      <dgm:t>
        <a:bodyPr/>
        <a:lstStyle/>
        <a:p>
          <a:endParaRPr lang="ru-RU"/>
        </a:p>
      </dgm:t>
    </dgm:pt>
    <dgm:pt modelId="{7290FDB4-0462-47B3-BE23-AD96B961137D}" type="sibTrans" cxnId="{36438060-5D0E-4EB7-861C-96B9DB8A625F}">
      <dgm:prSet/>
      <dgm:spPr/>
      <dgm:t>
        <a:bodyPr/>
        <a:lstStyle/>
        <a:p>
          <a:endParaRPr lang="ru-RU"/>
        </a:p>
      </dgm:t>
    </dgm:pt>
    <dgm:pt modelId="{9506CB28-CE9F-484F-A7DF-8D99C52A5BC9}">
      <dgm:prSet phldrT="[Текст]"/>
      <dgm:spPr/>
      <dgm:t>
        <a:bodyPr/>
        <a:lstStyle/>
        <a:p>
          <a:r>
            <a:rPr lang="ru-RU" dirty="0" smtClean="0">
              <a:latin typeface="Adobe Gothic Std B" pitchFamily="34" charset="-128"/>
              <a:ea typeface="Adobe Gothic Std B" pitchFamily="34" charset="-128"/>
            </a:rPr>
            <a:t>2021</a:t>
          </a:r>
          <a:endParaRPr lang="ru-RU" dirty="0">
            <a:latin typeface="Adobe Gothic Std B" pitchFamily="34" charset="-128"/>
            <a:ea typeface="Adobe Gothic Std B" pitchFamily="34" charset="-128"/>
          </a:endParaRPr>
        </a:p>
      </dgm:t>
    </dgm:pt>
    <dgm:pt modelId="{7683567E-8FA7-4579-A614-EDCB91901A81}" type="parTrans" cxnId="{ACD9EB11-4E57-4381-B503-108814854A78}">
      <dgm:prSet/>
      <dgm:spPr/>
      <dgm:t>
        <a:bodyPr/>
        <a:lstStyle/>
        <a:p>
          <a:endParaRPr lang="ru-RU"/>
        </a:p>
      </dgm:t>
    </dgm:pt>
    <dgm:pt modelId="{518857E5-3EDF-49F0-A188-568AB5EBB08D}" type="sibTrans" cxnId="{ACD9EB11-4E57-4381-B503-108814854A78}">
      <dgm:prSet/>
      <dgm:spPr/>
      <dgm:t>
        <a:bodyPr/>
        <a:lstStyle/>
        <a:p>
          <a:endParaRPr lang="ru-RU"/>
        </a:p>
      </dgm:t>
    </dgm:pt>
    <dgm:pt modelId="{BCD2755C-F56A-4CF8-BEC8-B0E8698B2F6F}" type="pres">
      <dgm:prSet presAssocID="{231E9819-89F9-4EA1-8E4D-82C66B14B479}" presName="arrowDiagram" presStyleCnt="0">
        <dgm:presLayoutVars>
          <dgm:chMax val="5"/>
          <dgm:dir/>
          <dgm:resizeHandles val="exact"/>
        </dgm:presLayoutVars>
      </dgm:prSet>
      <dgm:spPr/>
    </dgm:pt>
    <dgm:pt modelId="{700E668D-C745-45F1-8366-389D02A7DBC5}" type="pres">
      <dgm:prSet presAssocID="{231E9819-89F9-4EA1-8E4D-82C66B14B479}" presName="arrow" presStyleLbl="bgShp" presStyleIdx="0" presStyleCnt="1" custScaleX="112482" custScaleY="72612" custLinFactNeighborX="-3674" custLinFactNeighborY="281"/>
      <dgm:spPr/>
    </dgm:pt>
    <dgm:pt modelId="{C5045436-2AEE-4349-B715-9BDB134852A8}" type="pres">
      <dgm:prSet presAssocID="{231E9819-89F9-4EA1-8E4D-82C66B14B479}" presName="arrowDiagram3" presStyleCnt="0"/>
      <dgm:spPr/>
    </dgm:pt>
    <dgm:pt modelId="{AF1B8389-D634-4FB8-9C98-F9F712229DC5}" type="pres">
      <dgm:prSet presAssocID="{2571D54F-9864-4360-9A9B-9FCAD89E2ABA}" presName="bullet3a" presStyleLbl="node1" presStyleIdx="0" presStyleCnt="3" custLinFactX="-151703" custLinFactNeighborX="-200000" custLinFactNeighborY="-11531"/>
      <dgm:spPr/>
    </dgm:pt>
    <dgm:pt modelId="{6911FC44-4CB8-4B47-985B-A5EB80408810}" type="pres">
      <dgm:prSet presAssocID="{2571D54F-9864-4360-9A9B-9FCAD89E2ABA}" presName="textBox3a" presStyleLbl="revTx" presStyleIdx="0" presStyleCnt="3" custScaleX="146656" custScaleY="62566" custLinFactX="-5590" custLinFactY="-220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2C852-D052-4894-9B9B-AA3A0729476C}" type="pres">
      <dgm:prSet presAssocID="{5BC9CB3C-F5D7-48A5-8F4B-6C06C737B9CC}" presName="bullet3b" presStyleLbl="node1" presStyleIdx="1" presStyleCnt="3" custLinFactNeighborX="20639" custLinFactNeighborY="48218"/>
      <dgm:spPr/>
    </dgm:pt>
    <dgm:pt modelId="{A11F7FF7-7E3D-4865-A84E-F9C8AB10BB01}" type="pres">
      <dgm:prSet presAssocID="{5BC9CB3C-F5D7-48A5-8F4B-6C06C737B9CC}" presName="textBox3b" presStyleLbl="revTx" presStyleIdx="1" presStyleCnt="3" custScaleX="102806" custScaleY="38849" custLinFactNeighborX="-40064" custLinFactNeighborY="-70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A02B7-E15D-404D-8364-B4AC43F7F2B3}" type="pres">
      <dgm:prSet presAssocID="{9506CB28-CE9F-484F-A7DF-8D99C52A5BC9}" presName="bullet3c" presStyleLbl="node1" presStyleIdx="2" presStyleCnt="3" custLinFactNeighborX="44097" custLinFactNeighborY="98905"/>
      <dgm:spPr/>
    </dgm:pt>
    <dgm:pt modelId="{24AD943C-D6F7-4A3F-A09E-52C85A43A230}" type="pres">
      <dgm:prSet presAssocID="{9506CB28-CE9F-484F-A7DF-8D99C52A5BC9}" presName="textBox3c" presStyleLbl="revTx" presStyleIdx="2" presStyleCnt="3" custScaleY="26762" custLinFactNeighborX="-22449" custLinFactNeighborY="-65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2B6F69-881F-4343-BFAC-A319D565F362}" type="presOf" srcId="{2571D54F-9864-4360-9A9B-9FCAD89E2ABA}" destId="{6911FC44-4CB8-4B47-985B-A5EB80408810}" srcOrd="0" destOrd="0" presId="urn:microsoft.com/office/officeart/2005/8/layout/arrow2"/>
    <dgm:cxn modelId="{6F3BA2C3-31C5-4D56-A7CB-86B51E4ABF82}" srcId="{231E9819-89F9-4EA1-8E4D-82C66B14B479}" destId="{2571D54F-9864-4360-9A9B-9FCAD89E2ABA}" srcOrd="0" destOrd="0" parTransId="{68BFFEA7-4D35-44E1-A78E-D837BDE850FE}" sibTransId="{60ACCE88-6157-4BF8-94CC-3639CE2CC815}"/>
    <dgm:cxn modelId="{36438060-5D0E-4EB7-861C-96B9DB8A625F}" srcId="{231E9819-89F9-4EA1-8E4D-82C66B14B479}" destId="{5BC9CB3C-F5D7-48A5-8F4B-6C06C737B9CC}" srcOrd="1" destOrd="0" parTransId="{74832FA2-D628-40D2-9F4F-4A92988F3AF4}" sibTransId="{7290FDB4-0462-47B3-BE23-AD96B961137D}"/>
    <dgm:cxn modelId="{2E881B44-C7BB-45DA-AEAE-BBF4EF42A335}" type="presOf" srcId="{5BC9CB3C-F5D7-48A5-8F4B-6C06C737B9CC}" destId="{A11F7FF7-7E3D-4865-A84E-F9C8AB10BB01}" srcOrd="0" destOrd="0" presId="urn:microsoft.com/office/officeart/2005/8/layout/arrow2"/>
    <dgm:cxn modelId="{F68A4BCA-1876-4668-80CF-2CBF6186D42E}" type="presOf" srcId="{9506CB28-CE9F-484F-A7DF-8D99C52A5BC9}" destId="{24AD943C-D6F7-4A3F-A09E-52C85A43A230}" srcOrd="0" destOrd="0" presId="urn:microsoft.com/office/officeart/2005/8/layout/arrow2"/>
    <dgm:cxn modelId="{ACD9EB11-4E57-4381-B503-108814854A78}" srcId="{231E9819-89F9-4EA1-8E4D-82C66B14B479}" destId="{9506CB28-CE9F-484F-A7DF-8D99C52A5BC9}" srcOrd="2" destOrd="0" parTransId="{7683567E-8FA7-4579-A614-EDCB91901A81}" sibTransId="{518857E5-3EDF-49F0-A188-568AB5EBB08D}"/>
    <dgm:cxn modelId="{437784E3-7427-4500-B1F6-26EA0C608D9F}" type="presOf" srcId="{231E9819-89F9-4EA1-8E4D-82C66B14B479}" destId="{BCD2755C-F56A-4CF8-BEC8-B0E8698B2F6F}" srcOrd="0" destOrd="0" presId="urn:microsoft.com/office/officeart/2005/8/layout/arrow2"/>
    <dgm:cxn modelId="{C2F96131-0F7E-4817-8860-C94C87C4560B}" type="presParOf" srcId="{BCD2755C-F56A-4CF8-BEC8-B0E8698B2F6F}" destId="{700E668D-C745-45F1-8366-389D02A7DBC5}" srcOrd="0" destOrd="0" presId="urn:microsoft.com/office/officeart/2005/8/layout/arrow2"/>
    <dgm:cxn modelId="{E38F975E-A078-4BC0-BEA5-71F962BE97F7}" type="presParOf" srcId="{BCD2755C-F56A-4CF8-BEC8-B0E8698B2F6F}" destId="{C5045436-2AEE-4349-B715-9BDB134852A8}" srcOrd="1" destOrd="0" presId="urn:microsoft.com/office/officeart/2005/8/layout/arrow2"/>
    <dgm:cxn modelId="{BB9F3444-ECA0-45AE-BD38-99B53FA7D149}" type="presParOf" srcId="{C5045436-2AEE-4349-B715-9BDB134852A8}" destId="{AF1B8389-D634-4FB8-9C98-F9F712229DC5}" srcOrd="0" destOrd="0" presId="urn:microsoft.com/office/officeart/2005/8/layout/arrow2"/>
    <dgm:cxn modelId="{175423F4-FD34-47C8-B5B0-16731AAE1E96}" type="presParOf" srcId="{C5045436-2AEE-4349-B715-9BDB134852A8}" destId="{6911FC44-4CB8-4B47-985B-A5EB80408810}" srcOrd="1" destOrd="0" presId="urn:microsoft.com/office/officeart/2005/8/layout/arrow2"/>
    <dgm:cxn modelId="{15C2CD55-8EBC-4E37-A7B3-963BE7548D80}" type="presParOf" srcId="{C5045436-2AEE-4349-B715-9BDB134852A8}" destId="{C822C852-D052-4894-9B9B-AA3A0729476C}" srcOrd="2" destOrd="0" presId="urn:microsoft.com/office/officeart/2005/8/layout/arrow2"/>
    <dgm:cxn modelId="{C6556DB3-CCFF-4C35-8084-D4A48EF8CE52}" type="presParOf" srcId="{C5045436-2AEE-4349-B715-9BDB134852A8}" destId="{A11F7FF7-7E3D-4865-A84E-F9C8AB10BB01}" srcOrd="3" destOrd="0" presId="urn:microsoft.com/office/officeart/2005/8/layout/arrow2"/>
    <dgm:cxn modelId="{E3CAED38-E70B-40F3-BB48-72F14CA4D93E}" type="presParOf" srcId="{C5045436-2AEE-4349-B715-9BDB134852A8}" destId="{88BA02B7-E15D-404D-8364-B4AC43F7F2B3}" srcOrd="4" destOrd="0" presId="urn:microsoft.com/office/officeart/2005/8/layout/arrow2"/>
    <dgm:cxn modelId="{FEC4CF95-D070-4FA7-AA71-E17616663D3A}" type="presParOf" srcId="{C5045436-2AEE-4349-B715-9BDB134852A8}" destId="{24AD943C-D6F7-4A3F-A09E-52C85A43A23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E668D-C745-45F1-8366-389D02A7DBC5}">
      <dsp:nvSpPr>
        <dsp:cNvPr id="0" name=""/>
        <dsp:cNvSpPr/>
      </dsp:nvSpPr>
      <dsp:spPr>
        <a:xfrm>
          <a:off x="658412" y="361354"/>
          <a:ext cx="6614054" cy="26685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B8389-D634-4FB8-9C98-F9F712229DC5}">
      <dsp:nvSpPr>
        <dsp:cNvPr id="0" name=""/>
        <dsp:cNvSpPr/>
      </dsp:nvSpPr>
      <dsp:spPr>
        <a:xfrm>
          <a:off x="1450504" y="2366664"/>
          <a:ext cx="152882" cy="152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1FC44-4CB8-4B47-985B-A5EB80408810}">
      <dsp:nvSpPr>
        <dsp:cNvPr id="0" name=""/>
        <dsp:cNvSpPr/>
      </dsp:nvSpPr>
      <dsp:spPr>
        <a:xfrm>
          <a:off x="298380" y="1363379"/>
          <a:ext cx="2009280" cy="66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09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rPr>
            <a:t>1992-1993</a:t>
          </a:r>
          <a:endParaRPr lang="ru-RU" sz="3300" kern="1200" dirty="0">
            <a:latin typeface="Adobe Gothic Std B" pitchFamily="34" charset="-128"/>
            <a:ea typeface="Adobe Gothic Std B" pitchFamily="34" charset="-128"/>
            <a:cs typeface="Times New Roman" panose="02020603050405020304" pitchFamily="18" charset="0"/>
          </a:endParaRPr>
        </a:p>
      </dsp:txBody>
      <dsp:txXfrm>
        <a:off x="298380" y="1363379"/>
        <a:ext cx="2009280" cy="664509"/>
      </dsp:txXfrm>
    </dsp:sp>
    <dsp:sp modelId="{C822C852-D052-4894-9B9B-AA3A0729476C}">
      <dsp:nvSpPr>
        <dsp:cNvPr id="0" name=""/>
        <dsp:cNvSpPr/>
      </dsp:nvSpPr>
      <dsp:spPr>
        <a:xfrm>
          <a:off x="3394719" y="1518668"/>
          <a:ext cx="276364" cy="276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F7FF7-7E3D-4865-A84E-F9C8AB10BB01}">
      <dsp:nvSpPr>
        <dsp:cNvPr id="0" name=""/>
        <dsp:cNvSpPr/>
      </dsp:nvSpPr>
      <dsp:spPr>
        <a:xfrm>
          <a:off x="2890670" y="723529"/>
          <a:ext cx="1450823" cy="776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40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dobe Gothic Std B" pitchFamily="34" charset="-128"/>
              <a:ea typeface="Adobe Gothic Std B" pitchFamily="34" charset="-128"/>
            </a:rPr>
            <a:t>2018</a:t>
          </a:r>
          <a:endParaRPr lang="ru-RU" sz="3300" kern="1200" dirty="0">
            <a:latin typeface="Adobe Gothic Std B" pitchFamily="34" charset="-128"/>
            <a:ea typeface="Adobe Gothic Std B" pitchFamily="34" charset="-128"/>
          </a:endParaRPr>
        </a:p>
      </dsp:txBody>
      <dsp:txXfrm>
        <a:off x="2890670" y="723529"/>
        <a:ext cx="1450823" cy="776682"/>
      </dsp:txXfrm>
    </dsp:sp>
    <dsp:sp modelId="{88BA02B7-E15D-404D-8364-B4AC43F7F2B3}">
      <dsp:nvSpPr>
        <dsp:cNvPr id="0" name=""/>
        <dsp:cNvSpPr/>
      </dsp:nvSpPr>
      <dsp:spPr>
        <a:xfrm>
          <a:off x="5129129" y="1155576"/>
          <a:ext cx="382206" cy="382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D943C-D6F7-4A3F-A09E-52C85A43A230}">
      <dsp:nvSpPr>
        <dsp:cNvPr id="0" name=""/>
        <dsp:cNvSpPr/>
      </dsp:nvSpPr>
      <dsp:spPr>
        <a:xfrm>
          <a:off x="4834885" y="237732"/>
          <a:ext cx="1411224" cy="68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23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dobe Gothic Std B" pitchFamily="34" charset="-128"/>
              <a:ea typeface="Adobe Gothic Std B" pitchFamily="34" charset="-128"/>
            </a:rPr>
            <a:t>2021</a:t>
          </a:r>
          <a:endParaRPr lang="ru-RU" sz="3300" kern="1200" dirty="0">
            <a:latin typeface="Adobe Gothic Std B" pitchFamily="34" charset="-128"/>
            <a:ea typeface="Adobe Gothic Std B" pitchFamily="34" charset="-128"/>
          </a:endParaRPr>
        </a:p>
      </dsp:txBody>
      <dsp:txXfrm>
        <a:off x="4834885" y="237732"/>
        <a:ext cx="1411224" cy="68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ACED8-3E59-4FC0-A79C-F7C4E7AF4A0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35A0-FD81-488E-BBEF-F64A0385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3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35A0-FD81-488E-BBEF-F64A0385FC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63638"/>
            <a:ext cx="4559424" cy="13442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Impact" panose="020B0806030902050204" pitchFamily="34" charset="0"/>
              </a:rPr>
              <a:t>Создание инклюзивного творческого пространства на примере регионального фестиваля-конкурса </a:t>
            </a:r>
            <a:br>
              <a:rPr lang="ru-RU" sz="2000" dirty="0">
                <a:latin typeface="Impact" panose="020B0806030902050204" pitchFamily="34" charset="0"/>
              </a:rPr>
            </a:br>
            <a:r>
              <a:rPr lang="ru-RU" sz="2000" dirty="0">
                <a:latin typeface="Impact" panose="020B0806030902050204" pitchFamily="34" charset="0"/>
              </a:rPr>
              <a:t>«Вера. Надежда. Любовь.»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859782"/>
            <a:ext cx="4631432" cy="576064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Громова Вера Владимировна, </a:t>
            </a:r>
            <a:endParaRPr lang="ru-RU" sz="1200" b="1" dirty="0" smtClean="0"/>
          </a:p>
          <a:p>
            <a:r>
              <a:rPr lang="ru-RU" sz="1200" b="1" dirty="0" smtClean="0"/>
              <a:t>Караваева Ирина Михайловна</a:t>
            </a:r>
            <a:endParaRPr lang="ru-RU" sz="1200" b="1" dirty="0"/>
          </a:p>
          <a:p>
            <a:r>
              <a:rPr lang="ru-RU" sz="1100" dirty="0" smtClean="0"/>
              <a:t>Педагоги-организаторы отдела </a:t>
            </a:r>
            <a:r>
              <a:rPr lang="ru-RU" sz="1100" dirty="0"/>
              <a:t>социально-культурной работы ГБНОУ Дворца учащейся молодежи Санкт-Петербурга</a:t>
            </a:r>
          </a:p>
        </p:txBody>
      </p:sp>
      <p:pic>
        <p:nvPicPr>
          <p:cNvPr id="6" name="Picture 3" descr="C:\Users\OSZT\Desktop\Новая папка\Презентация ВНЛ\Аист_кру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5" y="1640895"/>
            <a:ext cx="1984575" cy="16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SZT\Desktop\Новая папка\Презентация ВНЛ\_ЛОГО ДВОРЦ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2796"/>
            <a:ext cx="1474808" cy="15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SZT\Desktop\Новая папка\Презентация ВНЛ\шап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506"/>
            <a:ext cx="3312368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1920" y="119455"/>
            <a:ext cx="5184576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309140"/>
            <a:ext cx="57606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Победители конкурсов Фестиваля могут быть рекомендованы для участия в Большом всероссийском фестивале детского и юношеского творчества, в том числе для детей с ограниченными возможностями здоровья </a:t>
            </a:r>
            <a:r>
              <a:rPr lang="ru-RU" sz="1200" dirty="0"/>
              <a:t>(г. Москва)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86149"/>
            <a:ext cx="908074" cy="8897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1" b="48265" l="32982" r="62518">
                        <a14:foregroundMark x1="50914" y1="40130" x2="50914" y2="40130"/>
                        <a14:foregroundMark x1="50844" y1="44469" x2="50844" y2="44469"/>
                        <a14:foregroundMark x1="45570" y1="45119" x2="45570" y2="45119"/>
                        <a14:foregroundMark x1="40225" y1="42842" x2="40225" y2="42842"/>
                        <a14:foregroundMark x1="57454" y1="43492" x2="57454" y2="43492"/>
                        <a14:foregroundMark x1="53516" y1="43275" x2="53516" y2="43275"/>
                        <a14:foregroundMark x1="54923" y1="44577" x2="54923" y2="44577"/>
                        <a14:foregroundMark x1="40225" y1="43492" x2="45499" y2="45553"/>
                        <a14:foregroundMark x1="40155" y1="42842" x2="38748" y2="43926"/>
                        <a14:foregroundMark x1="50844" y1="44794" x2="55415" y2="44577"/>
                        <a14:foregroundMark x1="54993" y1="44469" x2="57454" y2="43492"/>
                        <a14:foregroundMark x1="60056" y1="43601" x2="60056" y2="43601"/>
                        <a14:foregroundMark x1="33404" y1="53471" x2="33404" y2="53471"/>
                        <a14:foregroundMark x1="35302" y1="53796" x2="35302" y2="53796"/>
                        <a14:foregroundMark x1="34459" y1="55098" x2="34459" y2="55098"/>
                        <a14:foregroundMark x1="36357" y1="54338" x2="36357" y2="54338"/>
                        <a14:foregroundMark x1="38467" y1="53471" x2="38467" y2="53471"/>
                        <a14:foregroundMark x1="38748" y1="54772" x2="38748" y2="54772"/>
                        <a14:foregroundMark x1="40928" y1="54013" x2="40928" y2="54013"/>
                        <a14:foregroundMark x1="33404" y1="54121" x2="65682" y2="54121"/>
                        <a14:foregroundMark x1="49578" y1="54447" x2="49226" y2="91540"/>
                        <a14:foregroundMark x1="35724" y1="71584" x2="64135" y2="71909"/>
                        <a14:foregroundMark x1="34248" y1="65510" x2="65823" y2="64642"/>
                        <a14:foregroundMark x1="34177" y1="89588" x2="64276" y2="53362"/>
                        <a14:foregroundMark x1="33404" y1="54664" x2="64768" y2="90672"/>
                        <a14:foregroundMark x1="52110" y1="74078" x2="63221" y2="74403"/>
                        <a14:foregroundMark x1="33404" y1="74512" x2="44726" y2="73753"/>
                        <a14:foregroundMark x1="44866" y1="61171" x2="63924" y2="62256"/>
                        <a14:foregroundMark x1="55977" y1="76356" x2="65260" y2="76790"/>
                        <a14:foregroundMark x1="35302" y1="82755" x2="65260" y2="82646"/>
                        <a14:foregroundMark x1="38467" y1="89588" x2="60689" y2="88286"/>
                        <a14:foregroundMark x1="37412" y1="56616" x2="60900" y2="56725"/>
                        <a14:foregroundMark x1="58158" y1="52820" x2="65049" y2="52495"/>
                        <a14:foregroundMark x1="51055" y1="51952" x2="58509" y2="51952"/>
                        <a14:foregroundMark x1="53305" y1="50651" x2="56821" y2="50976"/>
                        <a14:foregroundMark x1="47178" y1="39573" x2="47178" y2="39573"/>
                        <a14:backgroundMark x1="37060" y1="55748" x2="37060" y2="55748"/>
                        <a14:backgroundMark x1="39733" y1="54013" x2="39733" y2="54013"/>
                        <a14:backgroundMark x1="39733" y1="56616" x2="39733" y2="56616"/>
                        <a14:backgroundMark x1="40155" y1="55423" x2="40155" y2="55423"/>
                        <a14:backgroundMark x1="41772" y1="55098" x2="41772" y2="55098"/>
                        <a14:backgroundMark x1="41913" y1="53471" x2="41913" y2="53471"/>
                        <a14:backgroundMark x1="44233" y1="56074" x2="44233" y2="56074"/>
                        <a14:backgroundMark x1="44444" y1="54121" x2="44444" y2="54121"/>
                        <a14:backgroundMark x1="44093" y1="56074" x2="44233" y2="54121"/>
                        <a14:backgroundMark x1="44093" y1="56616" x2="44444" y2="57050"/>
                        <a14:backgroundMark x1="46624" y1="56074" x2="48383" y2="55315"/>
                        <a14:backgroundMark x1="46624" y1="53471" x2="46906" y2="53688"/>
                        <a14:backgroundMark x1="47046" y1="56941" x2="47046" y2="56941"/>
                        <a14:backgroundMark x1="49015" y1="55423" x2="50703" y2="55423"/>
                        <a14:backgroundMark x1="49578" y1="53471" x2="49578" y2="53471"/>
                        <a14:backgroundMark x1="49648" y1="56941" x2="49648" y2="56941"/>
                        <a14:backgroundMark x1="45570" y1="56399" x2="45570" y2="52061"/>
                        <a14:backgroundMark x1="43038" y1="57267" x2="43179" y2="51952"/>
                        <a14:backgroundMark x1="38959" y1="56941" x2="39592" y2="56291"/>
                        <a14:backgroundMark x1="39803" y1="56291" x2="39803" y2="56291"/>
                        <a14:backgroundMark x1="34248" y1="56616" x2="34248" y2="56616"/>
                        <a14:backgroundMark x1="34459" y1="54013" x2="34459" y2="54013"/>
                        <a14:backgroundMark x1="35724" y1="58026" x2="35724" y2="50651"/>
                        <a14:backgroundMark x1="41913" y1="63883" x2="41913" y2="63883"/>
                        <a14:backgroundMark x1="42335" y1="66269" x2="42335" y2="66269"/>
                        <a14:backgroundMark x1="42335" y1="65184" x2="41561" y2="64859"/>
                        <a14:backgroundMark x1="43460" y1="65184" x2="44937" y2="68113"/>
                        <a14:backgroundMark x1="42616" y1="66269" x2="43882" y2="65510"/>
                        <a14:backgroundMark x1="53305" y1="49024" x2="56962" y2="51952"/>
                        <a14:backgroundMark x1="58439" y1="52603" x2="52954" y2="49892"/>
                        <a14:backgroundMark x1="57736" y1="51193" x2="55907" y2="50868"/>
                        <a14:backgroundMark x1="54993" y1="51627" x2="54993" y2="51627"/>
                        <a14:backgroundMark x1="53516" y1="51952" x2="53516" y2="51952"/>
                      </a14:backgroundRemoval>
                    </a14:imgEffect>
                    <a14:imgEffect>
                      <a14:artisticBlur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94" y="3556146"/>
            <a:ext cx="3903797" cy="2531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3405939"/>
            <a:ext cx="11521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dirty="0">
                <a:latin typeface="Comic Sans MS" panose="030F0702030302020204" pitchFamily="66" charset="0"/>
              </a:rPr>
              <a:t>Всероссийский фестиваль инклюзивных театров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4964" y1="26254" x2="64964" y2="26254"/>
                        <a14:foregroundMark x1="60097" y1="22124" x2="60097" y2="22124"/>
                        <a14:foregroundMark x1="76156" y1="9735" x2="76156" y2="9735"/>
                        <a14:foregroundMark x1="95134" y1="10029" x2="95134" y2="10029"/>
                        <a14:foregroundMark x1="88808" y1="16814" x2="88808" y2="16814"/>
                        <a14:foregroundMark x1="59611" y1="30678" x2="67397" y2="24779"/>
                        <a14:foregroundMark x1="96107" y1="5015" x2="97080" y2="2065"/>
                        <a14:foregroundMark x1="31630" y1="45723" x2="40633" y2="43068"/>
                        <a14:foregroundMark x1="18978" y1="49263" x2="11922" y2="52802"/>
                        <a14:foregroundMark x1="26521" y1="43363" x2="29927" y2="40413"/>
                        <a14:foregroundMark x1="58637" y1="20354" x2="70803" y2="24484"/>
                        <a14:foregroundMark x1="80049" y1="38938" x2="86618" y2="48968"/>
                        <a14:foregroundMark x1="82725" y1="64897" x2="82725" y2="64897"/>
                        <a14:foregroundMark x1="83455" y1="61357" x2="83455" y2="61357"/>
                        <a14:foregroundMark x1="83212" y1="61947" x2="82482" y2="64897"/>
                        <a14:foregroundMark x1="23114" y1="62537" x2="27981" y2="55752"/>
                        <a14:foregroundMark x1="18005" y1="62242" x2="19951" y2="56932"/>
                        <a14:foregroundMark x1="14842" y1="61062" x2="15815" y2="58112"/>
                        <a14:foregroundMark x1="31144" y1="56047" x2="32603" y2="51327"/>
                        <a14:foregroundMark x1="26034" y1="36873" x2="35766" y2="33923"/>
                        <a14:foregroundMark x1="35766" y1="33923" x2="35036" y2="33923"/>
                        <a14:foregroundMark x1="13139" y1="46018" x2="15572" y2="43953"/>
                        <a14:foregroundMark x1="48418" y1="31858" x2="49392" y2="29204"/>
                        <a14:foregroundMark x1="41363" y1="34218" x2="57664" y2="17404"/>
                        <a14:foregroundMark x1="37713" y1="36283" x2="35036" y2="37463"/>
                        <a14:foregroundMark x1="35280" y1="37463" x2="37713" y2="36283"/>
                        <a14:foregroundMark x1="51095" y1="61947" x2="61557" y2="57227"/>
                        <a14:backgroundMark x1="18248" y1="62537" x2="18248" y2="62537"/>
                        <a14:backgroundMark x1="18735" y1="61062" x2="18735" y2="61062"/>
                        <a14:backgroundMark x1="49635" y1="29499" x2="49635" y2="29499"/>
                        <a14:backgroundMark x1="35280" y1="37168" x2="35280" y2="37168"/>
                        <a14:backgroundMark x1="29927" y1="40413" x2="29927" y2="40413"/>
                        <a14:backgroundMark x1="27251" y1="43953" x2="27251" y2="43953"/>
                      </a14:backgroundRemoval>
                    </a14:imgEffect>
                    <a14:imgEffect>
                      <a14:artisticBlur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87" y="3642167"/>
            <a:ext cx="1505618" cy="1241861"/>
          </a:xfrm>
          <a:prstGeom prst="rect">
            <a:avLst/>
          </a:prstGeom>
          <a:effectLst>
            <a:softEdge rad="0"/>
          </a:effectLst>
        </p:spPr>
      </p:pic>
      <p:sp>
        <p:nvSpPr>
          <p:cNvPr id="15" name="TextBox 14"/>
          <p:cNvSpPr txBox="1"/>
          <p:nvPr/>
        </p:nvSpPr>
        <p:spPr>
          <a:xfrm>
            <a:off x="3491880" y="3598859"/>
            <a:ext cx="172819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dirty="0">
                <a:latin typeface="Comic Sans MS" panose="030F0702030302020204" pitchFamily="66" charset="0"/>
              </a:rPr>
              <a:t>Всероссийский фестиваль танцев </a:t>
            </a:r>
          </a:p>
          <a:p>
            <a:pPr algn="ctr"/>
            <a:r>
              <a:rPr lang="ru-RU" sz="1000" dirty="0">
                <a:latin typeface="Comic Sans MS" panose="030F0702030302020204" pitchFamily="66" charset="0"/>
              </a:rPr>
              <a:t>на колясках</a:t>
            </a:r>
          </a:p>
        </p:txBody>
      </p:sp>
      <p:pic>
        <p:nvPicPr>
          <p:cNvPr id="5122" name="Picture 2" descr="https://sun9-11.userapi.com/impg/7NzCrM1bJzhEC1UFNbs2IuAiPj_MA81TObAB4Q/Sg-g5Br9Shc.jpg?size=2560x1707&amp;quality=95&amp;sign=9f68f8b6cfc5c2cbd8eacb381858c72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55" y="223506"/>
            <a:ext cx="226780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2.userapi.com/impg/NgP8kFvzMtrnb9yRBg9EFqPgwHZV19ieTMIQEA/Q45c5jjo5hA.jpg?size=1600x1066&amp;quality=95&amp;sign=5dea20cb1d09a3e2296d88c1054de4e6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54" y="1779662"/>
            <a:ext cx="2267809" cy="15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71.userapi.com/impg/z-fmHOMvV1U0phvnNwPGzBfz0Ng-7yub-Czrrg/JTjrd5m3hrk.jpg?size=2560x1707&amp;quality=95&amp;sign=1fa9d30274de17e1e7b58061172ba108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54" y="3370513"/>
            <a:ext cx="2267810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SZT\Desktop\Новая папка\Презентация ВНЛ\шап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06"/>
            <a:ext cx="3312368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2"/>
          <p:cNvSpPr>
            <a:spLocks noGrp="1"/>
          </p:cNvSpPr>
          <p:nvPr>
            <p:ph type="body" idx="1"/>
          </p:nvPr>
        </p:nvSpPr>
        <p:spPr>
          <a:xfrm>
            <a:off x="3995936" y="339502"/>
            <a:ext cx="4040188" cy="7920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www.dumspb.ru</a:t>
            </a:r>
            <a:endParaRPr lang="ru-RU" dirty="0"/>
          </a:p>
          <a:p>
            <a:r>
              <a:rPr lang="en-US" dirty="0"/>
              <a:t>vk.com/</a:t>
            </a:r>
            <a:r>
              <a:rPr lang="en-US" dirty="0" err="1"/>
              <a:t>festival_vnl</a:t>
            </a:r>
            <a:endParaRPr lang="ru-RU" dirty="0"/>
          </a:p>
        </p:txBody>
      </p:sp>
      <p:sp>
        <p:nvSpPr>
          <p:cNvPr id="30" name="Кольцо 29"/>
          <p:cNvSpPr/>
          <p:nvPr/>
        </p:nvSpPr>
        <p:spPr>
          <a:xfrm>
            <a:off x="5292080" y="4443958"/>
            <a:ext cx="432048" cy="432048"/>
          </a:xfrm>
          <a:prstGeom prst="donut">
            <a:avLst>
              <a:gd name="adj" fmla="val 2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C:\Users\osk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9140"/>
            <a:ext cx="3554312" cy="35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sun9-30.userapi.com/impg/YcayOVJeOdOo-vx2rtndd-LMLl6DoT3g_ZNqCw/TA3fco1_x8M.jpg?size=547x547&amp;quality=96&amp;sign=6c5f7bbb73ee93f91dbd8138fe0937c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966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42664" y="3723878"/>
            <a:ext cx="8305800" cy="9361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Отдел социально-культурной работы ГБНОУ Дворца учащейся молодежи Санкт-Петербурга</a:t>
            </a:r>
          </a:p>
          <a:p>
            <a:pPr algn="ctr"/>
            <a:r>
              <a:rPr lang="ru-RU" dirty="0"/>
              <a:t>191186, СПб, ул. Малая Конюшенная, д.1-3, литера В</a:t>
            </a:r>
          </a:p>
          <a:p>
            <a:pPr algn="ctr"/>
            <a:r>
              <a:rPr lang="ru-RU" dirty="0"/>
              <a:t>Тел.: 8 (812) 417-38-14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75806"/>
            <a:ext cx="8305800" cy="857250"/>
          </a:xfrm>
        </p:spPr>
        <p:txBody>
          <a:bodyPr anchor="ctr"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6" name="Picture 3" descr="C:\Users\OSZT\Desktop\Новая папка\Презентация ВНЛ\Аист_кру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0322"/>
            <a:ext cx="2471919" cy="21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OSZT\Desktop\Новая папка\Презентация ВНЛ\_ЛОГО ДВОРЦ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21093"/>
            <a:ext cx="1908219" cy="202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Autofit/>
          </a:bodyPr>
          <a:lstStyle/>
          <a:p>
            <a:r>
              <a:rPr lang="ru-RU" sz="3000" dirty="0">
                <a:latin typeface="Impact" panose="020B0806030902050204" pitchFamily="34" charset="0"/>
              </a:rPr>
              <a:t>Фестиваль инклюзивного художественного творчества «Вера. Надежда. Любовь.»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24849"/>
              </p:ext>
            </p:extLst>
          </p:nvPr>
        </p:nvGraphicFramePr>
        <p:xfrm>
          <a:off x="457200" y="1200150"/>
          <a:ext cx="8362950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C:\Users\OSZT\Desktop\Новая папка\Презентация ВНЛ\Аист бел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3055" y="625165"/>
            <a:ext cx="1831095" cy="13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OSZT\Desktop\Новая папка\Презентация ВНЛ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95784"/>
            <a:ext cx="2098451" cy="20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OSZT\Desktop\Новая папка\Презентация ВНЛ\цапель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0000" y1="41776" x2="40000" y2="41776"/>
                        <a14:foregroundMark x1="48065" y1="50329" x2="48065" y2="50329"/>
                        <a14:foregroundMark x1="46452" y1="62171" x2="46452" y2="62171"/>
                        <a14:foregroundMark x1="48065" y1="57566" x2="48065" y2="57566"/>
                        <a14:foregroundMark x1="48710" y1="62500" x2="4871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95786"/>
            <a:ext cx="2160240" cy="21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8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un9-68.userapi.com/impg/c858220/v858220321/17dbdb/nzHsxJls3Dc.jpg?size=1200x800&amp;quality=96&amp;sign=1dd17f164e7f9fe11668186da08138f0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4" r="10259"/>
          <a:stretch/>
        </p:blipFill>
        <p:spPr bwMode="auto">
          <a:xfrm>
            <a:off x="5658820" y="195488"/>
            <a:ext cx="3298787" cy="22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7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sun9-15.userapi.com/impg/c854328/v854328914/177867/1ibQu4xw6BI.jpg?size=1200x800&amp;quality=96&amp;sign=ee2860b53a706ce6cc01af7b2f7f584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79" y="2497630"/>
            <a:ext cx="3605729" cy="25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4.userapi.com/impg/c854428/v854428415/1ee3ad/x23fT9QJCBA.jpg?size=1200x800&amp;quality=96&amp;sign=51a859b01b55c793fc64506a58df7ae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52" y="195487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79.userapi.com/impg/c854428/v854428415/1ee43d/AbLYv_5gYdw.jpg?size=1200x800&amp;quality=96&amp;sign=2d9e31d5c8c195d041edf31003e43fe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r="13082"/>
          <a:stretch/>
        </p:blipFill>
        <p:spPr bwMode="auto">
          <a:xfrm>
            <a:off x="251519" y="2490980"/>
            <a:ext cx="2586960" cy="24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87.userapi.com/impg/IpU_w4tkflOFx8aN16PbM9eFXxzL3ug2f5Ef3Q/fcdcaH0DS30.jpg?size=1200x800&amp;quality=95&amp;sign=dc8cc6f2d5d046754e5fb9ae4cb9a519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6260"/>
          <a:stretch/>
        </p:blipFill>
        <p:spPr bwMode="auto">
          <a:xfrm>
            <a:off x="6315210" y="2499743"/>
            <a:ext cx="2642397" cy="24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91630"/>
            <a:ext cx="8496944" cy="3387823"/>
          </a:xfrm>
        </p:spPr>
        <p:txBody>
          <a:bodyPr numCol="2">
            <a:noAutofit/>
          </a:bodyPr>
          <a:lstStyle/>
          <a:p>
            <a:r>
              <a:rPr lang="ru-RU" sz="1500" dirty="0">
                <a:solidFill>
                  <a:schemeClr val="tx1"/>
                </a:solidFill>
              </a:rPr>
              <a:t>В течение всего учебного года участники имеют возможность разносторонне проявить себя в любом творческом направлении: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Конкурс декоративно-прикладного искусства;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Конкурс инструментального искусства;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Конкурс хореографических коллективов;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Конкурс </a:t>
            </a:r>
            <a:r>
              <a:rPr lang="ru-RU" sz="1500" dirty="0" err="1">
                <a:solidFill>
                  <a:schemeClr val="tx1"/>
                </a:solidFill>
              </a:rPr>
              <a:t>видеотворчества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Конкурс эстрадного вокального искусства;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Конкурс академического вокального искусства;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Конкурс театральных коллективов;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500" dirty="0">
                <a:solidFill>
                  <a:schemeClr val="tx1"/>
                </a:solidFill>
              </a:rPr>
              <a:t>Литературный конкурс.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В конкурсах Фестиваля принимают участие учащиеся государственных общеобразовательных учреждений, реализующих адаптированные образовательные программы для детей с ОВЗ, и воспитанники центров содействия семейному воспитанию.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Возраст участников с 7 до 18 лет (включительно).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Для детей, находящихся на домашнем обучении, предусмотрена заочная форма участия в литературном конкурсе, конкурсе </a:t>
            </a:r>
            <a:r>
              <a:rPr lang="ru-RU" sz="1500" dirty="0" err="1">
                <a:solidFill>
                  <a:schemeClr val="tx1"/>
                </a:solidFill>
              </a:rPr>
              <a:t>видеотворчества</a:t>
            </a:r>
            <a:r>
              <a:rPr lang="ru-RU" sz="1500" dirty="0">
                <a:solidFill>
                  <a:schemeClr val="tx1"/>
                </a:solidFill>
              </a:rPr>
              <a:t> и декоративно-прикладного искусства.</a:t>
            </a:r>
          </a:p>
        </p:txBody>
      </p:sp>
      <p:pic>
        <p:nvPicPr>
          <p:cNvPr id="4" name="Picture 2" descr="C:\Users\OSZT\Desktop\Новая папка\Презентация ВНЛ\шап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06"/>
            <a:ext cx="3312368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32040" y="154255"/>
            <a:ext cx="3168352" cy="1224136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8 </a:t>
            </a:r>
            <a:r>
              <a:rPr lang="ru-RU" dirty="0">
                <a:latin typeface="Impact" panose="020B0806030902050204" pitchFamily="34" charset="0"/>
              </a:rPr>
              <a:t>конкурсов</a:t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 smtClean="0">
                <a:latin typeface="Impact" panose="020B0806030902050204" pitchFamily="34" charset="0"/>
              </a:rPr>
              <a:t>25 </a:t>
            </a:r>
            <a:r>
              <a:rPr lang="ru-RU" dirty="0">
                <a:latin typeface="Impact" panose="020B0806030902050204" pitchFamily="34" charset="0"/>
              </a:rPr>
              <a:t>номинации</a:t>
            </a:r>
          </a:p>
        </p:txBody>
      </p:sp>
    </p:spTree>
    <p:extLst>
      <p:ext uri="{BB962C8B-B14F-4D97-AF65-F5344CB8AC3E}">
        <p14:creationId xmlns:p14="http://schemas.microsoft.com/office/powerpoint/2010/main" val="843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SZT\Desktop\Новая папка\Презентация ВНЛ\шап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06"/>
            <a:ext cx="3312368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51920" y="51470"/>
            <a:ext cx="5184576" cy="1224136"/>
          </a:xfrm>
        </p:spPr>
        <p:txBody>
          <a:bodyPr anchor="t">
            <a:no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– поменял статус,</a:t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>
                <a:latin typeface="Impact" panose="020B0806030902050204" pitchFamily="34" charset="0"/>
              </a:rPr>
              <a:t>стал  региональным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124510"/>
            <a:ext cx="8503064" cy="3886278"/>
            <a:chOff x="323528" y="1124510"/>
            <a:chExt cx="8503064" cy="3886278"/>
          </a:xfrm>
        </p:grpSpPr>
        <p:sp>
          <p:nvSpPr>
            <p:cNvPr id="3" name="Полилиния 2"/>
            <p:cNvSpPr/>
            <p:nvPr/>
          </p:nvSpPr>
          <p:spPr>
            <a:xfrm>
              <a:off x="323528" y="2211715"/>
              <a:ext cx="2582668" cy="2376106"/>
            </a:xfrm>
            <a:custGeom>
              <a:avLst/>
              <a:gdLst>
                <a:gd name="connsiteX0" fmla="*/ 0 w 2582668"/>
                <a:gd name="connsiteY0" fmla="*/ 237611 h 2376106"/>
                <a:gd name="connsiteX1" fmla="*/ 237611 w 2582668"/>
                <a:gd name="connsiteY1" fmla="*/ 0 h 2376106"/>
                <a:gd name="connsiteX2" fmla="*/ 2345057 w 2582668"/>
                <a:gd name="connsiteY2" fmla="*/ 0 h 2376106"/>
                <a:gd name="connsiteX3" fmla="*/ 2582668 w 2582668"/>
                <a:gd name="connsiteY3" fmla="*/ 237611 h 2376106"/>
                <a:gd name="connsiteX4" fmla="*/ 2582668 w 2582668"/>
                <a:gd name="connsiteY4" fmla="*/ 2138495 h 2376106"/>
                <a:gd name="connsiteX5" fmla="*/ 2345057 w 2582668"/>
                <a:gd name="connsiteY5" fmla="*/ 2376106 h 2376106"/>
                <a:gd name="connsiteX6" fmla="*/ 237611 w 2582668"/>
                <a:gd name="connsiteY6" fmla="*/ 2376106 h 2376106"/>
                <a:gd name="connsiteX7" fmla="*/ 0 w 2582668"/>
                <a:gd name="connsiteY7" fmla="*/ 2138495 h 2376106"/>
                <a:gd name="connsiteX8" fmla="*/ 0 w 2582668"/>
                <a:gd name="connsiteY8" fmla="*/ 237611 h 237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2668" h="2376106">
                  <a:moveTo>
                    <a:pt x="0" y="237611"/>
                  </a:moveTo>
                  <a:cubicBezTo>
                    <a:pt x="0" y="106382"/>
                    <a:pt x="106382" y="0"/>
                    <a:pt x="237611" y="0"/>
                  </a:cubicBezTo>
                  <a:lnTo>
                    <a:pt x="2345057" y="0"/>
                  </a:lnTo>
                  <a:cubicBezTo>
                    <a:pt x="2476286" y="0"/>
                    <a:pt x="2582668" y="106382"/>
                    <a:pt x="2582668" y="237611"/>
                  </a:cubicBezTo>
                  <a:lnTo>
                    <a:pt x="2582668" y="2138495"/>
                  </a:lnTo>
                  <a:cubicBezTo>
                    <a:pt x="2582668" y="2269724"/>
                    <a:pt x="2476286" y="2376106"/>
                    <a:pt x="2345057" y="2376106"/>
                  </a:cubicBezTo>
                  <a:lnTo>
                    <a:pt x="237611" y="2376106"/>
                  </a:lnTo>
                  <a:cubicBezTo>
                    <a:pt x="106382" y="2376106"/>
                    <a:pt x="0" y="2269724"/>
                    <a:pt x="0" y="2138495"/>
                  </a:cubicBezTo>
                  <a:lnTo>
                    <a:pt x="0" y="23761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506" tIns="178506" rIns="178506" bIns="687671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Прежде чем отправить заявку на тот или иной конкурс фестиваля – учреждение проводит внутренний конкурс школы на выявление лучших конкурсантов.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Выбранные учреждением конкурсные номера и станут участниками конкурсов регионального фестиваля. 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246" y="1742692"/>
              <a:ext cx="2918925" cy="2989304"/>
            </a:xfrm>
            <a:custGeom>
              <a:avLst/>
              <a:gdLst>
                <a:gd name="connsiteX0" fmla="*/ 0 w 2918925"/>
                <a:gd name="connsiteY0" fmla="*/ 291893 h 2989304"/>
                <a:gd name="connsiteX1" fmla="*/ 291893 w 2918925"/>
                <a:gd name="connsiteY1" fmla="*/ 0 h 2989304"/>
                <a:gd name="connsiteX2" fmla="*/ 2627033 w 2918925"/>
                <a:gd name="connsiteY2" fmla="*/ 0 h 2989304"/>
                <a:gd name="connsiteX3" fmla="*/ 2918926 w 2918925"/>
                <a:gd name="connsiteY3" fmla="*/ 291893 h 2989304"/>
                <a:gd name="connsiteX4" fmla="*/ 2918925 w 2918925"/>
                <a:gd name="connsiteY4" fmla="*/ 2697412 h 2989304"/>
                <a:gd name="connsiteX5" fmla="*/ 2627032 w 2918925"/>
                <a:gd name="connsiteY5" fmla="*/ 2989305 h 2989304"/>
                <a:gd name="connsiteX6" fmla="*/ 291893 w 2918925"/>
                <a:gd name="connsiteY6" fmla="*/ 2989304 h 2989304"/>
                <a:gd name="connsiteX7" fmla="*/ 0 w 2918925"/>
                <a:gd name="connsiteY7" fmla="*/ 2697411 h 2989304"/>
                <a:gd name="connsiteX8" fmla="*/ 0 w 2918925"/>
                <a:gd name="connsiteY8" fmla="*/ 291893 h 298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925" h="2989304">
                  <a:moveTo>
                    <a:pt x="0" y="291893"/>
                  </a:moveTo>
                  <a:cubicBezTo>
                    <a:pt x="0" y="130685"/>
                    <a:pt x="130685" y="0"/>
                    <a:pt x="291893" y="0"/>
                  </a:cubicBezTo>
                  <a:lnTo>
                    <a:pt x="2627033" y="0"/>
                  </a:lnTo>
                  <a:cubicBezTo>
                    <a:pt x="2788241" y="0"/>
                    <a:pt x="2918926" y="130685"/>
                    <a:pt x="2918926" y="291893"/>
                  </a:cubicBezTo>
                  <a:cubicBezTo>
                    <a:pt x="2918926" y="1093733"/>
                    <a:pt x="2918925" y="1895572"/>
                    <a:pt x="2918925" y="2697412"/>
                  </a:cubicBezTo>
                  <a:cubicBezTo>
                    <a:pt x="2918925" y="2858620"/>
                    <a:pt x="2788240" y="2989305"/>
                    <a:pt x="2627032" y="2989305"/>
                  </a:cubicBezTo>
                  <a:lnTo>
                    <a:pt x="291893" y="2989304"/>
                  </a:lnTo>
                  <a:cubicBezTo>
                    <a:pt x="130685" y="2989304"/>
                    <a:pt x="0" y="2858619"/>
                    <a:pt x="0" y="2697411"/>
                  </a:cubicBezTo>
                  <a:lnTo>
                    <a:pt x="0" y="29189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617" tIns="833182" rIns="192617" bIns="192617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Участники направляют в оргкомитет Фестиваля заявку и видеозапись конкурсного номера. 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Экспертная группа конкурса (один или несколько членов жюри конкурса и представители оргкомитета) определяет конкурсантов для их дальнейшего участия в очном этапе. 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0" kern="1200" dirty="0"/>
                <a:t>Конкурсанты, не прошедшие в очный тур, награждаются Сертификатами за участие.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  <p:sp>
          <p:nvSpPr>
            <p:cNvPr id="10" name="Круговая стрелка 9"/>
            <p:cNvSpPr/>
            <p:nvPr/>
          </p:nvSpPr>
          <p:spPr>
            <a:xfrm rot="20678708">
              <a:off x="4801275" y="1124510"/>
              <a:ext cx="2542078" cy="2966320"/>
            </a:xfrm>
            <a:prstGeom prst="circularArrow">
              <a:avLst>
                <a:gd name="adj1" fmla="val 1615"/>
                <a:gd name="adj2" fmla="val 191798"/>
                <a:gd name="adj3" fmla="val 20565535"/>
                <a:gd name="adj4" fmla="val 13508355"/>
                <a:gd name="adj5" fmla="val 1884"/>
              </a:avLst>
            </a:prstGeom>
            <a:solidFill>
              <a:schemeClr val="tx2"/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561730" y="1923680"/>
              <a:ext cx="1306419" cy="519519"/>
            </a:xfrm>
            <a:custGeom>
              <a:avLst/>
              <a:gdLst>
                <a:gd name="connsiteX0" fmla="*/ 0 w 1306419"/>
                <a:gd name="connsiteY0" fmla="*/ 51952 h 519519"/>
                <a:gd name="connsiteX1" fmla="*/ 51952 w 1306419"/>
                <a:gd name="connsiteY1" fmla="*/ 0 h 519519"/>
                <a:gd name="connsiteX2" fmla="*/ 1254467 w 1306419"/>
                <a:gd name="connsiteY2" fmla="*/ 0 h 519519"/>
                <a:gd name="connsiteX3" fmla="*/ 1306419 w 1306419"/>
                <a:gd name="connsiteY3" fmla="*/ 51952 h 519519"/>
                <a:gd name="connsiteX4" fmla="*/ 1306419 w 1306419"/>
                <a:gd name="connsiteY4" fmla="*/ 467567 h 519519"/>
                <a:gd name="connsiteX5" fmla="*/ 1254467 w 1306419"/>
                <a:gd name="connsiteY5" fmla="*/ 519519 h 519519"/>
                <a:gd name="connsiteX6" fmla="*/ 51952 w 1306419"/>
                <a:gd name="connsiteY6" fmla="*/ 519519 h 519519"/>
                <a:gd name="connsiteX7" fmla="*/ 0 w 1306419"/>
                <a:gd name="connsiteY7" fmla="*/ 467567 h 519519"/>
                <a:gd name="connsiteX8" fmla="*/ 0 w 1306419"/>
                <a:gd name="connsiteY8" fmla="*/ 51952 h 51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419" h="519519">
                  <a:moveTo>
                    <a:pt x="0" y="51952"/>
                  </a:moveTo>
                  <a:cubicBezTo>
                    <a:pt x="0" y="23260"/>
                    <a:pt x="23260" y="0"/>
                    <a:pt x="51952" y="0"/>
                  </a:cubicBezTo>
                  <a:lnTo>
                    <a:pt x="1254467" y="0"/>
                  </a:lnTo>
                  <a:cubicBezTo>
                    <a:pt x="1283159" y="0"/>
                    <a:pt x="1306419" y="23260"/>
                    <a:pt x="1306419" y="51952"/>
                  </a:cubicBezTo>
                  <a:lnTo>
                    <a:pt x="1306419" y="467567"/>
                  </a:lnTo>
                  <a:cubicBezTo>
                    <a:pt x="1306419" y="496259"/>
                    <a:pt x="1283159" y="519519"/>
                    <a:pt x="1254467" y="519519"/>
                  </a:cubicBezTo>
                  <a:lnTo>
                    <a:pt x="51952" y="519519"/>
                  </a:lnTo>
                  <a:cubicBezTo>
                    <a:pt x="23260" y="519519"/>
                    <a:pt x="0" y="496259"/>
                    <a:pt x="0" y="467567"/>
                  </a:cubicBezTo>
                  <a:lnTo>
                    <a:pt x="0" y="5195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16" tIns="40616" rIns="53316" bIns="406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Заочный тур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241000" y="2211709"/>
              <a:ext cx="2585592" cy="2376264"/>
            </a:xfrm>
            <a:custGeom>
              <a:avLst/>
              <a:gdLst>
                <a:gd name="connsiteX0" fmla="*/ 0 w 2585592"/>
                <a:gd name="connsiteY0" fmla="*/ 237626 h 2376264"/>
                <a:gd name="connsiteX1" fmla="*/ 237626 w 2585592"/>
                <a:gd name="connsiteY1" fmla="*/ 0 h 2376264"/>
                <a:gd name="connsiteX2" fmla="*/ 2347966 w 2585592"/>
                <a:gd name="connsiteY2" fmla="*/ 0 h 2376264"/>
                <a:gd name="connsiteX3" fmla="*/ 2585592 w 2585592"/>
                <a:gd name="connsiteY3" fmla="*/ 237626 h 2376264"/>
                <a:gd name="connsiteX4" fmla="*/ 2585592 w 2585592"/>
                <a:gd name="connsiteY4" fmla="*/ 2138638 h 2376264"/>
                <a:gd name="connsiteX5" fmla="*/ 2347966 w 2585592"/>
                <a:gd name="connsiteY5" fmla="*/ 2376264 h 2376264"/>
                <a:gd name="connsiteX6" fmla="*/ 237626 w 2585592"/>
                <a:gd name="connsiteY6" fmla="*/ 2376264 h 2376264"/>
                <a:gd name="connsiteX7" fmla="*/ 0 w 2585592"/>
                <a:gd name="connsiteY7" fmla="*/ 2138638 h 2376264"/>
                <a:gd name="connsiteX8" fmla="*/ 0 w 2585592"/>
                <a:gd name="connsiteY8" fmla="*/ 237626 h 237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592" h="2376264">
                  <a:moveTo>
                    <a:pt x="0" y="237626"/>
                  </a:moveTo>
                  <a:cubicBezTo>
                    <a:pt x="0" y="106389"/>
                    <a:pt x="106389" y="0"/>
                    <a:pt x="237626" y="0"/>
                  </a:cubicBezTo>
                  <a:lnTo>
                    <a:pt x="2347966" y="0"/>
                  </a:lnTo>
                  <a:cubicBezTo>
                    <a:pt x="2479203" y="0"/>
                    <a:pt x="2585592" y="106389"/>
                    <a:pt x="2585592" y="237626"/>
                  </a:cubicBezTo>
                  <a:lnTo>
                    <a:pt x="2585592" y="2138638"/>
                  </a:lnTo>
                  <a:cubicBezTo>
                    <a:pt x="2585592" y="2269875"/>
                    <a:pt x="2479203" y="2376264"/>
                    <a:pt x="2347966" y="2376264"/>
                  </a:cubicBezTo>
                  <a:lnTo>
                    <a:pt x="237626" y="2376264"/>
                  </a:lnTo>
                  <a:cubicBezTo>
                    <a:pt x="106389" y="2376264"/>
                    <a:pt x="0" y="2269875"/>
                    <a:pt x="0" y="2138638"/>
                  </a:cubicBezTo>
                  <a:lnTo>
                    <a:pt x="0" y="2376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509" tIns="178509" rIns="178509" bIns="687709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Конкурсанты, допущенные Экспертной группой для дальнейшего участия в очном этапе, представляют свои выступления на сцене концертного зала ГБНОУ ДУМ СПб в присутствии всех членов жюри. 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Из числа конкурсантов очного тура общим решением </a:t>
              </a:r>
              <a:r>
                <a:rPr lang="ru-RU" sz="1100" b="1" kern="1200" dirty="0"/>
                <a:t>Жюри определяет: участников, лауреатов и победителей конкурса.</a:t>
              </a:r>
              <a:r>
                <a:rPr lang="ru-RU" sz="1100" kern="1200" dirty="0"/>
                <a:t> 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308302" y="4243397"/>
              <a:ext cx="1450451" cy="488592"/>
            </a:xfrm>
            <a:custGeom>
              <a:avLst/>
              <a:gdLst>
                <a:gd name="connsiteX0" fmla="*/ 0 w 1450451"/>
                <a:gd name="connsiteY0" fmla="*/ 48859 h 488592"/>
                <a:gd name="connsiteX1" fmla="*/ 48859 w 1450451"/>
                <a:gd name="connsiteY1" fmla="*/ 0 h 488592"/>
                <a:gd name="connsiteX2" fmla="*/ 1401592 w 1450451"/>
                <a:gd name="connsiteY2" fmla="*/ 0 h 488592"/>
                <a:gd name="connsiteX3" fmla="*/ 1450451 w 1450451"/>
                <a:gd name="connsiteY3" fmla="*/ 48859 h 488592"/>
                <a:gd name="connsiteX4" fmla="*/ 1450451 w 1450451"/>
                <a:gd name="connsiteY4" fmla="*/ 439733 h 488592"/>
                <a:gd name="connsiteX5" fmla="*/ 1401592 w 1450451"/>
                <a:gd name="connsiteY5" fmla="*/ 488592 h 488592"/>
                <a:gd name="connsiteX6" fmla="*/ 48859 w 1450451"/>
                <a:gd name="connsiteY6" fmla="*/ 488592 h 488592"/>
                <a:gd name="connsiteX7" fmla="*/ 0 w 1450451"/>
                <a:gd name="connsiteY7" fmla="*/ 439733 h 488592"/>
                <a:gd name="connsiteX8" fmla="*/ 0 w 1450451"/>
                <a:gd name="connsiteY8" fmla="*/ 48859 h 48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451" h="488592">
                  <a:moveTo>
                    <a:pt x="0" y="48859"/>
                  </a:moveTo>
                  <a:cubicBezTo>
                    <a:pt x="0" y="21875"/>
                    <a:pt x="21875" y="0"/>
                    <a:pt x="48859" y="0"/>
                  </a:cubicBezTo>
                  <a:lnTo>
                    <a:pt x="1401592" y="0"/>
                  </a:lnTo>
                  <a:cubicBezTo>
                    <a:pt x="1428576" y="0"/>
                    <a:pt x="1450451" y="21875"/>
                    <a:pt x="1450451" y="48859"/>
                  </a:cubicBezTo>
                  <a:lnTo>
                    <a:pt x="1450451" y="439733"/>
                  </a:lnTo>
                  <a:cubicBezTo>
                    <a:pt x="1450451" y="466717"/>
                    <a:pt x="1428576" y="488592"/>
                    <a:pt x="1401592" y="488592"/>
                  </a:cubicBezTo>
                  <a:lnTo>
                    <a:pt x="48859" y="488592"/>
                  </a:lnTo>
                  <a:cubicBezTo>
                    <a:pt x="21875" y="488592"/>
                    <a:pt x="0" y="466717"/>
                    <a:pt x="0" y="439733"/>
                  </a:cubicBezTo>
                  <a:lnTo>
                    <a:pt x="0" y="4885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410" tIns="39710" rIns="52410" bIns="39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Очный тур</a:t>
              </a:r>
            </a:p>
          </p:txBody>
        </p:sp>
        <p:sp>
          <p:nvSpPr>
            <p:cNvPr id="4" name="Shape 3"/>
            <p:cNvSpPr/>
            <p:nvPr/>
          </p:nvSpPr>
          <p:spPr>
            <a:xfrm rot="1316373">
              <a:off x="1508335" y="2244394"/>
              <a:ext cx="2766394" cy="2766394"/>
            </a:xfrm>
            <a:prstGeom prst="leftCircularArrow">
              <a:avLst>
                <a:gd name="adj1" fmla="val 1562"/>
                <a:gd name="adj2" fmla="val 185341"/>
                <a:gd name="adj3" fmla="val 1234317"/>
                <a:gd name="adj4" fmla="val 8297955"/>
                <a:gd name="adj5" fmla="val 1823"/>
              </a:avLst>
            </a:prstGeom>
            <a:solidFill>
              <a:schemeClr val="tx2"/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331646" y="4083917"/>
              <a:ext cx="1306419" cy="519519"/>
            </a:xfrm>
            <a:custGeom>
              <a:avLst/>
              <a:gdLst>
                <a:gd name="connsiteX0" fmla="*/ 0 w 1306419"/>
                <a:gd name="connsiteY0" fmla="*/ 51952 h 519519"/>
                <a:gd name="connsiteX1" fmla="*/ 51952 w 1306419"/>
                <a:gd name="connsiteY1" fmla="*/ 0 h 519519"/>
                <a:gd name="connsiteX2" fmla="*/ 1254467 w 1306419"/>
                <a:gd name="connsiteY2" fmla="*/ 0 h 519519"/>
                <a:gd name="connsiteX3" fmla="*/ 1306419 w 1306419"/>
                <a:gd name="connsiteY3" fmla="*/ 51952 h 519519"/>
                <a:gd name="connsiteX4" fmla="*/ 1306419 w 1306419"/>
                <a:gd name="connsiteY4" fmla="*/ 467567 h 519519"/>
                <a:gd name="connsiteX5" fmla="*/ 1254467 w 1306419"/>
                <a:gd name="connsiteY5" fmla="*/ 519519 h 519519"/>
                <a:gd name="connsiteX6" fmla="*/ 51952 w 1306419"/>
                <a:gd name="connsiteY6" fmla="*/ 519519 h 519519"/>
                <a:gd name="connsiteX7" fmla="*/ 0 w 1306419"/>
                <a:gd name="connsiteY7" fmla="*/ 467567 h 519519"/>
                <a:gd name="connsiteX8" fmla="*/ 0 w 1306419"/>
                <a:gd name="connsiteY8" fmla="*/ 51952 h 51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419" h="519519">
                  <a:moveTo>
                    <a:pt x="0" y="51952"/>
                  </a:moveTo>
                  <a:cubicBezTo>
                    <a:pt x="0" y="23260"/>
                    <a:pt x="23260" y="0"/>
                    <a:pt x="51952" y="0"/>
                  </a:cubicBezTo>
                  <a:lnTo>
                    <a:pt x="1254467" y="0"/>
                  </a:lnTo>
                  <a:cubicBezTo>
                    <a:pt x="1283159" y="0"/>
                    <a:pt x="1306419" y="23260"/>
                    <a:pt x="1306419" y="51952"/>
                  </a:cubicBezTo>
                  <a:lnTo>
                    <a:pt x="1306419" y="467567"/>
                  </a:lnTo>
                  <a:cubicBezTo>
                    <a:pt x="1306419" y="496259"/>
                    <a:pt x="1283159" y="519519"/>
                    <a:pt x="1254467" y="519519"/>
                  </a:cubicBezTo>
                  <a:lnTo>
                    <a:pt x="51952" y="519519"/>
                  </a:lnTo>
                  <a:cubicBezTo>
                    <a:pt x="23260" y="519519"/>
                    <a:pt x="0" y="496259"/>
                    <a:pt x="0" y="467567"/>
                  </a:cubicBezTo>
                  <a:lnTo>
                    <a:pt x="0" y="5195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96" tIns="35536" rIns="45696" bIns="35536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Отборочный тур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1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86.userapi.com/impg/r60VVXhK-vWnSVdwpLYIOxdcVMkKSOtlTnP9Aw/ek5KAYKg2z4.jpg?size=1200x800&amp;quality=95&amp;sign=020baed082b2c7b3d5c52ae4889e530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5"/>
            <a:ext cx="4396688" cy="29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80.userapi.com/impg/iY-WhRU1qvW57WGgIizcMH-NY9M37-HUfm8qWQ/mIZWvQ4KHt0.jpg?size=1112x597&amp;quality=95&amp;sign=85af54dece179419471e4c88073e442e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b="3931"/>
          <a:stretch/>
        </p:blipFill>
        <p:spPr bwMode="auto">
          <a:xfrm>
            <a:off x="4648208" y="195485"/>
            <a:ext cx="4176466" cy="23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82.userapi.com/impg/25_iXKJrPm9c3mQYE1wAu7BgV2bzcVBriTxC8A/Kxf6p6i99hM.jpg?size=1200x763&amp;quality=95&amp;sign=1bdbe221b59ed1d4e0a3d5fa327d8ce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3114"/>
            <a:ext cx="3187528" cy="20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23.userapi.com/impg/pLJNbMvvoiZnDKSEjxikenrjcLU0XC9Axr4QYg/AqBQCXS3CaA.jpg?size=1200x792&amp;quality=95&amp;sign=f1f116b2abc6c6725ed66b698b9c1e2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72" y="2507027"/>
            <a:ext cx="3070814" cy="20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78.userapi.com/impg/EsuNWsZZDSS9E8wixEYzGhqCbu8BTn0fvhGuaQ/N0mBx5LjDM4.jpg?size=1200x800&amp;quality=95&amp;sign=c34e6085cbe05710d4efa8679f8942c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r="7631"/>
          <a:stretch/>
        </p:blipFill>
        <p:spPr bwMode="auto">
          <a:xfrm>
            <a:off x="6493486" y="2503719"/>
            <a:ext cx="2331188" cy="20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1534"/>
            <a:ext cx="4896544" cy="35384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конкурсах Фестиваля нет традиционной системы оценки участников и подведения итогов,           т.е.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II </a:t>
            </a: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en-US" sz="2000" dirty="0">
                <a:solidFill>
                  <a:schemeClr val="tx1"/>
                </a:solidFill>
              </a:rPr>
              <a:t> III</a:t>
            </a:r>
            <a:r>
              <a:rPr lang="ru-RU" sz="2000" dirty="0">
                <a:solidFill>
                  <a:schemeClr val="tx1"/>
                </a:solidFill>
              </a:rPr>
              <a:t> мест.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Конкурсанты оцениваются по трем категориям: Участник, Лауреат и Победитель.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Это позволяет существенно увеличить количество призовых мест.</a:t>
            </a:r>
          </a:p>
        </p:txBody>
      </p:sp>
      <p:pic>
        <p:nvPicPr>
          <p:cNvPr id="4" name="Picture 2" descr="C:\Users\OSZT\Desktop\Новая папка\Презентация ВНЛ\шап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06"/>
            <a:ext cx="3312368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1920" y="51470"/>
            <a:ext cx="5184576" cy="1224136"/>
          </a:xfrm>
        </p:spPr>
        <p:txBody>
          <a:bodyPr anchor="t">
            <a:no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– в конкурсах нет </a:t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>
                <a:latin typeface="Impact" panose="020B0806030902050204" pitchFamily="34" charset="0"/>
              </a:rPr>
              <a:t>    проигравших!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3496329"/>
              </p:ext>
            </p:extLst>
          </p:nvPr>
        </p:nvGraphicFramePr>
        <p:xfrm>
          <a:off x="5076056" y="1635646"/>
          <a:ext cx="44999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2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098253"/>
              </p:ext>
            </p:extLst>
          </p:nvPr>
        </p:nvGraphicFramePr>
        <p:xfrm>
          <a:off x="467544" y="1419622"/>
          <a:ext cx="8208912" cy="33881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0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6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3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Название конкурса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 конкурсных номеров/работ,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представленных на конкурс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 конкурсных номеров/работ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ЛАУРЕАТОВ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 конкурсных номеров/работ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ПОБЕДИТЕЛЕЙ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Литературный конкурс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«Живое слово»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 инструментального искусства «Созвучие»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 видео творчества «Взгляд»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 хореографических коллективов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«Танцевальная мозаика»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 академического вокального искусства «Поющая планета»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 эстрадного вокального искусства «Музыкальная палитра»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 театральных коллективов «Образ»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 декоративно-прикладного искусства «Мастерская ремесел»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129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497" marR="3449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2" descr="C:\Users\OSZT\Desktop\Новая папка\Презентация ВНЛ\шапка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06"/>
            <a:ext cx="3312368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0" y="51470"/>
            <a:ext cx="5184576" cy="1224136"/>
          </a:xfrm>
        </p:spPr>
        <p:txBody>
          <a:bodyPr anchor="t">
            <a:no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– в конкурсах нет </a:t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>
                <a:latin typeface="Impact" panose="020B0806030902050204" pitchFamily="34" charset="0"/>
              </a:rPr>
              <a:t>    проигравших!</a:t>
            </a:r>
          </a:p>
        </p:txBody>
      </p:sp>
    </p:spTree>
    <p:extLst>
      <p:ext uri="{BB962C8B-B14F-4D97-AF65-F5344CB8AC3E}">
        <p14:creationId xmlns:p14="http://schemas.microsoft.com/office/powerpoint/2010/main" val="36908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19622"/>
            <a:ext cx="5904656" cy="33123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рамках  образовательной программы Фестиваля для педагогов и руководителей творческих коллективов проходят мастер-классы членов жюри Фестиваля по всем конкурсным направлениям.</a:t>
            </a:r>
          </a:p>
          <a:p>
            <a:pPr marL="0" indent="0" algn="just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lvl="0" algn="just">
              <a:buClr>
                <a:srgbClr val="629DD1">
                  <a:lumMod val="60000"/>
                  <a:lumOff val="40000"/>
                </a:srgbClr>
              </a:buClr>
            </a:pPr>
            <a:r>
              <a:rPr lang="ru-RU" sz="2700" dirty="0" smtClean="0">
                <a:solidFill>
                  <a:schemeClr val="tx1"/>
                </a:solidFill>
              </a:rPr>
              <a:t>В этом году </a:t>
            </a:r>
            <a:r>
              <a:rPr lang="ru-RU" sz="2700" dirty="0">
                <a:solidFill>
                  <a:schemeClr val="tx1"/>
                </a:solidFill>
              </a:rPr>
              <a:t>мы провели мастер-классы для участников</a:t>
            </a:r>
            <a:r>
              <a:rPr lang="ru-RU" sz="2700" dirty="0" smtClean="0">
                <a:solidFill>
                  <a:schemeClr val="tx1"/>
                </a:solidFill>
              </a:rPr>
              <a:t>:</a:t>
            </a:r>
            <a:endParaRPr lang="ru-RU" sz="2100" dirty="0">
              <a:solidFill>
                <a:schemeClr val="tx1"/>
              </a:solidFill>
            </a:endParaRPr>
          </a:p>
          <a:p>
            <a:pPr lvl="0" algn="just">
              <a:buClr>
                <a:srgbClr val="629DD1">
                  <a:lumMod val="60000"/>
                  <a:lumOff val="4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ACCBF9"/>
                </a:solidFill>
              </a:rPr>
              <a:t>конкурса видеотворчества «Взгляд</a:t>
            </a:r>
            <a:r>
              <a:rPr lang="ru-RU" sz="2200" dirty="0" smtClean="0">
                <a:solidFill>
                  <a:srgbClr val="ACCBF9"/>
                </a:solidFill>
              </a:rPr>
              <a:t>»: «</a:t>
            </a:r>
            <a:r>
              <a:rPr lang="ru-RU" sz="2200" dirty="0" err="1" smtClean="0">
                <a:solidFill>
                  <a:srgbClr val="ACCBF9"/>
                </a:solidFill>
              </a:rPr>
              <a:t>Камера!Мотор</a:t>
            </a:r>
            <a:r>
              <a:rPr lang="ru-RU" sz="2200" dirty="0" smtClean="0">
                <a:solidFill>
                  <a:srgbClr val="ACCBF9"/>
                </a:solidFill>
              </a:rPr>
              <a:t>!» с приглашенными спикерами из «Академии талантов», «</a:t>
            </a:r>
            <a:r>
              <a:rPr lang="ru-RU" sz="2200" dirty="0" err="1" smtClean="0">
                <a:solidFill>
                  <a:srgbClr val="ACCBF9"/>
                </a:solidFill>
              </a:rPr>
              <a:t>Кванториума</a:t>
            </a:r>
            <a:r>
              <a:rPr lang="ru-RU" sz="2200" dirty="0" smtClean="0">
                <a:solidFill>
                  <a:srgbClr val="ACCBF9"/>
                </a:solidFill>
              </a:rPr>
              <a:t>» и молодежного центра «Полярник»</a:t>
            </a:r>
          </a:p>
          <a:p>
            <a:pPr lvl="0" algn="just">
              <a:buClr>
                <a:srgbClr val="629DD1">
                  <a:lumMod val="60000"/>
                  <a:lumOff val="4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ACCBF9"/>
                </a:solidFill>
              </a:rPr>
              <a:t>литературного конкурса «Живое слово»: </a:t>
            </a:r>
            <a:r>
              <a:rPr lang="ru-RU" sz="2200" dirty="0" smtClean="0">
                <a:solidFill>
                  <a:srgbClr val="ACCBF9"/>
                </a:solidFill>
              </a:rPr>
              <a:t>«</a:t>
            </a:r>
            <a:r>
              <a:rPr lang="ru-RU" sz="2200" dirty="0" err="1" smtClean="0">
                <a:solidFill>
                  <a:srgbClr val="ACCBF9"/>
                </a:solidFill>
              </a:rPr>
              <a:t>Комикс.АРТ</a:t>
            </a:r>
            <a:r>
              <a:rPr lang="ru-RU" sz="2200" dirty="0" smtClean="0">
                <a:solidFill>
                  <a:srgbClr val="ACCBF9"/>
                </a:solidFill>
              </a:rPr>
              <a:t>» с художницей-иллюстратором и автором комиксов.</a:t>
            </a:r>
          </a:p>
          <a:p>
            <a:pPr lvl="0" algn="just">
              <a:buClr>
                <a:srgbClr val="629DD1">
                  <a:lumMod val="60000"/>
                  <a:lumOff val="40000"/>
                </a:srgbClr>
              </a:buClr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ACCBF9"/>
              </a:solidFill>
            </a:endParaRPr>
          </a:p>
          <a:p>
            <a:pPr lvl="0" algn="just">
              <a:buClr>
                <a:srgbClr val="629DD1">
                  <a:lumMod val="60000"/>
                  <a:lumOff val="40000"/>
                </a:srgbClr>
              </a:buClr>
            </a:pPr>
            <a:r>
              <a:rPr lang="ru-RU" sz="2700" dirty="0" smtClean="0">
                <a:solidFill>
                  <a:schemeClr val="tx1"/>
                </a:solidFill>
              </a:rPr>
              <a:t>Планируются:</a:t>
            </a:r>
          </a:p>
          <a:p>
            <a:pPr lvl="0" algn="just">
              <a:buClr>
                <a:srgbClr val="629DD1">
                  <a:lumMod val="60000"/>
                  <a:lumOff val="4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ACCBF9"/>
                </a:solidFill>
              </a:rPr>
              <a:t>Мастер-класс по театральному искусству с актерами/режиссерами кукольных театров</a:t>
            </a:r>
          </a:p>
          <a:p>
            <a:pPr lvl="0" algn="just">
              <a:buClr>
                <a:srgbClr val="629DD1">
                  <a:lumMod val="60000"/>
                  <a:lumOff val="4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ACCBF9"/>
                </a:solidFill>
              </a:rPr>
              <a:t>Круглые столы с членами жюри Конкурсов</a:t>
            </a:r>
            <a:endParaRPr lang="ru-RU" sz="2200" dirty="0">
              <a:solidFill>
                <a:srgbClr val="ACCBF9"/>
              </a:solidFill>
            </a:endParaRPr>
          </a:p>
          <a:p>
            <a:pPr marL="0" lvl="0" indent="0" algn="just">
              <a:buClr>
                <a:srgbClr val="629DD1">
                  <a:lumMod val="60000"/>
                  <a:lumOff val="40000"/>
                </a:srgbClr>
              </a:buClr>
              <a:buNone/>
            </a:pPr>
            <a:endParaRPr lang="ru-RU" sz="2100" dirty="0">
              <a:solidFill>
                <a:srgbClr val="ACCBF9"/>
              </a:solidFill>
            </a:endParaRP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6" name="Picture 2" descr="C:\Users\OSZT\Desktop\Новая папка\Презентация ВНЛ\шапка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06"/>
            <a:ext cx="3312368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51920" y="51470"/>
            <a:ext cx="5184576" cy="1224136"/>
          </a:xfrm>
        </p:spPr>
        <p:txBody>
          <a:bodyPr anchor="t">
            <a:no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– образовательная </a:t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>
                <a:latin typeface="Impact" panose="020B0806030902050204" pitchFamily="34" charset="0"/>
              </a:rPr>
              <a:t>    программа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7614"/>
            <a:ext cx="161986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1" y="2139702"/>
            <a:ext cx="161986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sun9-1.userapi.com/impg/DI2kIAeqySKjRqr96cXnwJVjcxhuXEuxRKX9bA/VJbj-OMri1Y.jpg?size=1600x1162&amp;quality=95&amp;sign=14d38ff89d8d255f586fc292010560b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9" y="3003798"/>
            <a:ext cx="2408173" cy="17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1590</TotalTime>
  <Words>597</Words>
  <Application>Microsoft Office PowerPoint</Application>
  <PresentationFormat>Экран (16:9)</PresentationFormat>
  <Paragraphs>108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Создание инклюзивного творческого пространства на примере регионального фестиваля-конкурса  «Вера. Надежда. Любовь.»</vt:lpstr>
      <vt:lpstr>Фестиваль инклюзивного художественного творчества «Вера. Надежда. Любовь.»</vt:lpstr>
      <vt:lpstr>Презентация PowerPoint</vt:lpstr>
      <vt:lpstr>8 конкурсов 25 номинации</vt:lpstr>
      <vt:lpstr>– поменял статус, стал  региональным</vt:lpstr>
      <vt:lpstr>Презентация PowerPoint</vt:lpstr>
      <vt:lpstr>– в конкурсах нет      проигравших!</vt:lpstr>
      <vt:lpstr>– в конкурсах нет      проигравших!</vt:lpstr>
      <vt:lpstr>– образовательная      программа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Инновационное развитие инклюзивного фестивального движения</dc:title>
  <dc:creator>OSZT</dc:creator>
  <cp:lastModifiedBy>Отдел СКР</cp:lastModifiedBy>
  <cp:revision>117</cp:revision>
  <dcterms:created xsi:type="dcterms:W3CDTF">2020-10-15T10:20:59Z</dcterms:created>
  <dcterms:modified xsi:type="dcterms:W3CDTF">2022-12-05T07:44:52Z</dcterms:modified>
</cp:coreProperties>
</file>