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charts/chart1.xml" ContentType="application/vnd.openxmlformats-officedocument.drawingml.chart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8" r:id="rId3"/>
    <p:sldMasterId id="2147483722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7" r:id="rId6"/>
    <p:sldId id="292" r:id="rId7"/>
    <p:sldId id="290" r:id="rId8"/>
    <p:sldId id="283" r:id="rId9"/>
    <p:sldId id="266" r:id="rId10"/>
    <p:sldId id="285" r:id="rId11"/>
    <p:sldId id="277" r:id="rId12"/>
    <p:sldId id="291" r:id="rId13"/>
    <p:sldId id="282" r:id="rId14"/>
    <p:sldId id="258" r:id="rId15"/>
    <p:sldId id="281" r:id="rId16"/>
    <p:sldId id="265" r:id="rId17"/>
    <p:sldId id="261" r:id="rId18"/>
    <p:sldId id="287" r:id="rId19"/>
    <p:sldId id="288" r:id="rId20"/>
    <p:sldId id="264" r:id="rId21"/>
    <p:sldId id="286" r:id="rId22"/>
  </p:sldIdLst>
  <p:sldSz cx="9144000" cy="5143500" type="screen16x9"/>
  <p:notesSz cx="6735763" cy="9866313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 autoAdjust="0"/>
  </p:normalViewPr>
  <p:slideViewPr>
    <p:cSldViewPr snapToGrid="0">
      <p:cViewPr>
        <p:scale>
          <a:sx n="160" d="100"/>
          <a:sy n="160" d="100"/>
        </p:scale>
        <p:origin x="1734" y="9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hPercent val="100"/>
      <c:rotY val="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9742999008186303E-2"/>
          <c:w val="0.98860254989024976"/>
          <c:h val="0.97865113343469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34925"/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dLbls>
            <c:delete val="1"/>
          </c:dLbls>
          <c:cat>
            <c:strRef>
              <c:f>Лист1!$A$2:$A$5</c:f>
              <c:strCache>
                <c:ptCount val="4"/>
                <c:pt idx="0">
                  <c:v>Экономист</c:v>
                </c:pt>
                <c:pt idx="1">
                  <c:v>Бухгалтер</c:v>
                </c:pt>
                <c:pt idx="2">
                  <c:v>Финансист</c:v>
                </c:pt>
                <c:pt idx="3">
                  <c:v>Аудитор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32</c:v>
                </c:pt>
                <c:pt idx="2">
                  <c:v>26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08-4837-A8E4-8DE925EB0E9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CADDA-4986-44A8-92F4-34A9E51580B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5EBF4-4462-4124-A996-68D8BF938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74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F72D8-025A-4030-816A-762A67DCB867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F3D10-0845-46EB-87A1-64283364D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1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F3D10-0845-46EB-87A1-64283364D02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17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F3D10-0845-46EB-87A1-64283364D02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3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66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3952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3531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86201"/>
            <a:ext cx="7772400" cy="700088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51435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89236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128" y="120256"/>
            <a:ext cx="6019802" cy="394097"/>
          </a:xfrm>
        </p:spPr>
        <p:txBody>
          <a:bodyPr/>
          <a:lstStyle>
            <a:lvl1pPr algn="l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1524001" y="819150"/>
            <a:ext cx="5181602" cy="38862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39975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971550"/>
            <a:ext cx="6019800" cy="3733800"/>
          </a:xfrm>
        </p:spPr>
        <p:txBody>
          <a:bodyPr>
            <a:normAutofit/>
          </a:bodyPr>
          <a:lstStyle>
            <a:lvl1pPr marL="171438" indent="-171438">
              <a:buFont typeface="Arial" pitchFamily="34" charset="0"/>
              <a:buChar char="•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628604" indent="-171438">
              <a:buFont typeface="Arial" pitchFamily="34" charset="0"/>
              <a:buChar char="•"/>
              <a:defRPr sz="20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085769" indent="-171438">
              <a:buFont typeface="Arial" pitchFamily="34" charset="0"/>
              <a:buChar char="•"/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1542935" indent="-171438">
              <a:buFont typeface="Arial" pitchFamily="34" charset="0"/>
              <a:buChar char="•"/>
              <a:defRPr sz="1600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2000100" indent="-171438">
              <a:buFont typeface="Arial" pitchFamily="34" charset="0"/>
              <a:buChar char="•"/>
              <a:defRPr sz="16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3225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71800" y="971550"/>
            <a:ext cx="59436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07888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819400" y="971550"/>
            <a:ext cx="617220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63124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63292"/>
            <a:ext cx="7086600" cy="1021556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438151"/>
            <a:ext cx="70866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0071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123950"/>
            <a:ext cx="1929114" cy="2286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23950"/>
            <a:ext cx="1929114" cy="2286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4273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0" y="228601"/>
            <a:ext cx="3732334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9400" y="800103"/>
            <a:ext cx="3732334" cy="38290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8000" y="228601"/>
            <a:ext cx="37338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0" y="800103"/>
            <a:ext cx="3733800" cy="38290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269091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7616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002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7185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17603"/>
            <a:ext cx="5726575" cy="506016"/>
          </a:xfrm>
        </p:spPr>
        <p:txBody>
          <a:bodyPr anchor="ctr" anchorCtr="0"/>
          <a:lstStyle>
            <a:lvl1pPr algn="l">
              <a:defRPr sz="2000" b="1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286648"/>
            <a:ext cx="3962400" cy="257020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352550"/>
            <a:ext cx="2286000" cy="274320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1">
                    <a:lumMod val="90000"/>
                  </a:schemeClr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4503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594499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71800" y="133350"/>
            <a:ext cx="5943600" cy="33528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401955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0000"/>
                  </a:schemeClr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7980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1895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228600"/>
            <a:ext cx="990600" cy="438864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7162800" cy="438864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0757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362200" y="1066800"/>
            <a:ext cx="4648200" cy="628650"/>
          </a:xfrm>
        </p:spPr>
        <p:txBody>
          <a:bodyPr anchor="ctr">
            <a:normAutofit/>
          </a:bodyPr>
          <a:lstStyle>
            <a:lvl1pPr marL="57146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362200" y="1695450"/>
            <a:ext cx="4648200" cy="628650"/>
          </a:xfrm>
        </p:spPr>
        <p:txBody>
          <a:bodyPr anchor="ctr">
            <a:normAutofit/>
          </a:bodyPr>
          <a:lstStyle>
            <a:lvl1pPr marL="57146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362200" y="2324100"/>
            <a:ext cx="4648200" cy="628650"/>
          </a:xfrm>
        </p:spPr>
        <p:txBody>
          <a:bodyPr anchor="ctr">
            <a:normAutofit/>
          </a:bodyPr>
          <a:lstStyle>
            <a:lvl1pPr marL="57146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362200" y="2952750"/>
            <a:ext cx="4648200" cy="628650"/>
          </a:xfrm>
        </p:spPr>
        <p:txBody>
          <a:bodyPr anchor="ctr">
            <a:normAutofit/>
          </a:bodyPr>
          <a:lstStyle>
            <a:lvl1pPr marL="57146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33353"/>
            <a:ext cx="65532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457426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629400" y="1675895"/>
            <a:ext cx="1905000" cy="2953257"/>
          </a:xfrm>
        </p:spPr>
        <p:txBody>
          <a:bodyPr anchor="ctr" anchorCtr="0">
            <a:normAutofit/>
          </a:bodyPr>
          <a:lstStyle>
            <a:lvl1pPr marL="57146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581400" y="1657350"/>
            <a:ext cx="1905000" cy="2983204"/>
          </a:xfrm>
        </p:spPr>
        <p:txBody>
          <a:bodyPr anchor="ctr" anchorCtr="0">
            <a:normAutofit/>
          </a:bodyPr>
          <a:lstStyle>
            <a:lvl1pPr marL="57146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33400" y="1675895"/>
            <a:ext cx="1905000" cy="2953257"/>
          </a:xfrm>
        </p:spPr>
        <p:txBody>
          <a:bodyPr anchor="ctr" anchorCtr="0">
            <a:normAutofit/>
          </a:bodyPr>
          <a:lstStyle>
            <a:lvl1pPr marL="57146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33353"/>
            <a:ext cx="6553202" cy="394097"/>
          </a:xfrm>
        </p:spPr>
        <p:txBody>
          <a:bodyPr/>
          <a:lstStyle>
            <a:lvl1pPr algn="l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21313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8600"/>
            <a:ext cx="3276600" cy="2343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28601"/>
            <a:ext cx="4495800" cy="2343986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914400" y="2571750"/>
            <a:ext cx="32766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2571750"/>
            <a:ext cx="4648200" cy="2286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742265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5669756"/>
            <a:ext cx="28956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F7291E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5669756"/>
            <a:ext cx="21336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F7291E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7291E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85802" y="-1676399"/>
            <a:ext cx="2514597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390896" y="-1676399"/>
            <a:ext cx="2514600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95996" y="-1676399"/>
            <a:ext cx="2514600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33353"/>
            <a:ext cx="65532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07068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2301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71801" y="133353"/>
            <a:ext cx="6019802" cy="394097"/>
          </a:xfrm>
        </p:spPr>
        <p:txBody>
          <a:bodyPr/>
          <a:lstStyle>
            <a:lvl1pPr algn="l"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71800" y="742950"/>
            <a:ext cx="6019800" cy="38862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3163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71800" y="971550"/>
            <a:ext cx="59436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24284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76598" y="971550"/>
            <a:ext cx="617220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398" y="285753"/>
            <a:ext cx="65532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804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0" y="228601"/>
            <a:ext cx="3732334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9400" y="800103"/>
            <a:ext cx="3732334" cy="38290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8000" y="228601"/>
            <a:ext cx="37338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0" y="800103"/>
            <a:ext cx="3733800" cy="38290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257343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362200" y="1066800"/>
            <a:ext cx="4648200" cy="628650"/>
          </a:xfrm>
        </p:spPr>
        <p:txBody>
          <a:bodyPr anchor="ctr">
            <a:normAutofit/>
          </a:bodyPr>
          <a:lstStyle>
            <a:lvl1pPr marL="57146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362200" y="1695450"/>
            <a:ext cx="4648200" cy="628650"/>
          </a:xfrm>
        </p:spPr>
        <p:txBody>
          <a:bodyPr anchor="ctr">
            <a:normAutofit/>
          </a:bodyPr>
          <a:lstStyle>
            <a:lvl1pPr marL="57146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362200" y="2324100"/>
            <a:ext cx="4648200" cy="628650"/>
          </a:xfrm>
        </p:spPr>
        <p:txBody>
          <a:bodyPr anchor="ctr">
            <a:normAutofit/>
          </a:bodyPr>
          <a:lstStyle>
            <a:lvl1pPr marL="57146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362200" y="2952750"/>
            <a:ext cx="4648200" cy="628650"/>
          </a:xfrm>
        </p:spPr>
        <p:txBody>
          <a:bodyPr anchor="ctr">
            <a:normAutofit/>
          </a:bodyPr>
          <a:lstStyle>
            <a:lvl1pPr marL="57146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097065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8600"/>
            <a:ext cx="3276600" cy="2343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28601"/>
            <a:ext cx="4495800" cy="2343986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914400" y="2571750"/>
            <a:ext cx="32766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2571750"/>
            <a:ext cx="4648200" cy="2286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197921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5669756"/>
            <a:ext cx="28956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5669756"/>
            <a:ext cx="2133600" cy="273844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81002" y="2419354"/>
            <a:ext cx="2514597" cy="2514599"/>
          </a:xfrm>
        </p:spPr>
        <p:txBody>
          <a:bodyPr lIns="274301" tIns="0" rIns="182867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086099" y="2419354"/>
            <a:ext cx="2514597" cy="2514599"/>
          </a:xfrm>
        </p:spPr>
        <p:txBody>
          <a:bodyPr lIns="274301" tIns="0" rIns="182867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791196" y="2419354"/>
            <a:ext cx="2514597" cy="2514599"/>
          </a:xfrm>
        </p:spPr>
        <p:txBody>
          <a:bodyPr lIns="274301" tIns="0" rIns="182867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381002" y="533401"/>
            <a:ext cx="2514597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086096" y="533401"/>
            <a:ext cx="2514600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791196" y="533401"/>
            <a:ext cx="2514600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33353"/>
            <a:ext cx="65532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55863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4326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397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079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6268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9312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9526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2458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618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9771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235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697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06123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04932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0510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376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9579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3657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435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914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83900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8998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1036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6069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96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60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496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1753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1945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bg2">
                <a:lumMod val="0"/>
                <a:lumOff val="100000"/>
              </a:schemeClr>
            </a:gs>
            <a:gs pos="100000">
              <a:schemeClr val="bg2">
                <a:shade val="100000"/>
                <a:satMod val="115000"/>
                <a:lumMod val="87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3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8000">
              <a:schemeClr val="bg2">
                <a:lumMod val="0"/>
                <a:lumOff val="100000"/>
              </a:schemeClr>
            </a:gs>
            <a:gs pos="100000">
              <a:schemeClr val="bg2">
                <a:shade val="100000"/>
                <a:satMod val="115000"/>
                <a:lumMod val="87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67400" y="2876550"/>
            <a:ext cx="9525000" cy="5257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3"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0" y="742950"/>
            <a:ext cx="5638800" cy="3886200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9801" y="133353"/>
            <a:ext cx="6553202" cy="394097"/>
          </a:xfrm>
          <a:prstGeom prst="rect">
            <a:avLst/>
          </a:prstGeom>
        </p:spPr>
        <p:txBody>
          <a:bodyPr vert="horz" lIns="91434" tIns="45717" rIns="91434" bIns="45717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0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transition spd="slow">
    <p:push dir="u"/>
  </p:transition>
  <p:txStyles>
    <p:titleStyle>
      <a:lvl1pPr algn="r" defTabSz="914333" rtl="0" eaLnBrk="1" latinLnBrk="0" hangingPunct="1">
        <a:spcBef>
          <a:spcPct val="0"/>
        </a:spcBef>
        <a:buNone/>
        <a:defRPr sz="280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33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914333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914333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914333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914333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bg2">
                <a:lumMod val="0"/>
                <a:lumOff val="100000"/>
              </a:schemeClr>
            </a:gs>
            <a:gs pos="100000">
              <a:schemeClr val="bg2">
                <a:shade val="100000"/>
                <a:satMod val="115000"/>
                <a:lumMod val="87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F9C0E-EAEA-4858-8F62-E3604083F10F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4A50-1F8C-475C-94C6-2D50DD7E8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bg2">
                <a:lumMod val="0"/>
                <a:lumOff val="100000"/>
              </a:schemeClr>
            </a:gs>
            <a:gs pos="100000">
              <a:schemeClr val="bg2">
                <a:shade val="100000"/>
                <a:satMod val="115000"/>
                <a:lumMod val="87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F9C0E-EAEA-4858-8F62-E3604083F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4A50-1F8C-475C-94C6-2D50DD7E8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3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video" Target="../media/media1.mp4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2" Type="http://schemas.microsoft.com/office/2007/relationships/media" Target="../media/media1.mp4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5" Type="http://schemas.openxmlformats.org/officeDocument/2006/relationships/image" Target="../media/image9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kafedra_epius@rshu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chart" Target="../charts/chart1.xml"/><Relationship Id="rId4" Type="http://schemas.openxmlformats.org/officeDocument/2006/relationships/image" Target="../media/image2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91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45"/>
          <p:cNvSpPr>
            <a:spLocks/>
          </p:cNvSpPr>
          <p:nvPr/>
        </p:nvSpPr>
        <p:spPr bwMode="auto">
          <a:xfrm>
            <a:off x="7803121" y="3345656"/>
            <a:ext cx="28914" cy="83344"/>
          </a:xfrm>
          <a:custGeom>
            <a:avLst/>
            <a:gdLst>
              <a:gd name="T0" fmla="*/ 6 w 12"/>
              <a:gd name="T1" fmla="*/ 23 h 35"/>
              <a:gd name="T2" fmla="*/ 12 w 12"/>
              <a:gd name="T3" fmla="*/ 35 h 35"/>
              <a:gd name="T4" fmla="*/ 6 w 12"/>
              <a:gd name="T5" fmla="*/ 35 h 35"/>
              <a:gd name="T6" fmla="*/ 0 w 12"/>
              <a:gd name="T7" fmla="*/ 6 h 35"/>
              <a:gd name="T8" fmla="*/ 1 w 12"/>
              <a:gd name="T9" fmla="*/ 0 h 35"/>
              <a:gd name="T10" fmla="*/ 6 w 12"/>
              <a:gd name="T11" fmla="*/ 2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35">
                <a:moveTo>
                  <a:pt x="6" y="23"/>
                </a:moveTo>
                <a:cubicBezTo>
                  <a:pt x="7" y="27"/>
                  <a:pt x="9" y="31"/>
                  <a:pt x="12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2" y="26"/>
                  <a:pt x="0" y="16"/>
                  <a:pt x="0" y="6"/>
                </a:cubicBezTo>
                <a:cubicBezTo>
                  <a:pt x="0" y="4"/>
                  <a:pt x="1" y="2"/>
                  <a:pt x="1" y="0"/>
                </a:cubicBezTo>
                <a:cubicBezTo>
                  <a:pt x="1" y="8"/>
                  <a:pt x="3" y="16"/>
                  <a:pt x="6" y="23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53" name="Freeform 46"/>
          <p:cNvSpPr>
            <a:spLocks/>
          </p:cNvSpPr>
          <p:nvPr/>
        </p:nvSpPr>
        <p:spPr bwMode="auto">
          <a:xfrm>
            <a:off x="8171773" y="3345656"/>
            <a:ext cx="26504" cy="83344"/>
          </a:xfrm>
          <a:custGeom>
            <a:avLst/>
            <a:gdLst>
              <a:gd name="T0" fmla="*/ 11 w 11"/>
              <a:gd name="T1" fmla="*/ 6 h 35"/>
              <a:gd name="T2" fmla="*/ 5 w 11"/>
              <a:gd name="T3" fmla="*/ 35 h 35"/>
              <a:gd name="T4" fmla="*/ 0 w 11"/>
              <a:gd name="T5" fmla="*/ 35 h 35"/>
              <a:gd name="T6" fmla="*/ 5 w 11"/>
              <a:gd name="T7" fmla="*/ 23 h 35"/>
              <a:gd name="T8" fmla="*/ 11 w 11"/>
              <a:gd name="T9" fmla="*/ 0 h 35"/>
              <a:gd name="T10" fmla="*/ 11 w 11"/>
              <a:gd name="T11" fmla="*/ 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35">
                <a:moveTo>
                  <a:pt x="11" y="6"/>
                </a:moveTo>
                <a:cubicBezTo>
                  <a:pt x="11" y="16"/>
                  <a:pt x="9" y="26"/>
                  <a:pt x="5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2" y="31"/>
                  <a:pt x="4" y="27"/>
                  <a:pt x="5" y="23"/>
                </a:cubicBezTo>
                <a:cubicBezTo>
                  <a:pt x="8" y="16"/>
                  <a:pt x="10" y="8"/>
                  <a:pt x="11" y="0"/>
                </a:cubicBezTo>
                <a:cubicBezTo>
                  <a:pt x="11" y="2"/>
                  <a:pt x="11" y="4"/>
                  <a:pt x="11" y="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562574" y="109704"/>
            <a:ext cx="3964781" cy="555484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Российский государственный гидрометеорологический университет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28799" y="2368503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ru-RU" sz="2100" dirty="0">
                <a:solidFill>
                  <a:schemeClr val="accent5"/>
                </a:solidFill>
              </a:rPr>
              <a:t>работа</a:t>
            </a:r>
            <a:endParaRPr lang="en-US" sz="2100" dirty="0">
              <a:solidFill>
                <a:schemeClr val="accent5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30667" y="4490376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ru-RU" sz="2100" dirty="0">
                <a:solidFill>
                  <a:schemeClr val="accent5"/>
                </a:solidFill>
              </a:rPr>
              <a:t>опыт</a:t>
            </a:r>
            <a:endParaRPr lang="en-US" sz="2100" dirty="0">
              <a:solidFill>
                <a:schemeClr val="accent5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63548" y="4118112"/>
            <a:ext cx="1500771" cy="3685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lnSpcReduction="10000"/>
          </a:bodyPr>
          <a:lstStyle/>
          <a:p>
            <a:pPr algn="ctr"/>
            <a:endParaRPr lang="en-US" sz="2100" dirty="0">
              <a:solidFill>
                <a:schemeClr val="accent5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1415" y="4591807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ru-RU" sz="2100" dirty="0">
                <a:solidFill>
                  <a:schemeClr val="accent5"/>
                </a:solidFill>
              </a:rPr>
              <a:t>практика</a:t>
            </a:r>
            <a:endParaRPr lang="en-US" sz="2100" dirty="0">
              <a:solidFill>
                <a:schemeClr val="accent5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6017" y="2884192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92500"/>
          </a:bodyPr>
          <a:lstStyle/>
          <a:p>
            <a:pPr algn="ctr"/>
            <a:r>
              <a:rPr lang="ru-RU" sz="2100" dirty="0">
                <a:solidFill>
                  <a:schemeClr val="accent5"/>
                </a:solidFill>
              </a:rPr>
              <a:t>возможности</a:t>
            </a:r>
            <a:endParaRPr lang="en-US" sz="2100" dirty="0">
              <a:solidFill>
                <a:schemeClr val="accent5"/>
              </a:solidFill>
            </a:endParaRPr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61" y="2058704"/>
            <a:ext cx="571550" cy="791024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62" y="3786613"/>
            <a:ext cx="928196" cy="662998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0" y="3752850"/>
            <a:ext cx="1216258" cy="672143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17" y="3716620"/>
            <a:ext cx="717866" cy="704149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88" y="2286355"/>
            <a:ext cx="585267" cy="58983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080913" y="863134"/>
            <a:ext cx="5165095" cy="1469372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  <a:t>ОСНОВНАЯ ПРОФЕССИОНАЛЬНАЯ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  <a:t>ОБРАЗОВАТЕЛЬНАЯ ПРОГРАММА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  <a:t>ВЫСШЕГО ОБРАЗОВАНИЯ</a:t>
            </a:r>
          </a:p>
          <a:p>
            <a:pPr lvl="0"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Lato Regular"/>
              <a:ea typeface="ＭＳ Ｐゴシック" charset="0"/>
              <a:cs typeface="Lato Regular"/>
              <a:sym typeface="Lato Bold" charset="0"/>
            </a:endParaRPr>
          </a:p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  <a:t>Направление подготовки</a:t>
            </a:r>
          </a:p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  <a:t>38.03.01 «Экономика»</a:t>
            </a:r>
          </a:p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  <a:t>профиль «Экономика и управление на предприятии»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Lato Regular"/>
              <a:ea typeface="ＭＳ Ｐゴシック" charset="0"/>
              <a:cs typeface="Lato Regular"/>
              <a:sym typeface="Lato Bold" charset="0"/>
            </a:endParaRPr>
          </a:p>
          <a:p>
            <a:pPr lvl="0"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sym typeface="Lato Bold" charset="0"/>
              </a:rPr>
              <a:t>квалификация  – бакалавр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78016" y="4584902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ru-RU" sz="2100" dirty="0">
                <a:solidFill>
                  <a:schemeClr val="accent5"/>
                </a:solidFill>
              </a:rPr>
              <a:t>образование</a:t>
            </a:r>
            <a:endParaRPr lang="en-US" sz="2100" dirty="0">
              <a:solidFill>
                <a:schemeClr val="accent5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823" y="170582"/>
            <a:ext cx="2091887" cy="931979"/>
          </a:xfrm>
          <a:prstGeom prst="rect">
            <a:avLst/>
          </a:prstGeom>
        </p:spPr>
      </p:pic>
      <p:pic>
        <p:nvPicPr>
          <p:cNvPr id="1026" name="Picture 2" descr="https://www.rshu.ru/logo/logo2020_ru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17" y="281703"/>
            <a:ext cx="1239906" cy="124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77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9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4" grpId="0"/>
      <p:bldP spid="65" grpId="0"/>
      <p:bldP spid="66" grpId="0"/>
      <p:bldP spid="67" grpId="0"/>
      <p:bldP spid="69" grpId="0"/>
      <p:bldP spid="41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417095" y="147605"/>
            <a:ext cx="8726905" cy="13324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lvl="0" algn="ctr"/>
            <a:r>
              <a:rPr lang="ru-RU" sz="3000" dirty="0">
                <a:solidFill>
                  <a:srgbClr val="4472C4"/>
                </a:solidFill>
              </a:rPr>
              <a:t>Профессорско-преподавательский состав, обеспечивающий программу бакалавриата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-149193" y="1502925"/>
            <a:ext cx="4285764" cy="601765"/>
            <a:chOff x="-198924" y="2003899"/>
            <a:chExt cx="5714352" cy="802353"/>
          </a:xfrm>
        </p:grpSpPr>
        <p:sp>
          <p:nvSpPr>
            <p:cNvPr id="4" name="Freeform 452"/>
            <p:cNvSpPr>
              <a:spLocks noChangeArrowheads="1"/>
            </p:cNvSpPr>
            <p:nvPr/>
          </p:nvSpPr>
          <p:spPr bwMode="auto">
            <a:xfrm>
              <a:off x="1093625" y="2008079"/>
              <a:ext cx="278538" cy="798173"/>
            </a:xfrm>
            <a:custGeom>
              <a:avLst/>
              <a:gdLst>
                <a:gd name="T0" fmla="*/ 227 w 463"/>
                <a:gd name="T1" fmla="*/ 200 h 1317"/>
                <a:gd name="T2" fmla="*/ 227 w 463"/>
                <a:gd name="T3" fmla="*/ 200 h 1317"/>
                <a:gd name="T4" fmla="*/ 332 w 463"/>
                <a:gd name="T5" fmla="*/ 105 h 1317"/>
                <a:gd name="T6" fmla="*/ 227 w 463"/>
                <a:gd name="T7" fmla="*/ 0 h 1317"/>
                <a:gd name="T8" fmla="*/ 130 w 463"/>
                <a:gd name="T9" fmla="*/ 105 h 1317"/>
                <a:gd name="T10" fmla="*/ 227 w 463"/>
                <a:gd name="T11" fmla="*/ 200 h 1317"/>
                <a:gd name="T12" fmla="*/ 462 w 463"/>
                <a:gd name="T13" fmla="*/ 332 h 1317"/>
                <a:gd name="T14" fmla="*/ 462 w 463"/>
                <a:gd name="T15" fmla="*/ 332 h 1317"/>
                <a:gd name="T16" fmla="*/ 365 w 463"/>
                <a:gd name="T17" fmla="*/ 244 h 1317"/>
                <a:gd name="T18" fmla="*/ 87 w 463"/>
                <a:gd name="T19" fmla="*/ 244 h 1317"/>
                <a:gd name="T20" fmla="*/ 0 w 463"/>
                <a:gd name="T21" fmla="*/ 332 h 1317"/>
                <a:gd name="T22" fmla="*/ 0 w 463"/>
                <a:gd name="T23" fmla="*/ 697 h 1317"/>
                <a:gd name="T24" fmla="*/ 35 w 463"/>
                <a:gd name="T25" fmla="*/ 741 h 1317"/>
                <a:gd name="T26" fmla="*/ 78 w 463"/>
                <a:gd name="T27" fmla="*/ 697 h 1317"/>
                <a:gd name="T28" fmla="*/ 78 w 463"/>
                <a:gd name="T29" fmla="*/ 367 h 1317"/>
                <a:gd name="T30" fmla="*/ 95 w 463"/>
                <a:gd name="T31" fmla="*/ 367 h 1317"/>
                <a:gd name="T32" fmla="*/ 95 w 463"/>
                <a:gd name="T33" fmla="*/ 1265 h 1317"/>
                <a:gd name="T34" fmla="*/ 148 w 463"/>
                <a:gd name="T35" fmla="*/ 1316 h 1317"/>
                <a:gd name="T36" fmla="*/ 208 w 463"/>
                <a:gd name="T37" fmla="*/ 1265 h 1317"/>
                <a:gd name="T38" fmla="*/ 208 w 463"/>
                <a:gd name="T39" fmla="*/ 767 h 1317"/>
                <a:gd name="T40" fmla="*/ 243 w 463"/>
                <a:gd name="T41" fmla="*/ 767 h 1317"/>
                <a:gd name="T42" fmla="*/ 243 w 463"/>
                <a:gd name="T43" fmla="*/ 1265 h 1317"/>
                <a:gd name="T44" fmla="*/ 305 w 463"/>
                <a:gd name="T45" fmla="*/ 1316 h 1317"/>
                <a:gd name="T46" fmla="*/ 365 w 463"/>
                <a:gd name="T47" fmla="*/ 1265 h 1317"/>
                <a:gd name="T48" fmla="*/ 365 w 463"/>
                <a:gd name="T49" fmla="*/ 367 h 1317"/>
                <a:gd name="T50" fmla="*/ 375 w 463"/>
                <a:gd name="T51" fmla="*/ 367 h 1317"/>
                <a:gd name="T52" fmla="*/ 375 w 463"/>
                <a:gd name="T53" fmla="*/ 697 h 1317"/>
                <a:gd name="T54" fmla="*/ 419 w 463"/>
                <a:gd name="T55" fmla="*/ 741 h 1317"/>
                <a:gd name="T56" fmla="*/ 462 w 463"/>
                <a:gd name="T57" fmla="*/ 697 h 1317"/>
                <a:gd name="T58" fmla="*/ 462 w 463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27" y="200"/>
                  </a:moveTo>
                  <a:lnTo>
                    <a:pt x="227" y="200"/>
                  </a:lnTo>
                  <a:cubicBezTo>
                    <a:pt x="287" y="200"/>
                    <a:pt x="332" y="157"/>
                    <a:pt x="332" y="105"/>
                  </a:cubicBezTo>
                  <a:cubicBezTo>
                    <a:pt x="332" y="52"/>
                    <a:pt x="287" y="0"/>
                    <a:pt x="227" y="0"/>
                  </a:cubicBezTo>
                  <a:cubicBezTo>
                    <a:pt x="173" y="0"/>
                    <a:pt x="130" y="52"/>
                    <a:pt x="130" y="105"/>
                  </a:cubicBezTo>
                  <a:cubicBezTo>
                    <a:pt x="130" y="157"/>
                    <a:pt x="173" y="200"/>
                    <a:pt x="227" y="200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79"/>
                    <a:pt x="419" y="244"/>
                    <a:pt x="365" y="244"/>
                  </a:cubicBezTo>
                  <a:cubicBezTo>
                    <a:pt x="87" y="244"/>
                    <a:pt x="87" y="244"/>
                    <a:pt x="87" y="244"/>
                  </a:cubicBezTo>
                  <a:cubicBezTo>
                    <a:pt x="35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16" y="741"/>
                    <a:pt x="35" y="741"/>
                  </a:cubicBezTo>
                  <a:cubicBezTo>
                    <a:pt x="60" y="741"/>
                    <a:pt x="78" y="724"/>
                    <a:pt x="78" y="697"/>
                  </a:cubicBezTo>
                  <a:cubicBezTo>
                    <a:pt x="78" y="367"/>
                    <a:pt x="78" y="367"/>
                    <a:pt x="78" y="367"/>
                  </a:cubicBezTo>
                  <a:cubicBezTo>
                    <a:pt x="95" y="367"/>
                    <a:pt x="95" y="367"/>
                    <a:pt x="95" y="367"/>
                  </a:cubicBezTo>
                  <a:cubicBezTo>
                    <a:pt x="95" y="1265"/>
                    <a:pt x="95" y="1265"/>
                    <a:pt x="95" y="1265"/>
                  </a:cubicBezTo>
                  <a:cubicBezTo>
                    <a:pt x="95" y="1291"/>
                    <a:pt x="122" y="1316"/>
                    <a:pt x="148" y="1316"/>
                  </a:cubicBezTo>
                  <a:cubicBezTo>
                    <a:pt x="183" y="1316"/>
                    <a:pt x="208" y="1291"/>
                    <a:pt x="208" y="1265"/>
                  </a:cubicBezTo>
                  <a:cubicBezTo>
                    <a:pt x="208" y="767"/>
                    <a:pt x="208" y="767"/>
                    <a:pt x="208" y="767"/>
                  </a:cubicBezTo>
                  <a:cubicBezTo>
                    <a:pt x="243" y="767"/>
                    <a:pt x="243" y="767"/>
                    <a:pt x="243" y="767"/>
                  </a:cubicBezTo>
                  <a:cubicBezTo>
                    <a:pt x="243" y="1265"/>
                    <a:pt x="243" y="1265"/>
                    <a:pt x="243" y="1265"/>
                  </a:cubicBezTo>
                  <a:cubicBezTo>
                    <a:pt x="243" y="1291"/>
                    <a:pt x="270" y="1316"/>
                    <a:pt x="305" y="1316"/>
                  </a:cubicBezTo>
                  <a:cubicBezTo>
                    <a:pt x="340" y="1316"/>
                    <a:pt x="365" y="1291"/>
                    <a:pt x="365" y="1265"/>
                  </a:cubicBezTo>
                  <a:cubicBezTo>
                    <a:pt x="365" y="367"/>
                    <a:pt x="365" y="367"/>
                    <a:pt x="365" y="367"/>
                  </a:cubicBezTo>
                  <a:cubicBezTo>
                    <a:pt x="375" y="367"/>
                    <a:pt x="375" y="367"/>
                    <a:pt x="375" y="367"/>
                  </a:cubicBezTo>
                  <a:cubicBezTo>
                    <a:pt x="375" y="697"/>
                    <a:pt x="375" y="697"/>
                    <a:pt x="375" y="697"/>
                  </a:cubicBezTo>
                  <a:cubicBezTo>
                    <a:pt x="375" y="716"/>
                    <a:pt x="400" y="741"/>
                    <a:pt x="419" y="741"/>
                  </a:cubicBezTo>
                  <a:cubicBezTo>
                    <a:pt x="444" y="741"/>
                    <a:pt x="462" y="716"/>
                    <a:pt x="462" y="697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53"/>
            <p:cNvSpPr>
              <a:spLocks noChangeArrowheads="1"/>
            </p:cNvSpPr>
            <p:nvPr/>
          </p:nvSpPr>
          <p:spPr bwMode="auto">
            <a:xfrm>
              <a:off x="1548928" y="2008079"/>
              <a:ext cx="278538" cy="798173"/>
            </a:xfrm>
            <a:custGeom>
              <a:avLst/>
              <a:gdLst>
                <a:gd name="T0" fmla="*/ 237 w 465"/>
                <a:gd name="T1" fmla="*/ 200 h 1317"/>
                <a:gd name="T2" fmla="*/ 237 w 465"/>
                <a:gd name="T3" fmla="*/ 200 h 1317"/>
                <a:gd name="T4" fmla="*/ 340 w 465"/>
                <a:gd name="T5" fmla="*/ 105 h 1317"/>
                <a:gd name="T6" fmla="*/ 237 w 465"/>
                <a:gd name="T7" fmla="*/ 0 h 1317"/>
                <a:gd name="T8" fmla="*/ 140 w 465"/>
                <a:gd name="T9" fmla="*/ 105 h 1317"/>
                <a:gd name="T10" fmla="*/ 237 w 465"/>
                <a:gd name="T11" fmla="*/ 200 h 1317"/>
                <a:gd name="T12" fmla="*/ 464 w 465"/>
                <a:gd name="T13" fmla="*/ 332 h 1317"/>
                <a:gd name="T14" fmla="*/ 464 w 465"/>
                <a:gd name="T15" fmla="*/ 332 h 1317"/>
                <a:gd name="T16" fmla="*/ 375 w 465"/>
                <a:gd name="T17" fmla="*/ 244 h 1317"/>
                <a:gd name="T18" fmla="*/ 97 w 465"/>
                <a:gd name="T19" fmla="*/ 244 h 1317"/>
                <a:gd name="T20" fmla="*/ 0 w 465"/>
                <a:gd name="T21" fmla="*/ 332 h 1317"/>
                <a:gd name="T22" fmla="*/ 0 w 465"/>
                <a:gd name="T23" fmla="*/ 697 h 1317"/>
                <a:gd name="T24" fmla="*/ 45 w 465"/>
                <a:gd name="T25" fmla="*/ 741 h 1317"/>
                <a:gd name="T26" fmla="*/ 88 w 465"/>
                <a:gd name="T27" fmla="*/ 697 h 1317"/>
                <a:gd name="T28" fmla="*/ 88 w 465"/>
                <a:gd name="T29" fmla="*/ 367 h 1317"/>
                <a:gd name="T30" fmla="*/ 97 w 465"/>
                <a:gd name="T31" fmla="*/ 367 h 1317"/>
                <a:gd name="T32" fmla="*/ 97 w 465"/>
                <a:gd name="T33" fmla="*/ 1265 h 1317"/>
                <a:gd name="T34" fmla="*/ 159 w 465"/>
                <a:gd name="T35" fmla="*/ 1316 h 1317"/>
                <a:gd name="T36" fmla="*/ 219 w 465"/>
                <a:gd name="T37" fmla="*/ 1265 h 1317"/>
                <a:gd name="T38" fmla="*/ 219 w 465"/>
                <a:gd name="T39" fmla="*/ 767 h 1317"/>
                <a:gd name="T40" fmla="*/ 254 w 465"/>
                <a:gd name="T41" fmla="*/ 767 h 1317"/>
                <a:gd name="T42" fmla="*/ 254 w 465"/>
                <a:gd name="T43" fmla="*/ 1265 h 1317"/>
                <a:gd name="T44" fmla="*/ 315 w 465"/>
                <a:gd name="T45" fmla="*/ 1316 h 1317"/>
                <a:gd name="T46" fmla="*/ 375 w 465"/>
                <a:gd name="T47" fmla="*/ 1265 h 1317"/>
                <a:gd name="T48" fmla="*/ 375 w 465"/>
                <a:gd name="T49" fmla="*/ 367 h 1317"/>
                <a:gd name="T50" fmla="*/ 384 w 465"/>
                <a:gd name="T51" fmla="*/ 367 h 1317"/>
                <a:gd name="T52" fmla="*/ 384 w 465"/>
                <a:gd name="T53" fmla="*/ 697 h 1317"/>
                <a:gd name="T54" fmla="*/ 429 w 465"/>
                <a:gd name="T55" fmla="*/ 741 h 1317"/>
                <a:gd name="T56" fmla="*/ 464 w 465"/>
                <a:gd name="T57" fmla="*/ 697 h 1317"/>
                <a:gd name="T58" fmla="*/ 464 w 465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7">
                  <a:moveTo>
                    <a:pt x="237" y="200"/>
                  </a:moveTo>
                  <a:lnTo>
                    <a:pt x="237" y="200"/>
                  </a:lnTo>
                  <a:cubicBezTo>
                    <a:pt x="297" y="200"/>
                    <a:pt x="340" y="157"/>
                    <a:pt x="340" y="105"/>
                  </a:cubicBezTo>
                  <a:cubicBezTo>
                    <a:pt x="340" y="52"/>
                    <a:pt x="297" y="0"/>
                    <a:pt x="237" y="0"/>
                  </a:cubicBezTo>
                  <a:cubicBezTo>
                    <a:pt x="184" y="0"/>
                    <a:pt x="140" y="52"/>
                    <a:pt x="140" y="105"/>
                  </a:cubicBezTo>
                  <a:cubicBezTo>
                    <a:pt x="140" y="157"/>
                    <a:pt x="184" y="200"/>
                    <a:pt x="237" y="200"/>
                  </a:cubicBezTo>
                  <a:close/>
                  <a:moveTo>
                    <a:pt x="464" y="332"/>
                  </a:moveTo>
                  <a:lnTo>
                    <a:pt x="464" y="332"/>
                  </a:lnTo>
                  <a:cubicBezTo>
                    <a:pt x="464" y="279"/>
                    <a:pt x="429" y="244"/>
                    <a:pt x="375" y="244"/>
                  </a:cubicBezTo>
                  <a:cubicBezTo>
                    <a:pt x="97" y="244"/>
                    <a:pt x="97" y="244"/>
                    <a:pt x="97" y="244"/>
                  </a:cubicBezTo>
                  <a:cubicBezTo>
                    <a:pt x="45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27" y="741"/>
                    <a:pt x="45" y="741"/>
                  </a:cubicBezTo>
                  <a:cubicBezTo>
                    <a:pt x="70" y="741"/>
                    <a:pt x="88" y="724"/>
                    <a:pt x="88" y="697"/>
                  </a:cubicBezTo>
                  <a:cubicBezTo>
                    <a:pt x="88" y="367"/>
                    <a:pt x="88" y="367"/>
                    <a:pt x="88" y="367"/>
                  </a:cubicBezTo>
                  <a:cubicBezTo>
                    <a:pt x="97" y="367"/>
                    <a:pt x="97" y="367"/>
                    <a:pt x="97" y="367"/>
                  </a:cubicBezTo>
                  <a:cubicBezTo>
                    <a:pt x="97" y="1265"/>
                    <a:pt x="97" y="1265"/>
                    <a:pt x="97" y="1265"/>
                  </a:cubicBezTo>
                  <a:cubicBezTo>
                    <a:pt x="97" y="1291"/>
                    <a:pt x="132" y="1316"/>
                    <a:pt x="159" y="1316"/>
                  </a:cubicBezTo>
                  <a:cubicBezTo>
                    <a:pt x="194" y="1316"/>
                    <a:pt x="219" y="1291"/>
                    <a:pt x="219" y="1265"/>
                  </a:cubicBezTo>
                  <a:cubicBezTo>
                    <a:pt x="219" y="767"/>
                    <a:pt x="219" y="767"/>
                    <a:pt x="219" y="767"/>
                  </a:cubicBezTo>
                  <a:cubicBezTo>
                    <a:pt x="254" y="767"/>
                    <a:pt x="254" y="767"/>
                    <a:pt x="254" y="767"/>
                  </a:cubicBezTo>
                  <a:cubicBezTo>
                    <a:pt x="254" y="1265"/>
                    <a:pt x="254" y="1265"/>
                    <a:pt x="254" y="1265"/>
                  </a:cubicBezTo>
                  <a:cubicBezTo>
                    <a:pt x="254" y="1291"/>
                    <a:pt x="280" y="1316"/>
                    <a:pt x="315" y="1316"/>
                  </a:cubicBezTo>
                  <a:cubicBezTo>
                    <a:pt x="340" y="1316"/>
                    <a:pt x="375" y="1291"/>
                    <a:pt x="375" y="1265"/>
                  </a:cubicBezTo>
                  <a:cubicBezTo>
                    <a:pt x="375" y="367"/>
                    <a:pt x="375" y="367"/>
                    <a:pt x="375" y="367"/>
                  </a:cubicBezTo>
                  <a:cubicBezTo>
                    <a:pt x="384" y="367"/>
                    <a:pt x="384" y="367"/>
                    <a:pt x="384" y="367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6"/>
                    <a:pt x="402" y="741"/>
                    <a:pt x="429" y="741"/>
                  </a:cubicBezTo>
                  <a:cubicBezTo>
                    <a:pt x="446" y="741"/>
                    <a:pt x="464" y="716"/>
                    <a:pt x="464" y="697"/>
                  </a:cubicBezTo>
                  <a:lnTo>
                    <a:pt x="464" y="33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454"/>
            <p:cNvSpPr>
              <a:spLocks noChangeArrowheads="1"/>
            </p:cNvSpPr>
            <p:nvPr/>
          </p:nvSpPr>
          <p:spPr bwMode="auto">
            <a:xfrm>
              <a:off x="2009590" y="2008079"/>
              <a:ext cx="278538" cy="798173"/>
            </a:xfrm>
            <a:custGeom>
              <a:avLst/>
              <a:gdLst>
                <a:gd name="T0" fmla="*/ 237 w 463"/>
                <a:gd name="T1" fmla="*/ 200 h 1317"/>
                <a:gd name="T2" fmla="*/ 237 w 463"/>
                <a:gd name="T3" fmla="*/ 200 h 1317"/>
                <a:gd name="T4" fmla="*/ 341 w 463"/>
                <a:gd name="T5" fmla="*/ 105 h 1317"/>
                <a:gd name="T6" fmla="*/ 237 w 463"/>
                <a:gd name="T7" fmla="*/ 0 h 1317"/>
                <a:gd name="T8" fmla="*/ 140 w 463"/>
                <a:gd name="T9" fmla="*/ 105 h 1317"/>
                <a:gd name="T10" fmla="*/ 237 w 463"/>
                <a:gd name="T11" fmla="*/ 200 h 1317"/>
                <a:gd name="T12" fmla="*/ 462 w 463"/>
                <a:gd name="T13" fmla="*/ 332 h 1317"/>
                <a:gd name="T14" fmla="*/ 462 w 463"/>
                <a:gd name="T15" fmla="*/ 332 h 1317"/>
                <a:gd name="T16" fmla="*/ 376 w 463"/>
                <a:gd name="T17" fmla="*/ 244 h 1317"/>
                <a:gd name="T18" fmla="*/ 97 w 463"/>
                <a:gd name="T19" fmla="*/ 244 h 1317"/>
                <a:gd name="T20" fmla="*/ 0 w 463"/>
                <a:gd name="T21" fmla="*/ 332 h 1317"/>
                <a:gd name="T22" fmla="*/ 0 w 463"/>
                <a:gd name="T23" fmla="*/ 697 h 1317"/>
                <a:gd name="T24" fmla="*/ 44 w 463"/>
                <a:gd name="T25" fmla="*/ 741 h 1317"/>
                <a:gd name="T26" fmla="*/ 79 w 463"/>
                <a:gd name="T27" fmla="*/ 697 h 1317"/>
                <a:gd name="T28" fmla="*/ 79 w 463"/>
                <a:gd name="T29" fmla="*/ 367 h 1317"/>
                <a:gd name="T30" fmla="*/ 97 w 463"/>
                <a:gd name="T31" fmla="*/ 367 h 1317"/>
                <a:gd name="T32" fmla="*/ 97 w 463"/>
                <a:gd name="T33" fmla="*/ 1265 h 1317"/>
                <a:gd name="T34" fmla="*/ 157 w 463"/>
                <a:gd name="T35" fmla="*/ 1316 h 1317"/>
                <a:gd name="T36" fmla="*/ 219 w 463"/>
                <a:gd name="T37" fmla="*/ 1265 h 1317"/>
                <a:gd name="T38" fmla="*/ 219 w 463"/>
                <a:gd name="T39" fmla="*/ 767 h 1317"/>
                <a:gd name="T40" fmla="*/ 254 w 463"/>
                <a:gd name="T41" fmla="*/ 767 h 1317"/>
                <a:gd name="T42" fmla="*/ 254 w 463"/>
                <a:gd name="T43" fmla="*/ 1265 h 1317"/>
                <a:gd name="T44" fmla="*/ 316 w 463"/>
                <a:gd name="T45" fmla="*/ 1316 h 1317"/>
                <a:gd name="T46" fmla="*/ 367 w 463"/>
                <a:gd name="T47" fmla="*/ 1265 h 1317"/>
                <a:gd name="T48" fmla="*/ 367 w 463"/>
                <a:gd name="T49" fmla="*/ 367 h 1317"/>
                <a:gd name="T50" fmla="*/ 384 w 463"/>
                <a:gd name="T51" fmla="*/ 367 h 1317"/>
                <a:gd name="T52" fmla="*/ 384 w 463"/>
                <a:gd name="T53" fmla="*/ 697 h 1317"/>
                <a:gd name="T54" fmla="*/ 427 w 463"/>
                <a:gd name="T55" fmla="*/ 741 h 1317"/>
                <a:gd name="T56" fmla="*/ 462 w 463"/>
                <a:gd name="T57" fmla="*/ 697 h 1317"/>
                <a:gd name="T58" fmla="*/ 462 w 463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37" y="200"/>
                  </a:moveTo>
                  <a:lnTo>
                    <a:pt x="237" y="200"/>
                  </a:lnTo>
                  <a:cubicBezTo>
                    <a:pt x="297" y="200"/>
                    <a:pt x="341" y="157"/>
                    <a:pt x="341" y="105"/>
                  </a:cubicBezTo>
                  <a:cubicBezTo>
                    <a:pt x="341" y="52"/>
                    <a:pt x="297" y="0"/>
                    <a:pt x="237" y="0"/>
                  </a:cubicBezTo>
                  <a:cubicBezTo>
                    <a:pt x="184" y="0"/>
                    <a:pt x="140" y="52"/>
                    <a:pt x="140" y="105"/>
                  </a:cubicBezTo>
                  <a:cubicBezTo>
                    <a:pt x="140" y="157"/>
                    <a:pt x="184" y="200"/>
                    <a:pt x="237" y="200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79"/>
                    <a:pt x="427" y="244"/>
                    <a:pt x="376" y="244"/>
                  </a:cubicBezTo>
                  <a:cubicBezTo>
                    <a:pt x="97" y="244"/>
                    <a:pt x="97" y="244"/>
                    <a:pt x="97" y="244"/>
                  </a:cubicBezTo>
                  <a:cubicBezTo>
                    <a:pt x="44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19" y="741"/>
                    <a:pt x="44" y="741"/>
                  </a:cubicBezTo>
                  <a:cubicBezTo>
                    <a:pt x="62" y="741"/>
                    <a:pt x="79" y="724"/>
                    <a:pt x="79" y="697"/>
                  </a:cubicBezTo>
                  <a:cubicBezTo>
                    <a:pt x="79" y="367"/>
                    <a:pt x="79" y="367"/>
                    <a:pt x="79" y="367"/>
                  </a:cubicBezTo>
                  <a:cubicBezTo>
                    <a:pt x="97" y="367"/>
                    <a:pt x="97" y="367"/>
                    <a:pt x="97" y="367"/>
                  </a:cubicBezTo>
                  <a:cubicBezTo>
                    <a:pt x="97" y="1265"/>
                    <a:pt x="97" y="1265"/>
                    <a:pt x="97" y="1265"/>
                  </a:cubicBezTo>
                  <a:cubicBezTo>
                    <a:pt x="97" y="1291"/>
                    <a:pt x="122" y="1316"/>
                    <a:pt x="157" y="1316"/>
                  </a:cubicBezTo>
                  <a:cubicBezTo>
                    <a:pt x="192" y="1316"/>
                    <a:pt x="219" y="1291"/>
                    <a:pt x="219" y="1265"/>
                  </a:cubicBezTo>
                  <a:cubicBezTo>
                    <a:pt x="219" y="767"/>
                    <a:pt x="219" y="767"/>
                    <a:pt x="219" y="767"/>
                  </a:cubicBezTo>
                  <a:cubicBezTo>
                    <a:pt x="254" y="767"/>
                    <a:pt x="254" y="767"/>
                    <a:pt x="254" y="767"/>
                  </a:cubicBezTo>
                  <a:cubicBezTo>
                    <a:pt x="254" y="1265"/>
                    <a:pt x="254" y="1265"/>
                    <a:pt x="254" y="1265"/>
                  </a:cubicBezTo>
                  <a:cubicBezTo>
                    <a:pt x="254" y="1291"/>
                    <a:pt x="281" y="1316"/>
                    <a:pt x="316" y="1316"/>
                  </a:cubicBezTo>
                  <a:cubicBezTo>
                    <a:pt x="341" y="1316"/>
                    <a:pt x="367" y="1291"/>
                    <a:pt x="367" y="1265"/>
                  </a:cubicBezTo>
                  <a:cubicBezTo>
                    <a:pt x="367" y="367"/>
                    <a:pt x="367" y="367"/>
                    <a:pt x="367" y="367"/>
                  </a:cubicBezTo>
                  <a:cubicBezTo>
                    <a:pt x="384" y="367"/>
                    <a:pt x="384" y="367"/>
                    <a:pt x="384" y="367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6"/>
                    <a:pt x="402" y="741"/>
                    <a:pt x="427" y="741"/>
                  </a:cubicBezTo>
                  <a:cubicBezTo>
                    <a:pt x="446" y="741"/>
                    <a:pt x="462" y="716"/>
                    <a:pt x="462" y="697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455"/>
            <p:cNvSpPr>
              <a:spLocks noChangeArrowheads="1"/>
            </p:cNvSpPr>
            <p:nvPr/>
          </p:nvSpPr>
          <p:spPr bwMode="auto">
            <a:xfrm>
              <a:off x="2470250" y="2008079"/>
              <a:ext cx="278538" cy="798173"/>
            </a:xfrm>
            <a:custGeom>
              <a:avLst/>
              <a:gdLst>
                <a:gd name="T0" fmla="*/ 236 w 464"/>
                <a:gd name="T1" fmla="*/ 200 h 1317"/>
                <a:gd name="T2" fmla="*/ 236 w 464"/>
                <a:gd name="T3" fmla="*/ 200 h 1317"/>
                <a:gd name="T4" fmla="*/ 341 w 464"/>
                <a:gd name="T5" fmla="*/ 105 h 1317"/>
                <a:gd name="T6" fmla="*/ 236 w 464"/>
                <a:gd name="T7" fmla="*/ 0 h 1317"/>
                <a:gd name="T8" fmla="*/ 141 w 464"/>
                <a:gd name="T9" fmla="*/ 105 h 1317"/>
                <a:gd name="T10" fmla="*/ 236 w 464"/>
                <a:gd name="T11" fmla="*/ 200 h 1317"/>
                <a:gd name="T12" fmla="*/ 463 w 464"/>
                <a:gd name="T13" fmla="*/ 332 h 1317"/>
                <a:gd name="T14" fmla="*/ 463 w 464"/>
                <a:gd name="T15" fmla="*/ 332 h 1317"/>
                <a:gd name="T16" fmla="*/ 376 w 464"/>
                <a:gd name="T17" fmla="*/ 244 h 1317"/>
                <a:gd name="T18" fmla="*/ 97 w 464"/>
                <a:gd name="T19" fmla="*/ 244 h 1317"/>
                <a:gd name="T20" fmla="*/ 0 w 464"/>
                <a:gd name="T21" fmla="*/ 332 h 1317"/>
                <a:gd name="T22" fmla="*/ 0 w 464"/>
                <a:gd name="T23" fmla="*/ 697 h 1317"/>
                <a:gd name="T24" fmla="*/ 44 w 464"/>
                <a:gd name="T25" fmla="*/ 741 h 1317"/>
                <a:gd name="T26" fmla="*/ 79 w 464"/>
                <a:gd name="T27" fmla="*/ 697 h 1317"/>
                <a:gd name="T28" fmla="*/ 79 w 464"/>
                <a:gd name="T29" fmla="*/ 367 h 1317"/>
                <a:gd name="T30" fmla="*/ 97 w 464"/>
                <a:gd name="T31" fmla="*/ 367 h 1317"/>
                <a:gd name="T32" fmla="*/ 97 w 464"/>
                <a:gd name="T33" fmla="*/ 1265 h 1317"/>
                <a:gd name="T34" fmla="*/ 157 w 464"/>
                <a:gd name="T35" fmla="*/ 1316 h 1317"/>
                <a:gd name="T36" fmla="*/ 219 w 464"/>
                <a:gd name="T37" fmla="*/ 1265 h 1317"/>
                <a:gd name="T38" fmla="*/ 219 w 464"/>
                <a:gd name="T39" fmla="*/ 767 h 1317"/>
                <a:gd name="T40" fmla="*/ 254 w 464"/>
                <a:gd name="T41" fmla="*/ 767 h 1317"/>
                <a:gd name="T42" fmla="*/ 254 w 464"/>
                <a:gd name="T43" fmla="*/ 1265 h 1317"/>
                <a:gd name="T44" fmla="*/ 306 w 464"/>
                <a:gd name="T45" fmla="*/ 1316 h 1317"/>
                <a:gd name="T46" fmla="*/ 368 w 464"/>
                <a:gd name="T47" fmla="*/ 1265 h 1317"/>
                <a:gd name="T48" fmla="*/ 368 w 464"/>
                <a:gd name="T49" fmla="*/ 367 h 1317"/>
                <a:gd name="T50" fmla="*/ 384 w 464"/>
                <a:gd name="T51" fmla="*/ 367 h 1317"/>
                <a:gd name="T52" fmla="*/ 384 w 464"/>
                <a:gd name="T53" fmla="*/ 697 h 1317"/>
                <a:gd name="T54" fmla="*/ 428 w 464"/>
                <a:gd name="T55" fmla="*/ 741 h 1317"/>
                <a:gd name="T56" fmla="*/ 463 w 464"/>
                <a:gd name="T57" fmla="*/ 697 h 1317"/>
                <a:gd name="T58" fmla="*/ 463 w 464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4" h="1317">
                  <a:moveTo>
                    <a:pt x="236" y="200"/>
                  </a:moveTo>
                  <a:lnTo>
                    <a:pt x="236" y="200"/>
                  </a:lnTo>
                  <a:cubicBezTo>
                    <a:pt x="289" y="200"/>
                    <a:pt x="341" y="157"/>
                    <a:pt x="341" y="105"/>
                  </a:cubicBezTo>
                  <a:cubicBezTo>
                    <a:pt x="341" y="52"/>
                    <a:pt x="289" y="0"/>
                    <a:pt x="236" y="0"/>
                  </a:cubicBezTo>
                  <a:cubicBezTo>
                    <a:pt x="184" y="0"/>
                    <a:pt x="141" y="52"/>
                    <a:pt x="141" y="105"/>
                  </a:cubicBezTo>
                  <a:cubicBezTo>
                    <a:pt x="141" y="157"/>
                    <a:pt x="184" y="200"/>
                    <a:pt x="236" y="200"/>
                  </a:cubicBezTo>
                  <a:close/>
                  <a:moveTo>
                    <a:pt x="463" y="332"/>
                  </a:moveTo>
                  <a:lnTo>
                    <a:pt x="463" y="332"/>
                  </a:lnTo>
                  <a:cubicBezTo>
                    <a:pt x="463" y="279"/>
                    <a:pt x="428" y="244"/>
                    <a:pt x="376" y="244"/>
                  </a:cubicBezTo>
                  <a:cubicBezTo>
                    <a:pt x="97" y="244"/>
                    <a:pt x="97" y="244"/>
                    <a:pt x="97" y="244"/>
                  </a:cubicBezTo>
                  <a:cubicBezTo>
                    <a:pt x="44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19" y="741"/>
                    <a:pt x="44" y="741"/>
                  </a:cubicBezTo>
                  <a:cubicBezTo>
                    <a:pt x="62" y="741"/>
                    <a:pt x="79" y="724"/>
                    <a:pt x="79" y="697"/>
                  </a:cubicBezTo>
                  <a:cubicBezTo>
                    <a:pt x="79" y="367"/>
                    <a:pt x="79" y="367"/>
                    <a:pt x="79" y="367"/>
                  </a:cubicBezTo>
                  <a:cubicBezTo>
                    <a:pt x="97" y="367"/>
                    <a:pt x="97" y="367"/>
                    <a:pt x="97" y="367"/>
                  </a:cubicBezTo>
                  <a:cubicBezTo>
                    <a:pt x="97" y="1265"/>
                    <a:pt x="97" y="1265"/>
                    <a:pt x="97" y="1265"/>
                  </a:cubicBezTo>
                  <a:cubicBezTo>
                    <a:pt x="97" y="1291"/>
                    <a:pt x="122" y="1316"/>
                    <a:pt x="157" y="1316"/>
                  </a:cubicBezTo>
                  <a:cubicBezTo>
                    <a:pt x="192" y="1316"/>
                    <a:pt x="219" y="1291"/>
                    <a:pt x="219" y="1265"/>
                  </a:cubicBezTo>
                  <a:cubicBezTo>
                    <a:pt x="219" y="767"/>
                    <a:pt x="219" y="767"/>
                    <a:pt x="219" y="767"/>
                  </a:cubicBezTo>
                  <a:cubicBezTo>
                    <a:pt x="254" y="767"/>
                    <a:pt x="254" y="767"/>
                    <a:pt x="254" y="767"/>
                  </a:cubicBezTo>
                  <a:cubicBezTo>
                    <a:pt x="254" y="1265"/>
                    <a:pt x="254" y="1265"/>
                    <a:pt x="254" y="1265"/>
                  </a:cubicBezTo>
                  <a:cubicBezTo>
                    <a:pt x="254" y="1291"/>
                    <a:pt x="281" y="1316"/>
                    <a:pt x="306" y="1316"/>
                  </a:cubicBezTo>
                  <a:cubicBezTo>
                    <a:pt x="341" y="1316"/>
                    <a:pt x="368" y="1291"/>
                    <a:pt x="368" y="1265"/>
                  </a:cubicBezTo>
                  <a:cubicBezTo>
                    <a:pt x="368" y="367"/>
                    <a:pt x="368" y="367"/>
                    <a:pt x="368" y="367"/>
                  </a:cubicBezTo>
                  <a:cubicBezTo>
                    <a:pt x="384" y="367"/>
                    <a:pt x="384" y="367"/>
                    <a:pt x="384" y="367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6"/>
                    <a:pt x="403" y="741"/>
                    <a:pt x="428" y="741"/>
                  </a:cubicBezTo>
                  <a:cubicBezTo>
                    <a:pt x="446" y="741"/>
                    <a:pt x="463" y="716"/>
                    <a:pt x="463" y="697"/>
                  </a:cubicBezTo>
                  <a:lnTo>
                    <a:pt x="463" y="33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456"/>
            <p:cNvSpPr>
              <a:spLocks noChangeArrowheads="1"/>
            </p:cNvSpPr>
            <p:nvPr/>
          </p:nvSpPr>
          <p:spPr bwMode="auto">
            <a:xfrm>
              <a:off x="2933587" y="2008079"/>
              <a:ext cx="278538" cy="798173"/>
            </a:xfrm>
            <a:custGeom>
              <a:avLst/>
              <a:gdLst>
                <a:gd name="T0" fmla="*/ 235 w 463"/>
                <a:gd name="T1" fmla="*/ 200 h 1317"/>
                <a:gd name="T2" fmla="*/ 235 w 463"/>
                <a:gd name="T3" fmla="*/ 200 h 1317"/>
                <a:gd name="T4" fmla="*/ 332 w 463"/>
                <a:gd name="T5" fmla="*/ 105 h 1317"/>
                <a:gd name="T6" fmla="*/ 235 w 463"/>
                <a:gd name="T7" fmla="*/ 0 h 1317"/>
                <a:gd name="T8" fmla="*/ 140 w 463"/>
                <a:gd name="T9" fmla="*/ 105 h 1317"/>
                <a:gd name="T10" fmla="*/ 235 w 463"/>
                <a:gd name="T11" fmla="*/ 200 h 1317"/>
                <a:gd name="T12" fmla="*/ 462 w 463"/>
                <a:gd name="T13" fmla="*/ 332 h 1317"/>
                <a:gd name="T14" fmla="*/ 462 w 463"/>
                <a:gd name="T15" fmla="*/ 332 h 1317"/>
                <a:gd name="T16" fmla="*/ 375 w 463"/>
                <a:gd name="T17" fmla="*/ 244 h 1317"/>
                <a:gd name="T18" fmla="*/ 96 w 463"/>
                <a:gd name="T19" fmla="*/ 244 h 1317"/>
                <a:gd name="T20" fmla="*/ 0 w 463"/>
                <a:gd name="T21" fmla="*/ 332 h 1317"/>
                <a:gd name="T22" fmla="*/ 0 w 463"/>
                <a:gd name="T23" fmla="*/ 697 h 1317"/>
                <a:gd name="T24" fmla="*/ 43 w 463"/>
                <a:gd name="T25" fmla="*/ 741 h 1317"/>
                <a:gd name="T26" fmla="*/ 78 w 463"/>
                <a:gd name="T27" fmla="*/ 697 h 1317"/>
                <a:gd name="T28" fmla="*/ 78 w 463"/>
                <a:gd name="T29" fmla="*/ 367 h 1317"/>
                <a:gd name="T30" fmla="*/ 96 w 463"/>
                <a:gd name="T31" fmla="*/ 367 h 1317"/>
                <a:gd name="T32" fmla="*/ 96 w 463"/>
                <a:gd name="T33" fmla="*/ 1265 h 1317"/>
                <a:gd name="T34" fmla="*/ 157 w 463"/>
                <a:gd name="T35" fmla="*/ 1316 h 1317"/>
                <a:gd name="T36" fmla="*/ 218 w 463"/>
                <a:gd name="T37" fmla="*/ 1265 h 1317"/>
                <a:gd name="T38" fmla="*/ 218 w 463"/>
                <a:gd name="T39" fmla="*/ 767 h 1317"/>
                <a:gd name="T40" fmla="*/ 253 w 463"/>
                <a:gd name="T41" fmla="*/ 767 h 1317"/>
                <a:gd name="T42" fmla="*/ 253 w 463"/>
                <a:gd name="T43" fmla="*/ 1265 h 1317"/>
                <a:gd name="T44" fmla="*/ 305 w 463"/>
                <a:gd name="T45" fmla="*/ 1316 h 1317"/>
                <a:gd name="T46" fmla="*/ 367 w 463"/>
                <a:gd name="T47" fmla="*/ 1265 h 1317"/>
                <a:gd name="T48" fmla="*/ 367 w 463"/>
                <a:gd name="T49" fmla="*/ 367 h 1317"/>
                <a:gd name="T50" fmla="*/ 383 w 463"/>
                <a:gd name="T51" fmla="*/ 367 h 1317"/>
                <a:gd name="T52" fmla="*/ 383 w 463"/>
                <a:gd name="T53" fmla="*/ 697 h 1317"/>
                <a:gd name="T54" fmla="*/ 427 w 463"/>
                <a:gd name="T55" fmla="*/ 741 h 1317"/>
                <a:gd name="T56" fmla="*/ 462 w 463"/>
                <a:gd name="T57" fmla="*/ 697 h 1317"/>
                <a:gd name="T58" fmla="*/ 462 w 463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35" y="200"/>
                  </a:moveTo>
                  <a:lnTo>
                    <a:pt x="235" y="200"/>
                  </a:lnTo>
                  <a:cubicBezTo>
                    <a:pt x="288" y="200"/>
                    <a:pt x="332" y="157"/>
                    <a:pt x="332" y="105"/>
                  </a:cubicBezTo>
                  <a:cubicBezTo>
                    <a:pt x="332" y="52"/>
                    <a:pt x="288" y="0"/>
                    <a:pt x="235" y="0"/>
                  </a:cubicBezTo>
                  <a:cubicBezTo>
                    <a:pt x="183" y="0"/>
                    <a:pt x="140" y="52"/>
                    <a:pt x="140" y="105"/>
                  </a:cubicBezTo>
                  <a:cubicBezTo>
                    <a:pt x="140" y="157"/>
                    <a:pt x="183" y="200"/>
                    <a:pt x="235" y="200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79"/>
                    <a:pt x="418" y="244"/>
                    <a:pt x="375" y="244"/>
                  </a:cubicBezTo>
                  <a:cubicBezTo>
                    <a:pt x="96" y="244"/>
                    <a:pt x="96" y="244"/>
                    <a:pt x="96" y="244"/>
                  </a:cubicBezTo>
                  <a:cubicBezTo>
                    <a:pt x="43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18" y="741"/>
                    <a:pt x="43" y="741"/>
                  </a:cubicBezTo>
                  <a:cubicBezTo>
                    <a:pt x="61" y="741"/>
                    <a:pt x="78" y="724"/>
                    <a:pt x="78" y="697"/>
                  </a:cubicBezTo>
                  <a:cubicBezTo>
                    <a:pt x="78" y="367"/>
                    <a:pt x="78" y="367"/>
                    <a:pt x="78" y="367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96" y="1265"/>
                    <a:pt x="96" y="1265"/>
                    <a:pt x="96" y="1265"/>
                  </a:cubicBezTo>
                  <a:cubicBezTo>
                    <a:pt x="96" y="1291"/>
                    <a:pt x="121" y="1316"/>
                    <a:pt x="157" y="1316"/>
                  </a:cubicBezTo>
                  <a:cubicBezTo>
                    <a:pt x="192" y="1316"/>
                    <a:pt x="218" y="1291"/>
                    <a:pt x="218" y="1265"/>
                  </a:cubicBezTo>
                  <a:cubicBezTo>
                    <a:pt x="218" y="767"/>
                    <a:pt x="218" y="767"/>
                    <a:pt x="218" y="767"/>
                  </a:cubicBezTo>
                  <a:cubicBezTo>
                    <a:pt x="253" y="767"/>
                    <a:pt x="253" y="767"/>
                    <a:pt x="253" y="767"/>
                  </a:cubicBezTo>
                  <a:cubicBezTo>
                    <a:pt x="253" y="1265"/>
                    <a:pt x="253" y="1265"/>
                    <a:pt x="253" y="1265"/>
                  </a:cubicBezTo>
                  <a:cubicBezTo>
                    <a:pt x="253" y="1291"/>
                    <a:pt x="278" y="1316"/>
                    <a:pt x="305" y="1316"/>
                  </a:cubicBezTo>
                  <a:cubicBezTo>
                    <a:pt x="340" y="1316"/>
                    <a:pt x="367" y="1291"/>
                    <a:pt x="367" y="1265"/>
                  </a:cubicBezTo>
                  <a:cubicBezTo>
                    <a:pt x="367" y="367"/>
                    <a:pt x="367" y="367"/>
                    <a:pt x="367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697"/>
                    <a:pt x="383" y="697"/>
                    <a:pt x="383" y="697"/>
                  </a:cubicBezTo>
                  <a:cubicBezTo>
                    <a:pt x="383" y="716"/>
                    <a:pt x="402" y="741"/>
                    <a:pt x="427" y="741"/>
                  </a:cubicBezTo>
                  <a:cubicBezTo>
                    <a:pt x="445" y="741"/>
                    <a:pt x="462" y="716"/>
                    <a:pt x="462" y="697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457"/>
            <p:cNvSpPr>
              <a:spLocks noChangeArrowheads="1"/>
            </p:cNvSpPr>
            <p:nvPr/>
          </p:nvSpPr>
          <p:spPr bwMode="auto">
            <a:xfrm>
              <a:off x="3394248" y="2008079"/>
              <a:ext cx="278538" cy="798173"/>
            </a:xfrm>
            <a:custGeom>
              <a:avLst/>
              <a:gdLst>
                <a:gd name="T0" fmla="*/ 235 w 463"/>
                <a:gd name="T1" fmla="*/ 200 h 1317"/>
                <a:gd name="T2" fmla="*/ 235 w 463"/>
                <a:gd name="T3" fmla="*/ 200 h 1317"/>
                <a:gd name="T4" fmla="*/ 332 w 463"/>
                <a:gd name="T5" fmla="*/ 105 h 1317"/>
                <a:gd name="T6" fmla="*/ 235 w 463"/>
                <a:gd name="T7" fmla="*/ 0 h 1317"/>
                <a:gd name="T8" fmla="*/ 130 w 463"/>
                <a:gd name="T9" fmla="*/ 105 h 1317"/>
                <a:gd name="T10" fmla="*/ 235 w 463"/>
                <a:gd name="T11" fmla="*/ 200 h 1317"/>
                <a:gd name="T12" fmla="*/ 462 w 463"/>
                <a:gd name="T13" fmla="*/ 332 h 1317"/>
                <a:gd name="T14" fmla="*/ 462 w 463"/>
                <a:gd name="T15" fmla="*/ 332 h 1317"/>
                <a:gd name="T16" fmla="*/ 375 w 463"/>
                <a:gd name="T17" fmla="*/ 244 h 1317"/>
                <a:gd name="T18" fmla="*/ 87 w 463"/>
                <a:gd name="T19" fmla="*/ 244 h 1317"/>
                <a:gd name="T20" fmla="*/ 0 w 463"/>
                <a:gd name="T21" fmla="*/ 332 h 1317"/>
                <a:gd name="T22" fmla="*/ 0 w 463"/>
                <a:gd name="T23" fmla="*/ 697 h 1317"/>
                <a:gd name="T24" fmla="*/ 43 w 463"/>
                <a:gd name="T25" fmla="*/ 741 h 1317"/>
                <a:gd name="T26" fmla="*/ 78 w 463"/>
                <a:gd name="T27" fmla="*/ 697 h 1317"/>
                <a:gd name="T28" fmla="*/ 78 w 463"/>
                <a:gd name="T29" fmla="*/ 367 h 1317"/>
                <a:gd name="T30" fmla="*/ 95 w 463"/>
                <a:gd name="T31" fmla="*/ 367 h 1317"/>
                <a:gd name="T32" fmla="*/ 95 w 463"/>
                <a:gd name="T33" fmla="*/ 1265 h 1317"/>
                <a:gd name="T34" fmla="*/ 157 w 463"/>
                <a:gd name="T35" fmla="*/ 1316 h 1317"/>
                <a:gd name="T36" fmla="*/ 218 w 463"/>
                <a:gd name="T37" fmla="*/ 1265 h 1317"/>
                <a:gd name="T38" fmla="*/ 218 w 463"/>
                <a:gd name="T39" fmla="*/ 767 h 1317"/>
                <a:gd name="T40" fmla="*/ 244 w 463"/>
                <a:gd name="T41" fmla="*/ 767 h 1317"/>
                <a:gd name="T42" fmla="*/ 244 w 463"/>
                <a:gd name="T43" fmla="*/ 1265 h 1317"/>
                <a:gd name="T44" fmla="*/ 305 w 463"/>
                <a:gd name="T45" fmla="*/ 1316 h 1317"/>
                <a:gd name="T46" fmla="*/ 367 w 463"/>
                <a:gd name="T47" fmla="*/ 1265 h 1317"/>
                <a:gd name="T48" fmla="*/ 367 w 463"/>
                <a:gd name="T49" fmla="*/ 367 h 1317"/>
                <a:gd name="T50" fmla="*/ 384 w 463"/>
                <a:gd name="T51" fmla="*/ 367 h 1317"/>
                <a:gd name="T52" fmla="*/ 384 w 463"/>
                <a:gd name="T53" fmla="*/ 697 h 1317"/>
                <a:gd name="T54" fmla="*/ 419 w 463"/>
                <a:gd name="T55" fmla="*/ 741 h 1317"/>
                <a:gd name="T56" fmla="*/ 462 w 463"/>
                <a:gd name="T57" fmla="*/ 697 h 1317"/>
                <a:gd name="T58" fmla="*/ 462 w 463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35" y="200"/>
                  </a:moveTo>
                  <a:lnTo>
                    <a:pt x="235" y="200"/>
                  </a:lnTo>
                  <a:cubicBezTo>
                    <a:pt x="287" y="200"/>
                    <a:pt x="332" y="157"/>
                    <a:pt x="332" y="105"/>
                  </a:cubicBezTo>
                  <a:cubicBezTo>
                    <a:pt x="332" y="52"/>
                    <a:pt x="287" y="0"/>
                    <a:pt x="235" y="0"/>
                  </a:cubicBezTo>
                  <a:cubicBezTo>
                    <a:pt x="183" y="0"/>
                    <a:pt x="130" y="52"/>
                    <a:pt x="130" y="105"/>
                  </a:cubicBezTo>
                  <a:cubicBezTo>
                    <a:pt x="130" y="157"/>
                    <a:pt x="183" y="200"/>
                    <a:pt x="235" y="200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79"/>
                    <a:pt x="419" y="244"/>
                    <a:pt x="375" y="244"/>
                  </a:cubicBezTo>
                  <a:cubicBezTo>
                    <a:pt x="87" y="244"/>
                    <a:pt x="87" y="244"/>
                    <a:pt x="87" y="244"/>
                  </a:cubicBezTo>
                  <a:cubicBezTo>
                    <a:pt x="43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17" y="741"/>
                    <a:pt x="43" y="741"/>
                  </a:cubicBezTo>
                  <a:cubicBezTo>
                    <a:pt x="62" y="741"/>
                    <a:pt x="78" y="724"/>
                    <a:pt x="78" y="697"/>
                  </a:cubicBezTo>
                  <a:cubicBezTo>
                    <a:pt x="78" y="367"/>
                    <a:pt x="78" y="367"/>
                    <a:pt x="78" y="367"/>
                  </a:cubicBezTo>
                  <a:cubicBezTo>
                    <a:pt x="95" y="367"/>
                    <a:pt x="95" y="367"/>
                    <a:pt x="95" y="367"/>
                  </a:cubicBezTo>
                  <a:cubicBezTo>
                    <a:pt x="95" y="1265"/>
                    <a:pt x="95" y="1265"/>
                    <a:pt x="95" y="1265"/>
                  </a:cubicBezTo>
                  <a:cubicBezTo>
                    <a:pt x="95" y="1291"/>
                    <a:pt x="122" y="1316"/>
                    <a:pt x="157" y="1316"/>
                  </a:cubicBezTo>
                  <a:cubicBezTo>
                    <a:pt x="192" y="1316"/>
                    <a:pt x="218" y="1291"/>
                    <a:pt x="218" y="1265"/>
                  </a:cubicBezTo>
                  <a:cubicBezTo>
                    <a:pt x="218" y="767"/>
                    <a:pt x="218" y="767"/>
                    <a:pt x="218" y="767"/>
                  </a:cubicBezTo>
                  <a:cubicBezTo>
                    <a:pt x="244" y="767"/>
                    <a:pt x="244" y="767"/>
                    <a:pt x="244" y="767"/>
                  </a:cubicBezTo>
                  <a:cubicBezTo>
                    <a:pt x="244" y="1265"/>
                    <a:pt x="244" y="1265"/>
                    <a:pt x="244" y="1265"/>
                  </a:cubicBezTo>
                  <a:cubicBezTo>
                    <a:pt x="244" y="1291"/>
                    <a:pt x="270" y="1316"/>
                    <a:pt x="305" y="1316"/>
                  </a:cubicBezTo>
                  <a:cubicBezTo>
                    <a:pt x="340" y="1316"/>
                    <a:pt x="367" y="1291"/>
                    <a:pt x="367" y="1265"/>
                  </a:cubicBezTo>
                  <a:cubicBezTo>
                    <a:pt x="367" y="367"/>
                    <a:pt x="367" y="367"/>
                    <a:pt x="367" y="367"/>
                  </a:cubicBezTo>
                  <a:cubicBezTo>
                    <a:pt x="384" y="367"/>
                    <a:pt x="384" y="367"/>
                    <a:pt x="384" y="367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6"/>
                    <a:pt x="400" y="741"/>
                    <a:pt x="419" y="741"/>
                  </a:cubicBezTo>
                  <a:cubicBezTo>
                    <a:pt x="445" y="741"/>
                    <a:pt x="462" y="716"/>
                    <a:pt x="462" y="697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458"/>
            <p:cNvSpPr>
              <a:spLocks noChangeArrowheads="1"/>
            </p:cNvSpPr>
            <p:nvPr/>
          </p:nvSpPr>
          <p:spPr bwMode="auto">
            <a:xfrm>
              <a:off x="3854909" y="2008079"/>
              <a:ext cx="278538" cy="798173"/>
            </a:xfrm>
            <a:custGeom>
              <a:avLst/>
              <a:gdLst>
                <a:gd name="T0" fmla="*/ 235 w 463"/>
                <a:gd name="T1" fmla="*/ 200 h 1317"/>
                <a:gd name="T2" fmla="*/ 235 w 463"/>
                <a:gd name="T3" fmla="*/ 200 h 1317"/>
                <a:gd name="T4" fmla="*/ 330 w 463"/>
                <a:gd name="T5" fmla="*/ 105 h 1317"/>
                <a:gd name="T6" fmla="*/ 235 w 463"/>
                <a:gd name="T7" fmla="*/ 0 h 1317"/>
                <a:gd name="T8" fmla="*/ 130 w 463"/>
                <a:gd name="T9" fmla="*/ 105 h 1317"/>
                <a:gd name="T10" fmla="*/ 235 w 463"/>
                <a:gd name="T11" fmla="*/ 200 h 1317"/>
                <a:gd name="T12" fmla="*/ 462 w 463"/>
                <a:gd name="T13" fmla="*/ 332 h 1317"/>
                <a:gd name="T14" fmla="*/ 462 w 463"/>
                <a:gd name="T15" fmla="*/ 332 h 1317"/>
                <a:gd name="T16" fmla="*/ 366 w 463"/>
                <a:gd name="T17" fmla="*/ 244 h 1317"/>
                <a:gd name="T18" fmla="*/ 87 w 463"/>
                <a:gd name="T19" fmla="*/ 244 h 1317"/>
                <a:gd name="T20" fmla="*/ 0 w 463"/>
                <a:gd name="T21" fmla="*/ 332 h 1317"/>
                <a:gd name="T22" fmla="*/ 0 w 463"/>
                <a:gd name="T23" fmla="*/ 697 h 1317"/>
                <a:gd name="T24" fmla="*/ 35 w 463"/>
                <a:gd name="T25" fmla="*/ 741 h 1317"/>
                <a:gd name="T26" fmla="*/ 79 w 463"/>
                <a:gd name="T27" fmla="*/ 697 h 1317"/>
                <a:gd name="T28" fmla="*/ 79 w 463"/>
                <a:gd name="T29" fmla="*/ 367 h 1317"/>
                <a:gd name="T30" fmla="*/ 95 w 463"/>
                <a:gd name="T31" fmla="*/ 367 h 1317"/>
                <a:gd name="T32" fmla="*/ 95 w 463"/>
                <a:gd name="T33" fmla="*/ 1265 h 1317"/>
                <a:gd name="T34" fmla="*/ 157 w 463"/>
                <a:gd name="T35" fmla="*/ 1316 h 1317"/>
                <a:gd name="T36" fmla="*/ 217 w 463"/>
                <a:gd name="T37" fmla="*/ 1265 h 1317"/>
                <a:gd name="T38" fmla="*/ 217 w 463"/>
                <a:gd name="T39" fmla="*/ 767 h 1317"/>
                <a:gd name="T40" fmla="*/ 244 w 463"/>
                <a:gd name="T41" fmla="*/ 767 h 1317"/>
                <a:gd name="T42" fmla="*/ 244 w 463"/>
                <a:gd name="T43" fmla="*/ 1265 h 1317"/>
                <a:gd name="T44" fmla="*/ 305 w 463"/>
                <a:gd name="T45" fmla="*/ 1316 h 1317"/>
                <a:gd name="T46" fmla="*/ 366 w 463"/>
                <a:gd name="T47" fmla="*/ 1265 h 1317"/>
                <a:gd name="T48" fmla="*/ 366 w 463"/>
                <a:gd name="T49" fmla="*/ 367 h 1317"/>
                <a:gd name="T50" fmla="*/ 384 w 463"/>
                <a:gd name="T51" fmla="*/ 367 h 1317"/>
                <a:gd name="T52" fmla="*/ 384 w 463"/>
                <a:gd name="T53" fmla="*/ 697 h 1317"/>
                <a:gd name="T54" fmla="*/ 419 w 463"/>
                <a:gd name="T55" fmla="*/ 741 h 1317"/>
                <a:gd name="T56" fmla="*/ 462 w 463"/>
                <a:gd name="T57" fmla="*/ 697 h 1317"/>
                <a:gd name="T58" fmla="*/ 462 w 463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35" y="200"/>
                  </a:moveTo>
                  <a:lnTo>
                    <a:pt x="235" y="200"/>
                  </a:lnTo>
                  <a:cubicBezTo>
                    <a:pt x="287" y="200"/>
                    <a:pt x="330" y="157"/>
                    <a:pt x="330" y="105"/>
                  </a:cubicBezTo>
                  <a:cubicBezTo>
                    <a:pt x="330" y="52"/>
                    <a:pt x="287" y="0"/>
                    <a:pt x="235" y="0"/>
                  </a:cubicBezTo>
                  <a:cubicBezTo>
                    <a:pt x="174" y="0"/>
                    <a:pt x="130" y="52"/>
                    <a:pt x="130" y="105"/>
                  </a:cubicBezTo>
                  <a:cubicBezTo>
                    <a:pt x="130" y="157"/>
                    <a:pt x="174" y="200"/>
                    <a:pt x="235" y="200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79"/>
                    <a:pt x="419" y="244"/>
                    <a:pt x="366" y="244"/>
                  </a:cubicBezTo>
                  <a:cubicBezTo>
                    <a:pt x="87" y="244"/>
                    <a:pt x="87" y="244"/>
                    <a:pt x="87" y="244"/>
                  </a:cubicBezTo>
                  <a:cubicBezTo>
                    <a:pt x="43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17" y="741"/>
                    <a:pt x="35" y="741"/>
                  </a:cubicBezTo>
                  <a:cubicBezTo>
                    <a:pt x="60" y="741"/>
                    <a:pt x="79" y="724"/>
                    <a:pt x="79" y="697"/>
                  </a:cubicBezTo>
                  <a:cubicBezTo>
                    <a:pt x="79" y="367"/>
                    <a:pt x="79" y="367"/>
                    <a:pt x="79" y="367"/>
                  </a:cubicBezTo>
                  <a:cubicBezTo>
                    <a:pt x="95" y="367"/>
                    <a:pt x="95" y="367"/>
                    <a:pt x="95" y="367"/>
                  </a:cubicBezTo>
                  <a:cubicBezTo>
                    <a:pt x="95" y="1265"/>
                    <a:pt x="95" y="1265"/>
                    <a:pt x="95" y="1265"/>
                  </a:cubicBezTo>
                  <a:cubicBezTo>
                    <a:pt x="95" y="1291"/>
                    <a:pt x="122" y="1316"/>
                    <a:pt x="157" y="1316"/>
                  </a:cubicBezTo>
                  <a:cubicBezTo>
                    <a:pt x="192" y="1316"/>
                    <a:pt x="217" y="1291"/>
                    <a:pt x="217" y="1265"/>
                  </a:cubicBezTo>
                  <a:cubicBezTo>
                    <a:pt x="217" y="767"/>
                    <a:pt x="217" y="767"/>
                    <a:pt x="217" y="767"/>
                  </a:cubicBezTo>
                  <a:cubicBezTo>
                    <a:pt x="244" y="767"/>
                    <a:pt x="244" y="767"/>
                    <a:pt x="244" y="767"/>
                  </a:cubicBezTo>
                  <a:cubicBezTo>
                    <a:pt x="244" y="1265"/>
                    <a:pt x="244" y="1265"/>
                    <a:pt x="244" y="1265"/>
                  </a:cubicBezTo>
                  <a:cubicBezTo>
                    <a:pt x="244" y="1291"/>
                    <a:pt x="270" y="1316"/>
                    <a:pt x="305" y="1316"/>
                  </a:cubicBezTo>
                  <a:cubicBezTo>
                    <a:pt x="341" y="1316"/>
                    <a:pt x="366" y="1291"/>
                    <a:pt x="366" y="1265"/>
                  </a:cubicBezTo>
                  <a:cubicBezTo>
                    <a:pt x="366" y="367"/>
                    <a:pt x="366" y="367"/>
                    <a:pt x="366" y="367"/>
                  </a:cubicBezTo>
                  <a:cubicBezTo>
                    <a:pt x="384" y="367"/>
                    <a:pt x="384" y="367"/>
                    <a:pt x="384" y="367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6"/>
                    <a:pt x="401" y="741"/>
                    <a:pt x="419" y="741"/>
                  </a:cubicBezTo>
                  <a:cubicBezTo>
                    <a:pt x="444" y="741"/>
                    <a:pt x="462" y="716"/>
                    <a:pt x="462" y="697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460"/>
            <p:cNvSpPr>
              <a:spLocks noChangeArrowheads="1"/>
            </p:cNvSpPr>
            <p:nvPr/>
          </p:nvSpPr>
          <p:spPr bwMode="auto">
            <a:xfrm>
              <a:off x="4776228" y="2008079"/>
              <a:ext cx="278539" cy="798173"/>
            </a:xfrm>
            <a:custGeom>
              <a:avLst/>
              <a:gdLst>
                <a:gd name="T0" fmla="*/ 227 w 465"/>
                <a:gd name="T1" fmla="*/ 200 h 1317"/>
                <a:gd name="T2" fmla="*/ 227 w 465"/>
                <a:gd name="T3" fmla="*/ 200 h 1317"/>
                <a:gd name="T4" fmla="*/ 332 w 465"/>
                <a:gd name="T5" fmla="*/ 105 h 1317"/>
                <a:gd name="T6" fmla="*/ 227 w 465"/>
                <a:gd name="T7" fmla="*/ 0 h 1317"/>
                <a:gd name="T8" fmla="*/ 132 w 465"/>
                <a:gd name="T9" fmla="*/ 105 h 1317"/>
                <a:gd name="T10" fmla="*/ 227 w 465"/>
                <a:gd name="T11" fmla="*/ 200 h 1317"/>
                <a:gd name="T12" fmla="*/ 464 w 465"/>
                <a:gd name="T13" fmla="*/ 332 h 1317"/>
                <a:gd name="T14" fmla="*/ 464 w 465"/>
                <a:gd name="T15" fmla="*/ 332 h 1317"/>
                <a:gd name="T16" fmla="*/ 367 w 465"/>
                <a:gd name="T17" fmla="*/ 244 h 1317"/>
                <a:gd name="T18" fmla="*/ 88 w 465"/>
                <a:gd name="T19" fmla="*/ 244 h 1317"/>
                <a:gd name="T20" fmla="*/ 0 w 465"/>
                <a:gd name="T21" fmla="*/ 332 h 1317"/>
                <a:gd name="T22" fmla="*/ 0 w 465"/>
                <a:gd name="T23" fmla="*/ 697 h 1317"/>
                <a:gd name="T24" fmla="*/ 35 w 465"/>
                <a:gd name="T25" fmla="*/ 741 h 1317"/>
                <a:gd name="T26" fmla="*/ 80 w 465"/>
                <a:gd name="T27" fmla="*/ 697 h 1317"/>
                <a:gd name="T28" fmla="*/ 80 w 465"/>
                <a:gd name="T29" fmla="*/ 367 h 1317"/>
                <a:gd name="T30" fmla="*/ 97 w 465"/>
                <a:gd name="T31" fmla="*/ 367 h 1317"/>
                <a:gd name="T32" fmla="*/ 97 w 465"/>
                <a:gd name="T33" fmla="*/ 1265 h 1317"/>
                <a:gd name="T34" fmla="*/ 158 w 465"/>
                <a:gd name="T35" fmla="*/ 1316 h 1317"/>
                <a:gd name="T36" fmla="*/ 210 w 465"/>
                <a:gd name="T37" fmla="*/ 1265 h 1317"/>
                <a:gd name="T38" fmla="*/ 210 w 465"/>
                <a:gd name="T39" fmla="*/ 767 h 1317"/>
                <a:gd name="T40" fmla="*/ 245 w 465"/>
                <a:gd name="T41" fmla="*/ 767 h 1317"/>
                <a:gd name="T42" fmla="*/ 245 w 465"/>
                <a:gd name="T43" fmla="*/ 1265 h 1317"/>
                <a:gd name="T44" fmla="*/ 305 w 465"/>
                <a:gd name="T45" fmla="*/ 1316 h 1317"/>
                <a:gd name="T46" fmla="*/ 367 w 465"/>
                <a:gd name="T47" fmla="*/ 1265 h 1317"/>
                <a:gd name="T48" fmla="*/ 367 w 465"/>
                <a:gd name="T49" fmla="*/ 367 h 1317"/>
                <a:gd name="T50" fmla="*/ 384 w 465"/>
                <a:gd name="T51" fmla="*/ 367 h 1317"/>
                <a:gd name="T52" fmla="*/ 384 w 465"/>
                <a:gd name="T53" fmla="*/ 697 h 1317"/>
                <a:gd name="T54" fmla="*/ 419 w 465"/>
                <a:gd name="T55" fmla="*/ 741 h 1317"/>
                <a:gd name="T56" fmla="*/ 464 w 465"/>
                <a:gd name="T57" fmla="*/ 697 h 1317"/>
                <a:gd name="T58" fmla="*/ 464 w 465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7">
                  <a:moveTo>
                    <a:pt x="227" y="200"/>
                  </a:moveTo>
                  <a:lnTo>
                    <a:pt x="227" y="200"/>
                  </a:lnTo>
                  <a:cubicBezTo>
                    <a:pt x="289" y="200"/>
                    <a:pt x="332" y="157"/>
                    <a:pt x="332" y="105"/>
                  </a:cubicBezTo>
                  <a:cubicBezTo>
                    <a:pt x="332" y="52"/>
                    <a:pt x="289" y="0"/>
                    <a:pt x="227" y="0"/>
                  </a:cubicBezTo>
                  <a:cubicBezTo>
                    <a:pt x="175" y="0"/>
                    <a:pt x="132" y="52"/>
                    <a:pt x="132" y="105"/>
                  </a:cubicBezTo>
                  <a:cubicBezTo>
                    <a:pt x="132" y="157"/>
                    <a:pt x="175" y="200"/>
                    <a:pt x="227" y="200"/>
                  </a:cubicBezTo>
                  <a:close/>
                  <a:moveTo>
                    <a:pt x="464" y="332"/>
                  </a:moveTo>
                  <a:lnTo>
                    <a:pt x="464" y="332"/>
                  </a:lnTo>
                  <a:cubicBezTo>
                    <a:pt x="464" y="279"/>
                    <a:pt x="419" y="244"/>
                    <a:pt x="367" y="244"/>
                  </a:cubicBezTo>
                  <a:cubicBezTo>
                    <a:pt x="88" y="244"/>
                    <a:pt x="88" y="244"/>
                    <a:pt x="88" y="244"/>
                  </a:cubicBezTo>
                  <a:cubicBezTo>
                    <a:pt x="35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18" y="741"/>
                    <a:pt x="35" y="741"/>
                  </a:cubicBezTo>
                  <a:cubicBezTo>
                    <a:pt x="62" y="741"/>
                    <a:pt x="80" y="724"/>
                    <a:pt x="80" y="697"/>
                  </a:cubicBezTo>
                  <a:cubicBezTo>
                    <a:pt x="80" y="367"/>
                    <a:pt x="80" y="367"/>
                    <a:pt x="80" y="367"/>
                  </a:cubicBezTo>
                  <a:cubicBezTo>
                    <a:pt x="97" y="367"/>
                    <a:pt x="97" y="367"/>
                    <a:pt x="97" y="367"/>
                  </a:cubicBezTo>
                  <a:cubicBezTo>
                    <a:pt x="97" y="1265"/>
                    <a:pt x="97" y="1265"/>
                    <a:pt x="97" y="1265"/>
                  </a:cubicBezTo>
                  <a:cubicBezTo>
                    <a:pt x="97" y="1291"/>
                    <a:pt x="123" y="1316"/>
                    <a:pt x="158" y="1316"/>
                  </a:cubicBezTo>
                  <a:cubicBezTo>
                    <a:pt x="183" y="1316"/>
                    <a:pt x="210" y="1291"/>
                    <a:pt x="210" y="1265"/>
                  </a:cubicBezTo>
                  <a:cubicBezTo>
                    <a:pt x="210" y="767"/>
                    <a:pt x="210" y="767"/>
                    <a:pt x="210" y="767"/>
                  </a:cubicBezTo>
                  <a:cubicBezTo>
                    <a:pt x="245" y="767"/>
                    <a:pt x="245" y="767"/>
                    <a:pt x="245" y="767"/>
                  </a:cubicBezTo>
                  <a:cubicBezTo>
                    <a:pt x="245" y="1265"/>
                    <a:pt x="245" y="1265"/>
                    <a:pt x="245" y="1265"/>
                  </a:cubicBezTo>
                  <a:cubicBezTo>
                    <a:pt x="245" y="1291"/>
                    <a:pt x="270" y="1316"/>
                    <a:pt x="305" y="1316"/>
                  </a:cubicBezTo>
                  <a:cubicBezTo>
                    <a:pt x="340" y="1316"/>
                    <a:pt x="367" y="1291"/>
                    <a:pt x="367" y="1265"/>
                  </a:cubicBezTo>
                  <a:cubicBezTo>
                    <a:pt x="367" y="367"/>
                    <a:pt x="367" y="367"/>
                    <a:pt x="367" y="367"/>
                  </a:cubicBezTo>
                  <a:cubicBezTo>
                    <a:pt x="384" y="367"/>
                    <a:pt x="384" y="367"/>
                    <a:pt x="384" y="367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6"/>
                    <a:pt x="402" y="741"/>
                    <a:pt x="419" y="741"/>
                  </a:cubicBezTo>
                  <a:cubicBezTo>
                    <a:pt x="445" y="741"/>
                    <a:pt x="464" y="716"/>
                    <a:pt x="464" y="697"/>
                  </a:cubicBezTo>
                  <a:lnTo>
                    <a:pt x="464" y="33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461"/>
            <p:cNvSpPr>
              <a:spLocks noChangeArrowheads="1"/>
            </p:cNvSpPr>
            <p:nvPr/>
          </p:nvSpPr>
          <p:spPr bwMode="auto">
            <a:xfrm>
              <a:off x="5236890" y="2008079"/>
              <a:ext cx="278538" cy="798173"/>
            </a:xfrm>
            <a:custGeom>
              <a:avLst/>
              <a:gdLst>
                <a:gd name="T0" fmla="*/ 227 w 463"/>
                <a:gd name="T1" fmla="*/ 200 h 1317"/>
                <a:gd name="T2" fmla="*/ 227 w 463"/>
                <a:gd name="T3" fmla="*/ 200 h 1317"/>
                <a:gd name="T4" fmla="*/ 332 w 463"/>
                <a:gd name="T5" fmla="*/ 105 h 1317"/>
                <a:gd name="T6" fmla="*/ 227 w 463"/>
                <a:gd name="T7" fmla="*/ 0 h 1317"/>
                <a:gd name="T8" fmla="*/ 132 w 463"/>
                <a:gd name="T9" fmla="*/ 105 h 1317"/>
                <a:gd name="T10" fmla="*/ 227 w 463"/>
                <a:gd name="T11" fmla="*/ 200 h 1317"/>
                <a:gd name="T12" fmla="*/ 462 w 463"/>
                <a:gd name="T13" fmla="*/ 332 h 1317"/>
                <a:gd name="T14" fmla="*/ 462 w 463"/>
                <a:gd name="T15" fmla="*/ 332 h 1317"/>
                <a:gd name="T16" fmla="*/ 367 w 463"/>
                <a:gd name="T17" fmla="*/ 244 h 1317"/>
                <a:gd name="T18" fmla="*/ 89 w 463"/>
                <a:gd name="T19" fmla="*/ 244 h 1317"/>
                <a:gd name="T20" fmla="*/ 0 w 463"/>
                <a:gd name="T21" fmla="*/ 332 h 1317"/>
                <a:gd name="T22" fmla="*/ 0 w 463"/>
                <a:gd name="T23" fmla="*/ 697 h 1317"/>
                <a:gd name="T24" fmla="*/ 35 w 463"/>
                <a:gd name="T25" fmla="*/ 741 h 1317"/>
                <a:gd name="T26" fmla="*/ 79 w 463"/>
                <a:gd name="T27" fmla="*/ 697 h 1317"/>
                <a:gd name="T28" fmla="*/ 79 w 463"/>
                <a:gd name="T29" fmla="*/ 367 h 1317"/>
                <a:gd name="T30" fmla="*/ 97 w 463"/>
                <a:gd name="T31" fmla="*/ 367 h 1317"/>
                <a:gd name="T32" fmla="*/ 97 w 463"/>
                <a:gd name="T33" fmla="*/ 1265 h 1317"/>
                <a:gd name="T34" fmla="*/ 149 w 463"/>
                <a:gd name="T35" fmla="*/ 1316 h 1317"/>
                <a:gd name="T36" fmla="*/ 210 w 463"/>
                <a:gd name="T37" fmla="*/ 1265 h 1317"/>
                <a:gd name="T38" fmla="*/ 210 w 463"/>
                <a:gd name="T39" fmla="*/ 767 h 1317"/>
                <a:gd name="T40" fmla="*/ 245 w 463"/>
                <a:gd name="T41" fmla="*/ 767 h 1317"/>
                <a:gd name="T42" fmla="*/ 245 w 463"/>
                <a:gd name="T43" fmla="*/ 1265 h 1317"/>
                <a:gd name="T44" fmla="*/ 305 w 463"/>
                <a:gd name="T45" fmla="*/ 1316 h 1317"/>
                <a:gd name="T46" fmla="*/ 367 w 463"/>
                <a:gd name="T47" fmla="*/ 1265 h 1317"/>
                <a:gd name="T48" fmla="*/ 367 w 463"/>
                <a:gd name="T49" fmla="*/ 367 h 1317"/>
                <a:gd name="T50" fmla="*/ 376 w 463"/>
                <a:gd name="T51" fmla="*/ 367 h 1317"/>
                <a:gd name="T52" fmla="*/ 376 w 463"/>
                <a:gd name="T53" fmla="*/ 697 h 1317"/>
                <a:gd name="T54" fmla="*/ 419 w 463"/>
                <a:gd name="T55" fmla="*/ 741 h 1317"/>
                <a:gd name="T56" fmla="*/ 462 w 463"/>
                <a:gd name="T57" fmla="*/ 697 h 1317"/>
                <a:gd name="T58" fmla="*/ 462 w 463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27" y="200"/>
                  </a:moveTo>
                  <a:lnTo>
                    <a:pt x="227" y="200"/>
                  </a:lnTo>
                  <a:cubicBezTo>
                    <a:pt x="289" y="200"/>
                    <a:pt x="332" y="157"/>
                    <a:pt x="332" y="105"/>
                  </a:cubicBezTo>
                  <a:cubicBezTo>
                    <a:pt x="332" y="52"/>
                    <a:pt x="289" y="0"/>
                    <a:pt x="227" y="0"/>
                  </a:cubicBezTo>
                  <a:cubicBezTo>
                    <a:pt x="175" y="0"/>
                    <a:pt x="132" y="52"/>
                    <a:pt x="132" y="105"/>
                  </a:cubicBezTo>
                  <a:cubicBezTo>
                    <a:pt x="132" y="157"/>
                    <a:pt x="175" y="200"/>
                    <a:pt x="227" y="200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79"/>
                    <a:pt x="419" y="244"/>
                    <a:pt x="367" y="244"/>
                  </a:cubicBezTo>
                  <a:cubicBezTo>
                    <a:pt x="89" y="244"/>
                    <a:pt x="89" y="244"/>
                    <a:pt x="89" y="244"/>
                  </a:cubicBezTo>
                  <a:cubicBezTo>
                    <a:pt x="35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18" y="741"/>
                    <a:pt x="35" y="741"/>
                  </a:cubicBezTo>
                  <a:cubicBezTo>
                    <a:pt x="62" y="741"/>
                    <a:pt x="79" y="724"/>
                    <a:pt x="79" y="697"/>
                  </a:cubicBezTo>
                  <a:cubicBezTo>
                    <a:pt x="79" y="367"/>
                    <a:pt x="79" y="367"/>
                    <a:pt x="79" y="367"/>
                  </a:cubicBezTo>
                  <a:cubicBezTo>
                    <a:pt x="97" y="367"/>
                    <a:pt x="97" y="367"/>
                    <a:pt x="97" y="367"/>
                  </a:cubicBezTo>
                  <a:cubicBezTo>
                    <a:pt x="97" y="1265"/>
                    <a:pt x="97" y="1265"/>
                    <a:pt x="97" y="1265"/>
                  </a:cubicBezTo>
                  <a:cubicBezTo>
                    <a:pt x="97" y="1291"/>
                    <a:pt x="124" y="1316"/>
                    <a:pt x="149" y="1316"/>
                  </a:cubicBezTo>
                  <a:cubicBezTo>
                    <a:pt x="184" y="1316"/>
                    <a:pt x="210" y="1291"/>
                    <a:pt x="210" y="1265"/>
                  </a:cubicBezTo>
                  <a:cubicBezTo>
                    <a:pt x="210" y="767"/>
                    <a:pt x="210" y="767"/>
                    <a:pt x="210" y="767"/>
                  </a:cubicBezTo>
                  <a:cubicBezTo>
                    <a:pt x="245" y="767"/>
                    <a:pt x="245" y="767"/>
                    <a:pt x="245" y="767"/>
                  </a:cubicBezTo>
                  <a:cubicBezTo>
                    <a:pt x="245" y="1265"/>
                    <a:pt x="245" y="1265"/>
                    <a:pt x="245" y="1265"/>
                  </a:cubicBezTo>
                  <a:cubicBezTo>
                    <a:pt x="245" y="1291"/>
                    <a:pt x="270" y="1316"/>
                    <a:pt x="305" y="1316"/>
                  </a:cubicBezTo>
                  <a:cubicBezTo>
                    <a:pt x="340" y="1316"/>
                    <a:pt x="367" y="1291"/>
                    <a:pt x="367" y="1265"/>
                  </a:cubicBezTo>
                  <a:cubicBezTo>
                    <a:pt x="367" y="367"/>
                    <a:pt x="367" y="367"/>
                    <a:pt x="367" y="367"/>
                  </a:cubicBezTo>
                  <a:cubicBezTo>
                    <a:pt x="376" y="367"/>
                    <a:pt x="376" y="367"/>
                    <a:pt x="376" y="367"/>
                  </a:cubicBezTo>
                  <a:cubicBezTo>
                    <a:pt x="376" y="697"/>
                    <a:pt x="376" y="697"/>
                    <a:pt x="376" y="697"/>
                  </a:cubicBezTo>
                  <a:cubicBezTo>
                    <a:pt x="376" y="716"/>
                    <a:pt x="392" y="741"/>
                    <a:pt x="419" y="741"/>
                  </a:cubicBezTo>
                  <a:cubicBezTo>
                    <a:pt x="446" y="741"/>
                    <a:pt x="462" y="716"/>
                    <a:pt x="462" y="697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98924" y="2145555"/>
              <a:ext cx="1200151" cy="55399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1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7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0%</a:t>
              </a:r>
            </a:p>
          </p:txBody>
        </p:sp>
        <p:sp>
          <p:nvSpPr>
            <p:cNvPr id="62" name="Freeform 460"/>
            <p:cNvSpPr>
              <a:spLocks noChangeArrowheads="1"/>
            </p:cNvSpPr>
            <p:nvPr/>
          </p:nvSpPr>
          <p:spPr bwMode="auto">
            <a:xfrm>
              <a:off x="4338364" y="2003899"/>
              <a:ext cx="278539" cy="798173"/>
            </a:xfrm>
            <a:custGeom>
              <a:avLst/>
              <a:gdLst>
                <a:gd name="T0" fmla="*/ 227 w 465"/>
                <a:gd name="T1" fmla="*/ 200 h 1317"/>
                <a:gd name="T2" fmla="*/ 227 w 465"/>
                <a:gd name="T3" fmla="*/ 200 h 1317"/>
                <a:gd name="T4" fmla="*/ 332 w 465"/>
                <a:gd name="T5" fmla="*/ 105 h 1317"/>
                <a:gd name="T6" fmla="*/ 227 w 465"/>
                <a:gd name="T7" fmla="*/ 0 h 1317"/>
                <a:gd name="T8" fmla="*/ 132 w 465"/>
                <a:gd name="T9" fmla="*/ 105 h 1317"/>
                <a:gd name="T10" fmla="*/ 227 w 465"/>
                <a:gd name="T11" fmla="*/ 200 h 1317"/>
                <a:gd name="T12" fmla="*/ 464 w 465"/>
                <a:gd name="T13" fmla="*/ 332 h 1317"/>
                <a:gd name="T14" fmla="*/ 464 w 465"/>
                <a:gd name="T15" fmla="*/ 332 h 1317"/>
                <a:gd name="T16" fmla="*/ 367 w 465"/>
                <a:gd name="T17" fmla="*/ 244 h 1317"/>
                <a:gd name="T18" fmla="*/ 88 w 465"/>
                <a:gd name="T19" fmla="*/ 244 h 1317"/>
                <a:gd name="T20" fmla="*/ 0 w 465"/>
                <a:gd name="T21" fmla="*/ 332 h 1317"/>
                <a:gd name="T22" fmla="*/ 0 w 465"/>
                <a:gd name="T23" fmla="*/ 697 h 1317"/>
                <a:gd name="T24" fmla="*/ 35 w 465"/>
                <a:gd name="T25" fmla="*/ 741 h 1317"/>
                <a:gd name="T26" fmla="*/ 80 w 465"/>
                <a:gd name="T27" fmla="*/ 697 h 1317"/>
                <a:gd name="T28" fmla="*/ 80 w 465"/>
                <a:gd name="T29" fmla="*/ 367 h 1317"/>
                <a:gd name="T30" fmla="*/ 97 w 465"/>
                <a:gd name="T31" fmla="*/ 367 h 1317"/>
                <a:gd name="T32" fmla="*/ 97 w 465"/>
                <a:gd name="T33" fmla="*/ 1265 h 1317"/>
                <a:gd name="T34" fmla="*/ 158 w 465"/>
                <a:gd name="T35" fmla="*/ 1316 h 1317"/>
                <a:gd name="T36" fmla="*/ 210 w 465"/>
                <a:gd name="T37" fmla="*/ 1265 h 1317"/>
                <a:gd name="T38" fmla="*/ 210 w 465"/>
                <a:gd name="T39" fmla="*/ 767 h 1317"/>
                <a:gd name="T40" fmla="*/ 245 w 465"/>
                <a:gd name="T41" fmla="*/ 767 h 1317"/>
                <a:gd name="T42" fmla="*/ 245 w 465"/>
                <a:gd name="T43" fmla="*/ 1265 h 1317"/>
                <a:gd name="T44" fmla="*/ 305 w 465"/>
                <a:gd name="T45" fmla="*/ 1316 h 1317"/>
                <a:gd name="T46" fmla="*/ 367 w 465"/>
                <a:gd name="T47" fmla="*/ 1265 h 1317"/>
                <a:gd name="T48" fmla="*/ 367 w 465"/>
                <a:gd name="T49" fmla="*/ 367 h 1317"/>
                <a:gd name="T50" fmla="*/ 384 w 465"/>
                <a:gd name="T51" fmla="*/ 367 h 1317"/>
                <a:gd name="T52" fmla="*/ 384 w 465"/>
                <a:gd name="T53" fmla="*/ 697 h 1317"/>
                <a:gd name="T54" fmla="*/ 419 w 465"/>
                <a:gd name="T55" fmla="*/ 741 h 1317"/>
                <a:gd name="T56" fmla="*/ 464 w 465"/>
                <a:gd name="T57" fmla="*/ 697 h 1317"/>
                <a:gd name="T58" fmla="*/ 464 w 465"/>
                <a:gd name="T59" fmla="*/ 33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7">
                  <a:moveTo>
                    <a:pt x="227" y="200"/>
                  </a:moveTo>
                  <a:lnTo>
                    <a:pt x="227" y="200"/>
                  </a:lnTo>
                  <a:cubicBezTo>
                    <a:pt x="289" y="200"/>
                    <a:pt x="332" y="157"/>
                    <a:pt x="332" y="105"/>
                  </a:cubicBezTo>
                  <a:cubicBezTo>
                    <a:pt x="332" y="52"/>
                    <a:pt x="289" y="0"/>
                    <a:pt x="227" y="0"/>
                  </a:cubicBezTo>
                  <a:cubicBezTo>
                    <a:pt x="175" y="0"/>
                    <a:pt x="132" y="52"/>
                    <a:pt x="132" y="105"/>
                  </a:cubicBezTo>
                  <a:cubicBezTo>
                    <a:pt x="132" y="157"/>
                    <a:pt x="175" y="200"/>
                    <a:pt x="227" y="200"/>
                  </a:cubicBezTo>
                  <a:close/>
                  <a:moveTo>
                    <a:pt x="464" y="332"/>
                  </a:moveTo>
                  <a:lnTo>
                    <a:pt x="464" y="332"/>
                  </a:lnTo>
                  <a:cubicBezTo>
                    <a:pt x="464" y="279"/>
                    <a:pt x="419" y="244"/>
                    <a:pt x="367" y="244"/>
                  </a:cubicBezTo>
                  <a:cubicBezTo>
                    <a:pt x="88" y="244"/>
                    <a:pt x="88" y="244"/>
                    <a:pt x="88" y="244"/>
                  </a:cubicBezTo>
                  <a:cubicBezTo>
                    <a:pt x="35" y="244"/>
                    <a:pt x="0" y="279"/>
                    <a:pt x="0" y="332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4"/>
                    <a:pt x="18" y="741"/>
                    <a:pt x="35" y="741"/>
                  </a:cubicBezTo>
                  <a:cubicBezTo>
                    <a:pt x="62" y="741"/>
                    <a:pt x="80" y="724"/>
                    <a:pt x="80" y="697"/>
                  </a:cubicBezTo>
                  <a:cubicBezTo>
                    <a:pt x="80" y="367"/>
                    <a:pt x="80" y="367"/>
                    <a:pt x="80" y="367"/>
                  </a:cubicBezTo>
                  <a:cubicBezTo>
                    <a:pt x="97" y="367"/>
                    <a:pt x="97" y="367"/>
                    <a:pt x="97" y="367"/>
                  </a:cubicBezTo>
                  <a:cubicBezTo>
                    <a:pt x="97" y="1265"/>
                    <a:pt x="97" y="1265"/>
                    <a:pt x="97" y="1265"/>
                  </a:cubicBezTo>
                  <a:cubicBezTo>
                    <a:pt x="97" y="1291"/>
                    <a:pt x="123" y="1316"/>
                    <a:pt x="158" y="1316"/>
                  </a:cubicBezTo>
                  <a:cubicBezTo>
                    <a:pt x="183" y="1316"/>
                    <a:pt x="210" y="1291"/>
                    <a:pt x="210" y="1265"/>
                  </a:cubicBezTo>
                  <a:cubicBezTo>
                    <a:pt x="210" y="767"/>
                    <a:pt x="210" y="767"/>
                    <a:pt x="210" y="767"/>
                  </a:cubicBezTo>
                  <a:cubicBezTo>
                    <a:pt x="245" y="767"/>
                    <a:pt x="245" y="767"/>
                    <a:pt x="245" y="767"/>
                  </a:cubicBezTo>
                  <a:cubicBezTo>
                    <a:pt x="245" y="1265"/>
                    <a:pt x="245" y="1265"/>
                    <a:pt x="245" y="1265"/>
                  </a:cubicBezTo>
                  <a:cubicBezTo>
                    <a:pt x="245" y="1291"/>
                    <a:pt x="270" y="1316"/>
                    <a:pt x="305" y="1316"/>
                  </a:cubicBezTo>
                  <a:cubicBezTo>
                    <a:pt x="340" y="1316"/>
                    <a:pt x="367" y="1291"/>
                    <a:pt x="367" y="1265"/>
                  </a:cubicBezTo>
                  <a:cubicBezTo>
                    <a:pt x="367" y="367"/>
                    <a:pt x="367" y="367"/>
                    <a:pt x="367" y="367"/>
                  </a:cubicBezTo>
                  <a:cubicBezTo>
                    <a:pt x="384" y="367"/>
                    <a:pt x="384" y="367"/>
                    <a:pt x="384" y="367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6"/>
                    <a:pt x="402" y="741"/>
                    <a:pt x="419" y="741"/>
                  </a:cubicBezTo>
                  <a:cubicBezTo>
                    <a:pt x="445" y="741"/>
                    <a:pt x="464" y="716"/>
                    <a:pt x="464" y="697"/>
                  </a:cubicBezTo>
                  <a:lnTo>
                    <a:pt x="464" y="33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149193" y="2181024"/>
            <a:ext cx="4285764" cy="610171"/>
            <a:chOff x="-198924" y="2908032"/>
            <a:chExt cx="5714352" cy="813561"/>
          </a:xfrm>
        </p:grpSpPr>
        <p:sp>
          <p:nvSpPr>
            <p:cNvPr id="14" name="Freeform 462"/>
            <p:cNvSpPr>
              <a:spLocks noChangeArrowheads="1"/>
            </p:cNvSpPr>
            <p:nvPr/>
          </p:nvSpPr>
          <p:spPr bwMode="auto">
            <a:xfrm>
              <a:off x="1093625" y="2908032"/>
              <a:ext cx="278538" cy="798173"/>
            </a:xfrm>
            <a:custGeom>
              <a:avLst/>
              <a:gdLst>
                <a:gd name="T0" fmla="*/ 227 w 463"/>
                <a:gd name="T1" fmla="*/ 201 h 1318"/>
                <a:gd name="T2" fmla="*/ 227 w 463"/>
                <a:gd name="T3" fmla="*/ 201 h 1318"/>
                <a:gd name="T4" fmla="*/ 332 w 463"/>
                <a:gd name="T5" fmla="*/ 105 h 1318"/>
                <a:gd name="T6" fmla="*/ 227 w 463"/>
                <a:gd name="T7" fmla="*/ 0 h 1318"/>
                <a:gd name="T8" fmla="*/ 130 w 463"/>
                <a:gd name="T9" fmla="*/ 105 h 1318"/>
                <a:gd name="T10" fmla="*/ 227 w 463"/>
                <a:gd name="T11" fmla="*/ 201 h 1318"/>
                <a:gd name="T12" fmla="*/ 462 w 463"/>
                <a:gd name="T13" fmla="*/ 331 h 1318"/>
                <a:gd name="T14" fmla="*/ 462 w 463"/>
                <a:gd name="T15" fmla="*/ 331 h 1318"/>
                <a:gd name="T16" fmla="*/ 365 w 463"/>
                <a:gd name="T17" fmla="*/ 244 h 1318"/>
                <a:gd name="T18" fmla="*/ 87 w 463"/>
                <a:gd name="T19" fmla="*/ 244 h 1318"/>
                <a:gd name="T20" fmla="*/ 0 w 463"/>
                <a:gd name="T21" fmla="*/ 331 h 1318"/>
                <a:gd name="T22" fmla="*/ 0 w 463"/>
                <a:gd name="T23" fmla="*/ 698 h 1318"/>
                <a:gd name="T24" fmla="*/ 35 w 463"/>
                <a:gd name="T25" fmla="*/ 741 h 1318"/>
                <a:gd name="T26" fmla="*/ 78 w 463"/>
                <a:gd name="T27" fmla="*/ 698 h 1318"/>
                <a:gd name="T28" fmla="*/ 78 w 463"/>
                <a:gd name="T29" fmla="*/ 366 h 1318"/>
                <a:gd name="T30" fmla="*/ 95 w 463"/>
                <a:gd name="T31" fmla="*/ 366 h 1318"/>
                <a:gd name="T32" fmla="*/ 95 w 463"/>
                <a:gd name="T33" fmla="*/ 1257 h 1318"/>
                <a:gd name="T34" fmla="*/ 148 w 463"/>
                <a:gd name="T35" fmla="*/ 1317 h 1318"/>
                <a:gd name="T36" fmla="*/ 208 w 463"/>
                <a:gd name="T37" fmla="*/ 1257 h 1318"/>
                <a:gd name="T38" fmla="*/ 208 w 463"/>
                <a:gd name="T39" fmla="*/ 768 h 1318"/>
                <a:gd name="T40" fmla="*/ 243 w 463"/>
                <a:gd name="T41" fmla="*/ 768 h 1318"/>
                <a:gd name="T42" fmla="*/ 243 w 463"/>
                <a:gd name="T43" fmla="*/ 1257 h 1318"/>
                <a:gd name="T44" fmla="*/ 305 w 463"/>
                <a:gd name="T45" fmla="*/ 1317 h 1318"/>
                <a:gd name="T46" fmla="*/ 365 w 463"/>
                <a:gd name="T47" fmla="*/ 1257 h 1318"/>
                <a:gd name="T48" fmla="*/ 365 w 463"/>
                <a:gd name="T49" fmla="*/ 366 h 1318"/>
                <a:gd name="T50" fmla="*/ 375 w 463"/>
                <a:gd name="T51" fmla="*/ 366 h 1318"/>
                <a:gd name="T52" fmla="*/ 375 w 463"/>
                <a:gd name="T53" fmla="*/ 698 h 1318"/>
                <a:gd name="T54" fmla="*/ 419 w 463"/>
                <a:gd name="T55" fmla="*/ 733 h 1318"/>
                <a:gd name="T56" fmla="*/ 462 w 463"/>
                <a:gd name="T57" fmla="*/ 698 h 1318"/>
                <a:gd name="T58" fmla="*/ 462 w 463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8">
                  <a:moveTo>
                    <a:pt x="227" y="201"/>
                  </a:moveTo>
                  <a:lnTo>
                    <a:pt x="227" y="201"/>
                  </a:lnTo>
                  <a:cubicBezTo>
                    <a:pt x="287" y="201"/>
                    <a:pt x="332" y="157"/>
                    <a:pt x="332" y="105"/>
                  </a:cubicBezTo>
                  <a:cubicBezTo>
                    <a:pt x="332" y="52"/>
                    <a:pt x="287" y="0"/>
                    <a:pt x="227" y="0"/>
                  </a:cubicBezTo>
                  <a:cubicBezTo>
                    <a:pt x="173" y="0"/>
                    <a:pt x="130" y="52"/>
                    <a:pt x="130" y="105"/>
                  </a:cubicBezTo>
                  <a:cubicBezTo>
                    <a:pt x="130" y="157"/>
                    <a:pt x="173" y="201"/>
                    <a:pt x="227" y="201"/>
                  </a:cubicBezTo>
                  <a:close/>
                  <a:moveTo>
                    <a:pt x="462" y="331"/>
                  </a:moveTo>
                  <a:lnTo>
                    <a:pt x="462" y="331"/>
                  </a:lnTo>
                  <a:cubicBezTo>
                    <a:pt x="462" y="279"/>
                    <a:pt x="419" y="244"/>
                    <a:pt x="365" y="244"/>
                  </a:cubicBezTo>
                  <a:cubicBezTo>
                    <a:pt x="87" y="244"/>
                    <a:pt x="87" y="244"/>
                    <a:pt x="87" y="244"/>
                  </a:cubicBezTo>
                  <a:cubicBezTo>
                    <a:pt x="3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16" y="741"/>
                    <a:pt x="35" y="741"/>
                  </a:cubicBezTo>
                  <a:cubicBezTo>
                    <a:pt x="60" y="741"/>
                    <a:pt x="78" y="724"/>
                    <a:pt x="78" y="698"/>
                  </a:cubicBezTo>
                  <a:cubicBezTo>
                    <a:pt x="78" y="366"/>
                    <a:pt x="78" y="366"/>
                    <a:pt x="78" y="366"/>
                  </a:cubicBezTo>
                  <a:cubicBezTo>
                    <a:pt x="95" y="366"/>
                    <a:pt x="95" y="366"/>
                    <a:pt x="95" y="366"/>
                  </a:cubicBezTo>
                  <a:cubicBezTo>
                    <a:pt x="95" y="1257"/>
                    <a:pt x="95" y="1257"/>
                    <a:pt x="95" y="1257"/>
                  </a:cubicBezTo>
                  <a:cubicBezTo>
                    <a:pt x="95" y="1292"/>
                    <a:pt x="122" y="1317"/>
                    <a:pt x="148" y="1317"/>
                  </a:cubicBezTo>
                  <a:cubicBezTo>
                    <a:pt x="183" y="1317"/>
                    <a:pt x="208" y="1292"/>
                    <a:pt x="208" y="1257"/>
                  </a:cubicBezTo>
                  <a:cubicBezTo>
                    <a:pt x="208" y="768"/>
                    <a:pt x="208" y="768"/>
                    <a:pt x="208" y="768"/>
                  </a:cubicBezTo>
                  <a:cubicBezTo>
                    <a:pt x="243" y="768"/>
                    <a:pt x="243" y="768"/>
                    <a:pt x="243" y="768"/>
                  </a:cubicBezTo>
                  <a:cubicBezTo>
                    <a:pt x="243" y="1257"/>
                    <a:pt x="243" y="1257"/>
                    <a:pt x="243" y="1257"/>
                  </a:cubicBezTo>
                  <a:cubicBezTo>
                    <a:pt x="243" y="1292"/>
                    <a:pt x="270" y="1317"/>
                    <a:pt x="305" y="1317"/>
                  </a:cubicBezTo>
                  <a:cubicBezTo>
                    <a:pt x="340" y="1317"/>
                    <a:pt x="365" y="1292"/>
                    <a:pt x="365" y="1257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75" y="366"/>
                    <a:pt x="375" y="366"/>
                    <a:pt x="375" y="366"/>
                  </a:cubicBezTo>
                  <a:cubicBezTo>
                    <a:pt x="375" y="698"/>
                    <a:pt x="375" y="698"/>
                    <a:pt x="375" y="698"/>
                  </a:cubicBezTo>
                  <a:cubicBezTo>
                    <a:pt x="375" y="714"/>
                    <a:pt x="400" y="733"/>
                    <a:pt x="419" y="733"/>
                  </a:cubicBezTo>
                  <a:cubicBezTo>
                    <a:pt x="444" y="733"/>
                    <a:pt x="462" y="714"/>
                    <a:pt x="462" y="698"/>
                  </a:cubicBezTo>
                  <a:lnTo>
                    <a:pt x="462" y="3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463"/>
            <p:cNvSpPr>
              <a:spLocks noChangeArrowheads="1"/>
            </p:cNvSpPr>
            <p:nvPr/>
          </p:nvSpPr>
          <p:spPr bwMode="auto">
            <a:xfrm>
              <a:off x="1548928" y="2908032"/>
              <a:ext cx="278538" cy="798173"/>
            </a:xfrm>
            <a:custGeom>
              <a:avLst/>
              <a:gdLst>
                <a:gd name="T0" fmla="*/ 237 w 465"/>
                <a:gd name="T1" fmla="*/ 201 h 1318"/>
                <a:gd name="T2" fmla="*/ 237 w 465"/>
                <a:gd name="T3" fmla="*/ 201 h 1318"/>
                <a:gd name="T4" fmla="*/ 340 w 465"/>
                <a:gd name="T5" fmla="*/ 105 h 1318"/>
                <a:gd name="T6" fmla="*/ 237 w 465"/>
                <a:gd name="T7" fmla="*/ 0 h 1318"/>
                <a:gd name="T8" fmla="*/ 140 w 465"/>
                <a:gd name="T9" fmla="*/ 105 h 1318"/>
                <a:gd name="T10" fmla="*/ 237 w 465"/>
                <a:gd name="T11" fmla="*/ 201 h 1318"/>
                <a:gd name="T12" fmla="*/ 464 w 465"/>
                <a:gd name="T13" fmla="*/ 331 h 1318"/>
                <a:gd name="T14" fmla="*/ 464 w 465"/>
                <a:gd name="T15" fmla="*/ 331 h 1318"/>
                <a:gd name="T16" fmla="*/ 375 w 465"/>
                <a:gd name="T17" fmla="*/ 244 h 1318"/>
                <a:gd name="T18" fmla="*/ 97 w 465"/>
                <a:gd name="T19" fmla="*/ 244 h 1318"/>
                <a:gd name="T20" fmla="*/ 0 w 465"/>
                <a:gd name="T21" fmla="*/ 331 h 1318"/>
                <a:gd name="T22" fmla="*/ 0 w 465"/>
                <a:gd name="T23" fmla="*/ 698 h 1318"/>
                <a:gd name="T24" fmla="*/ 45 w 465"/>
                <a:gd name="T25" fmla="*/ 741 h 1318"/>
                <a:gd name="T26" fmla="*/ 88 w 465"/>
                <a:gd name="T27" fmla="*/ 698 h 1318"/>
                <a:gd name="T28" fmla="*/ 88 w 465"/>
                <a:gd name="T29" fmla="*/ 366 h 1318"/>
                <a:gd name="T30" fmla="*/ 97 w 465"/>
                <a:gd name="T31" fmla="*/ 366 h 1318"/>
                <a:gd name="T32" fmla="*/ 97 w 465"/>
                <a:gd name="T33" fmla="*/ 1257 h 1318"/>
                <a:gd name="T34" fmla="*/ 159 w 465"/>
                <a:gd name="T35" fmla="*/ 1317 h 1318"/>
                <a:gd name="T36" fmla="*/ 219 w 465"/>
                <a:gd name="T37" fmla="*/ 1257 h 1318"/>
                <a:gd name="T38" fmla="*/ 219 w 465"/>
                <a:gd name="T39" fmla="*/ 768 h 1318"/>
                <a:gd name="T40" fmla="*/ 254 w 465"/>
                <a:gd name="T41" fmla="*/ 768 h 1318"/>
                <a:gd name="T42" fmla="*/ 254 w 465"/>
                <a:gd name="T43" fmla="*/ 1257 h 1318"/>
                <a:gd name="T44" fmla="*/ 315 w 465"/>
                <a:gd name="T45" fmla="*/ 1317 h 1318"/>
                <a:gd name="T46" fmla="*/ 375 w 465"/>
                <a:gd name="T47" fmla="*/ 1257 h 1318"/>
                <a:gd name="T48" fmla="*/ 375 w 465"/>
                <a:gd name="T49" fmla="*/ 366 h 1318"/>
                <a:gd name="T50" fmla="*/ 384 w 465"/>
                <a:gd name="T51" fmla="*/ 366 h 1318"/>
                <a:gd name="T52" fmla="*/ 384 w 465"/>
                <a:gd name="T53" fmla="*/ 698 h 1318"/>
                <a:gd name="T54" fmla="*/ 429 w 465"/>
                <a:gd name="T55" fmla="*/ 733 h 1318"/>
                <a:gd name="T56" fmla="*/ 464 w 465"/>
                <a:gd name="T57" fmla="*/ 698 h 1318"/>
                <a:gd name="T58" fmla="*/ 464 w 465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8">
                  <a:moveTo>
                    <a:pt x="237" y="201"/>
                  </a:moveTo>
                  <a:lnTo>
                    <a:pt x="237" y="201"/>
                  </a:lnTo>
                  <a:cubicBezTo>
                    <a:pt x="297" y="201"/>
                    <a:pt x="340" y="157"/>
                    <a:pt x="340" y="105"/>
                  </a:cubicBezTo>
                  <a:cubicBezTo>
                    <a:pt x="340" y="52"/>
                    <a:pt x="297" y="0"/>
                    <a:pt x="237" y="0"/>
                  </a:cubicBezTo>
                  <a:cubicBezTo>
                    <a:pt x="184" y="0"/>
                    <a:pt x="140" y="52"/>
                    <a:pt x="140" y="105"/>
                  </a:cubicBezTo>
                  <a:cubicBezTo>
                    <a:pt x="140" y="157"/>
                    <a:pt x="184" y="201"/>
                    <a:pt x="237" y="201"/>
                  </a:cubicBezTo>
                  <a:close/>
                  <a:moveTo>
                    <a:pt x="464" y="331"/>
                  </a:moveTo>
                  <a:lnTo>
                    <a:pt x="464" y="331"/>
                  </a:lnTo>
                  <a:cubicBezTo>
                    <a:pt x="464" y="279"/>
                    <a:pt x="429" y="244"/>
                    <a:pt x="375" y="244"/>
                  </a:cubicBezTo>
                  <a:cubicBezTo>
                    <a:pt x="97" y="244"/>
                    <a:pt x="97" y="244"/>
                    <a:pt x="97" y="244"/>
                  </a:cubicBezTo>
                  <a:cubicBezTo>
                    <a:pt x="4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27" y="741"/>
                    <a:pt x="45" y="741"/>
                  </a:cubicBezTo>
                  <a:cubicBezTo>
                    <a:pt x="70" y="741"/>
                    <a:pt x="88" y="724"/>
                    <a:pt x="88" y="698"/>
                  </a:cubicBezTo>
                  <a:cubicBezTo>
                    <a:pt x="88" y="366"/>
                    <a:pt x="88" y="366"/>
                    <a:pt x="88" y="366"/>
                  </a:cubicBezTo>
                  <a:cubicBezTo>
                    <a:pt x="97" y="366"/>
                    <a:pt x="97" y="366"/>
                    <a:pt x="97" y="366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32" y="1317"/>
                    <a:pt x="159" y="1317"/>
                  </a:cubicBezTo>
                  <a:cubicBezTo>
                    <a:pt x="194" y="1317"/>
                    <a:pt x="219" y="1292"/>
                    <a:pt x="219" y="1257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254" y="768"/>
                    <a:pt x="254" y="768"/>
                    <a:pt x="254" y="768"/>
                  </a:cubicBezTo>
                  <a:cubicBezTo>
                    <a:pt x="254" y="1257"/>
                    <a:pt x="254" y="1257"/>
                    <a:pt x="254" y="1257"/>
                  </a:cubicBezTo>
                  <a:cubicBezTo>
                    <a:pt x="254" y="1292"/>
                    <a:pt x="280" y="1317"/>
                    <a:pt x="315" y="1317"/>
                  </a:cubicBezTo>
                  <a:cubicBezTo>
                    <a:pt x="340" y="1317"/>
                    <a:pt x="375" y="1292"/>
                    <a:pt x="375" y="1257"/>
                  </a:cubicBezTo>
                  <a:cubicBezTo>
                    <a:pt x="375" y="366"/>
                    <a:pt x="375" y="366"/>
                    <a:pt x="375" y="366"/>
                  </a:cubicBezTo>
                  <a:cubicBezTo>
                    <a:pt x="384" y="366"/>
                    <a:pt x="384" y="366"/>
                    <a:pt x="384" y="366"/>
                  </a:cubicBezTo>
                  <a:cubicBezTo>
                    <a:pt x="384" y="698"/>
                    <a:pt x="384" y="698"/>
                    <a:pt x="384" y="698"/>
                  </a:cubicBezTo>
                  <a:cubicBezTo>
                    <a:pt x="384" y="714"/>
                    <a:pt x="402" y="733"/>
                    <a:pt x="429" y="733"/>
                  </a:cubicBezTo>
                  <a:cubicBezTo>
                    <a:pt x="446" y="733"/>
                    <a:pt x="464" y="714"/>
                    <a:pt x="464" y="698"/>
                  </a:cubicBezTo>
                  <a:lnTo>
                    <a:pt x="464" y="3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469"/>
            <p:cNvSpPr>
              <a:spLocks noChangeArrowheads="1"/>
            </p:cNvSpPr>
            <p:nvPr/>
          </p:nvSpPr>
          <p:spPr bwMode="auto">
            <a:xfrm>
              <a:off x="4315569" y="2908032"/>
              <a:ext cx="278538" cy="798173"/>
            </a:xfrm>
            <a:custGeom>
              <a:avLst/>
              <a:gdLst>
                <a:gd name="T0" fmla="*/ 236 w 464"/>
                <a:gd name="T1" fmla="*/ 201 h 1318"/>
                <a:gd name="T2" fmla="*/ 236 w 464"/>
                <a:gd name="T3" fmla="*/ 201 h 1318"/>
                <a:gd name="T4" fmla="*/ 331 w 464"/>
                <a:gd name="T5" fmla="*/ 105 h 1318"/>
                <a:gd name="T6" fmla="*/ 236 w 464"/>
                <a:gd name="T7" fmla="*/ 0 h 1318"/>
                <a:gd name="T8" fmla="*/ 130 w 464"/>
                <a:gd name="T9" fmla="*/ 105 h 1318"/>
                <a:gd name="T10" fmla="*/ 236 w 464"/>
                <a:gd name="T11" fmla="*/ 201 h 1318"/>
                <a:gd name="T12" fmla="*/ 463 w 464"/>
                <a:gd name="T13" fmla="*/ 331 h 1318"/>
                <a:gd name="T14" fmla="*/ 463 w 464"/>
                <a:gd name="T15" fmla="*/ 331 h 1318"/>
                <a:gd name="T16" fmla="*/ 366 w 464"/>
                <a:gd name="T17" fmla="*/ 244 h 1318"/>
                <a:gd name="T18" fmla="*/ 87 w 464"/>
                <a:gd name="T19" fmla="*/ 244 h 1318"/>
                <a:gd name="T20" fmla="*/ 0 w 464"/>
                <a:gd name="T21" fmla="*/ 331 h 1318"/>
                <a:gd name="T22" fmla="*/ 0 w 464"/>
                <a:gd name="T23" fmla="*/ 698 h 1318"/>
                <a:gd name="T24" fmla="*/ 35 w 464"/>
                <a:gd name="T25" fmla="*/ 741 h 1318"/>
                <a:gd name="T26" fmla="*/ 79 w 464"/>
                <a:gd name="T27" fmla="*/ 698 h 1318"/>
                <a:gd name="T28" fmla="*/ 79 w 464"/>
                <a:gd name="T29" fmla="*/ 366 h 1318"/>
                <a:gd name="T30" fmla="*/ 95 w 464"/>
                <a:gd name="T31" fmla="*/ 366 h 1318"/>
                <a:gd name="T32" fmla="*/ 95 w 464"/>
                <a:gd name="T33" fmla="*/ 1257 h 1318"/>
                <a:gd name="T34" fmla="*/ 157 w 464"/>
                <a:gd name="T35" fmla="*/ 1317 h 1318"/>
                <a:gd name="T36" fmla="*/ 209 w 464"/>
                <a:gd name="T37" fmla="*/ 1257 h 1318"/>
                <a:gd name="T38" fmla="*/ 209 w 464"/>
                <a:gd name="T39" fmla="*/ 768 h 1318"/>
                <a:gd name="T40" fmla="*/ 244 w 464"/>
                <a:gd name="T41" fmla="*/ 768 h 1318"/>
                <a:gd name="T42" fmla="*/ 244 w 464"/>
                <a:gd name="T43" fmla="*/ 1257 h 1318"/>
                <a:gd name="T44" fmla="*/ 306 w 464"/>
                <a:gd name="T45" fmla="*/ 1317 h 1318"/>
                <a:gd name="T46" fmla="*/ 366 w 464"/>
                <a:gd name="T47" fmla="*/ 1257 h 1318"/>
                <a:gd name="T48" fmla="*/ 366 w 464"/>
                <a:gd name="T49" fmla="*/ 366 h 1318"/>
                <a:gd name="T50" fmla="*/ 384 w 464"/>
                <a:gd name="T51" fmla="*/ 366 h 1318"/>
                <a:gd name="T52" fmla="*/ 384 w 464"/>
                <a:gd name="T53" fmla="*/ 698 h 1318"/>
                <a:gd name="T54" fmla="*/ 419 w 464"/>
                <a:gd name="T55" fmla="*/ 733 h 1318"/>
                <a:gd name="T56" fmla="*/ 463 w 464"/>
                <a:gd name="T57" fmla="*/ 698 h 1318"/>
                <a:gd name="T58" fmla="*/ 463 w 464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4" h="1318">
                  <a:moveTo>
                    <a:pt x="236" y="201"/>
                  </a:moveTo>
                  <a:lnTo>
                    <a:pt x="236" y="201"/>
                  </a:lnTo>
                  <a:cubicBezTo>
                    <a:pt x="287" y="201"/>
                    <a:pt x="331" y="157"/>
                    <a:pt x="331" y="105"/>
                  </a:cubicBezTo>
                  <a:cubicBezTo>
                    <a:pt x="331" y="52"/>
                    <a:pt x="287" y="0"/>
                    <a:pt x="236" y="0"/>
                  </a:cubicBezTo>
                  <a:cubicBezTo>
                    <a:pt x="174" y="0"/>
                    <a:pt x="130" y="52"/>
                    <a:pt x="130" y="105"/>
                  </a:cubicBezTo>
                  <a:cubicBezTo>
                    <a:pt x="130" y="157"/>
                    <a:pt x="174" y="201"/>
                    <a:pt x="236" y="201"/>
                  </a:cubicBezTo>
                  <a:close/>
                  <a:moveTo>
                    <a:pt x="463" y="331"/>
                  </a:moveTo>
                  <a:lnTo>
                    <a:pt x="463" y="331"/>
                  </a:lnTo>
                  <a:cubicBezTo>
                    <a:pt x="463" y="279"/>
                    <a:pt x="419" y="244"/>
                    <a:pt x="366" y="244"/>
                  </a:cubicBezTo>
                  <a:cubicBezTo>
                    <a:pt x="87" y="244"/>
                    <a:pt x="87" y="244"/>
                    <a:pt x="87" y="244"/>
                  </a:cubicBezTo>
                  <a:cubicBezTo>
                    <a:pt x="3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17" y="741"/>
                    <a:pt x="35" y="741"/>
                  </a:cubicBezTo>
                  <a:cubicBezTo>
                    <a:pt x="60" y="741"/>
                    <a:pt x="79" y="724"/>
                    <a:pt x="79" y="698"/>
                  </a:cubicBezTo>
                  <a:cubicBezTo>
                    <a:pt x="79" y="366"/>
                    <a:pt x="79" y="366"/>
                    <a:pt x="79" y="366"/>
                  </a:cubicBezTo>
                  <a:cubicBezTo>
                    <a:pt x="95" y="366"/>
                    <a:pt x="95" y="366"/>
                    <a:pt x="95" y="366"/>
                  </a:cubicBezTo>
                  <a:cubicBezTo>
                    <a:pt x="95" y="1257"/>
                    <a:pt x="95" y="1257"/>
                    <a:pt x="95" y="1257"/>
                  </a:cubicBezTo>
                  <a:cubicBezTo>
                    <a:pt x="95" y="1292"/>
                    <a:pt x="122" y="1317"/>
                    <a:pt x="157" y="1317"/>
                  </a:cubicBezTo>
                  <a:cubicBezTo>
                    <a:pt x="182" y="1317"/>
                    <a:pt x="209" y="1292"/>
                    <a:pt x="209" y="1257"/>
                  </a:cubicBezTo>
                  <a:cubicBezTo>
                    <a:pt x="209" y="768"/>
                    <a:pt x="209" y="768"/>
                    <a:pt x="209" y="768"/>
                  </a:cubicBezTo>
                  <a:cubicBezTo>
                    <a:pt x="244" y="768"/>
                    <a:pt x="244" y="768"/>
                    <a:pt x="244" y="768"/>
                  </a:cubicBezTo>
                  <a:cubicBezTo>
                    <a:pt x="244" y="1257"/>
                    <a:pt x="244" y="1257"/>
                    <a:pt x="244" y="1257"/>
                  </a:cubicBezTo>
                  <a:cubicBezTo>
                    <a:pt x="244" y="1292"/>
                    <a:pt x="271" y="1317"/>
                    <a:pt x="306" y="1317"/>
                  </a:cubicBezTo>
                  <a:cubicBezTo>
                    <a:pt x="339" y="1317"/>
                    <a:pt x="366" y="1292"/>
                    <a:pt x="366" y="1257"/>
                  </a:cubicBezTo>
                  <a:cubicBezTo>
                    <a:pt x="366" y="366"/>
                    <a:pt x="366" y="366"/>
                    <a:pt x="366" y="366"/>
                  </a:cubicBezTo>
                  <a:cubicBezTo>
                    <a:pt x="384" y="366"/>
                    <a:pt x="384" y="366"/>
                    <a:pt x="384" y="366"/>
                  </a:cubicBezTo>
                  <a:cubicBezTo>
                    <a:pt x="384" y="698"/>
                    <a:pt x="384" y="698"/>
                    <a:pt x="384" y="698"/>
                  </a:cubicBezTo>
                  <a:cubicBezTo>
                    <a:pt x="384" y="714"/>
                    <a:pt x="401" y="733"/>
                    <a:pt x="419" y="733"/>
                  </a:cubicBezTo>
                  <a:cubicBezTo>
                    <a:pt x="444" y="733"/>
                    <a:pt x="463" y="714"/>
                    <a:pt x="463" y="698"/>
                  </a:cubicBezTo>
                  <a:lnTo>
                    <a:pt x="463" y="33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470"/>
            <p:cNvSpPr>
              <a:spLocks noChangeArrowheads="1"/>
            </p:cNvSpPr>
            <p:nvPr/>
          </p:nvSpPr>
          <p:spPr bwMode="auto">
            <a:xfrm>
              <a:off x="4776228" y="2908032"/>
              <a:ext cx="278538" cy="798173"/>
            </a:xfrm>
            <a:custGeom>
              <a:avLst/>
              <a:gdLst>
                <a:gd name="T0" fmla="*/ 227 w 465"/>
                <a:gd name="T1" fmla="*/ 201 h 1318"/>
                <a:gd name="T2" fmla="*/ 227 w 465"/>
                <a:gd name="T3" fmla="*/ 201 h 1318"/>
                <a:gd name="T4" fmla="*/ 332 w 465"/>
                <a:gd name="T5" fmla="*/ 105 h 1318"/>
                <a:gd name="T6" fmla="*/ 227 w 465"/>
                <a:gd name="T7" fmla="*/ 0 h 1318"/>
                <a:gd name="T8" fmla="*/ 132 w 465"/>
                <a:gd name="T9" fmla="*/ 105 h 1318"/>
                <a:gd name="T10" fmla="*/ 227 w 465"/>
                <a:gd name="T11" fmla="*/ 201 h 1318"/>
                <a:gd name="T12" fmla="*/ 464 w 465"/>
                <a:gd name="T13" fmla="*/ 331 h 1318"/>
                <a:gd name="T14" fmla="*/ 464 w 465"/>
                <a:gd name="T15" fmla="*/ 331 h 1318"/>
                <a:gd name="T16" fmla="*/ 367 w 465"/>
                <a:gd name="T17" fmla="*/ 244 h 1318"/>
                <a:gd name="T18" fmla="*/ 88 w 465"/>
                <a:gd name="T19" fmla="*/ 244 h 1318"/>
                <a:gd name="T20" fmla="*/ 0 w 465"/>
                <a:gd name="T21" fmla="*/ 331 h 1318"/>
                <a:gd name="T22" fmla="*/ 0 w 465"/>
                <a:gd name="T23" fmla="*/ 698 h 1318"/>
                <a:gd name="T24" fmla="*/ 35 w 465"/>
                <a:gd name="T25" fmla="*/ 741 h 1318"/>
                <a:gd name="T26" fmla="*/ 80 w 465"/>
                <a:gd name="T27" fmla="*/ 698 h 1318"/>
                <a:gd name="T28" fmla="*/ 80 w 465"/>
                <a:gd name="T29" fmla="*/ 366 h 1318"/>
                <a:gd name="T30" fmla="*/ 97 w 465"/>
                <a:gd name="T31" fmla="*/ 366 h 1318"/>
                <a:gd name="T32" fmla="*/ 97 w 465"/>
                <a:gd name="T33" fmla="*/ 1257 h 1318"/>
                <a:gd name="T34" fmla="*/ 158 w 465"/>
                <a:gd name="T35" fmla="*/ 1317 h 1318"/>
                <a:gd name="T36" fmla="*/ 210 w 465"/>
                <a:gd name="T37" fmla="*/ 1257 h 1318"/>
                <a:gd name="T38" fmla="*/ 210 w 465"/>
                <a:gd name="T39" fmla="*/ 768 h 1318"/>
                <a:gd name="T40" fmla="*/ 245 w 465"/>
                <a:gd name="T41" fmla="*/ 768 h 1318"/>
                <a:gd name="T42" fmla="*/ 245 w 465"/>
                <a:gd name="T43" fmla="*/ 1257 h 1318"/>
                <a:gd name="T44" fmla="*/ 305 w 465"/>
                <a:gd name="T45" fmla="*/ 1317 h 1318"/>
                <a:gd name="T46" fmla="*/ 367 w 465"/>
                <a:gd name="T47" fmla="*/ 1257 h 1318"/>
                <a:gd name="T48" fmla="*/ 367 w 465"/>
                <a:gd name="T49" fmla="*/ 366 h 1318"/>
                <a:gd name="T50" fmla="*/ 384 w 465"/>
                <a:gd name="T51" fmla="*/ 366 h 1318"/>
                <a:gd name="T52" fmla="*/ 384 w 465"/>
                <a:gd name="T53" fmla="*/ 698 h 1318"/>
                <a:gd name="T54" fmla="*/ 419 w 465"/>
                <a:gd name="T55" fmla="*/ 733 h 1318"/>
                <a:gd name="T56" fmla="*/ 464 w 465"/>
                <a:gd name="T57" fmla="*/ 698 h 1318"/>
                <a:gd name="T58" fmla="*/ 464 w 465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8">
                  <a:moveTo>
                    <a:pt x="227" y="201"/>
                  </a:moveTo>
                  <a:lnTo>
                    <a:pt x="227" y="201"/>
                  </a:lnTo>
                  <a:cubicBezTo>
                    <a:pt x="289" y="201"/>
                    <a:pt x="332" y="157"/>
                    <a:pt x="332" y="105"/>
                  </a:cubicBezTo>
                  <a:cubicBezTo>
                    <a:pt x="332" y="52"/>
                    <a:pt x="289" y="0"/>
                    <a:pt x="227" y="0"/>
                  </a:cubicBezTo>
                  <a:cubicBezTo>
                    <a:pt x="175" y="0"/>
                    <a:pt x="132" y="52"/>
                    <a:pt x="132" y="105"/>
                  </a:cubicBezTo>
                  <a:cubicBezTo>
                    <a:pt x="132" y="157"/>
                    <a:pt x="175" y="201"/>
                    <a:pt x="227" y="201"/>
                  </a:cubicBezTo>
                  <a:close/>
                  <a:moveTo>
                    <a:pt x="464" y="331"/>
                  </a:moveTo>
                  <a:lnTo>
                    <a:pt x="464" y="331"/>
                  </a:lnTo>
                  <a:cubicBezTo>
                    <a:pt x="464" y="279"/>
                    <a:pt x="419" y="244"/>
                    <a:pt x="367" y="244"/>
                  </a:cubicBezTo>
                  <a:cubicBezTo>
                    <a:pt x="88" y="244"/>
                    <a:pt x="88" y="244"/>
                    <a:pt x="88" y="244"/>
                  </a:cubicBezTo>
                  <a:cubicBezTo>
                    <a:pt x="3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18" y="741"/>
                    <a:pt x="35" y="741"/>
                  </a:cubicBezTo>
                  <a:cubicBezTo>
                    <a:pt x="62" y="741"/>
                    <a:pt x="80" y="724"/>
                    <a:pt x="80" y="698"/>
                  </a:cubicBezTo>
                  <a:cubicBezTo>
                    <a:pt x="80" y="366"/>
                    <a:pt x="80" y="366"/>
                    <a:pt x="80" y="366"/>
                  </a:cubicBezTo>
                  <a:cubicBezTo>
                    <a:pt x="97" y="366"/>
                    <a:pt x="97" y="366"/>
                    <a:pt x="97" y="366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23" y="1317"/>
                    <a:pt x="158" y="1317"/>
                  </a:cubicBezTo>
                  <a:cubicBezTo>
                    <a:pt x="183" y="1317"/>
                    <a:pt x="210" y="1292"/>
                    <a:pt x="210" y="1257"/>
                  </a:cubicBezTo>
                  <a:cubicBezTo>
                    <a:pt x="210" y="768"/>
                    <a:pt x="210" y="768"/>
                    <a:pt x="210" y="768"/>
                  </a:cubicBezTo>
                  <a:cubicBezTo>
                    <a:pt x="245" y="768"/>
                    <a:pt x="245" y="768"/>
                    <a:pt x="245" y="768"/>
                  </a:cubicBezTo>
                  <a:cubicBezTo>
                    <a:pt x="245" y="1257"/>
                    <a:pt x="245" y="1257"/>
                    <a:pt x="245" y="1257"/>
                  </a:cubicBezTo>
                  <a:cubicBezTo>
                    <a:pt x="245" y="1292"/>
                    <a:pt x="270" y="1317"/>
                    <a:pt x="305" y="1317"/>
                  </a:cubicBezTo>
                  <a:cubicBezTo>
                    <a:pt x="340" y="1317"/>
                    <a:pt x="367" y="1292"/>
                    <a:pt x="367" y="1257"/>
                  </a:cubicBezTo>
                  <a:cubicBezTo>
                    <a:pt x="367" y="366"/>
                    <a:pt x="367" y="366"/>
                    <a:pt x="367" y="366"/>
                  </a:cubicBezTo>
                  <a:cubicBezTo>
                    <a:pt x="384" y="366"/>
                    <a:pt x="384" y="366"/>
                    <a:pt x="384" y="366"/>
                  </a:cubicBezTo>
                  <a:cubicBezTo>
                    <a:pt x="384" y="698"/>
                    <a:pt x="384" y="698"/>
                    <a:pt x="384" y="698"/>
                  </a:cubicBezTo>
                  <a:cubicBezTo>
                    <a:pt x="384" y="714"/>
                    <a:pt x="402" y="733"/>
                    <a:pt x="419" y="733"/>
                  </a:cubicBezTo>
                  <a:cubicBezTo>
                    <a:pt x="445" y="733"/>
                    <a:pt x="464" y="714"/>
                    <a:pt x="464" y="698"/>
                  </a:cubicBezTo>
                  <a:lnTo>
                    <a:pt x="464" y="33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471"/>
            <p:cNvSpPr>
              <a:spLocks noChangeArrowheads="1"/>
            </p:cNvSpPr>
            <p:nvPr/>
          </p:nvSpPr>
          <p:spPr bwMode="auto">
            <a:xfrm>
              <a:off x="5236890" y="2908032"/>
              <a:ext cx="278538" cy="798173"/>
            </a:xfrm>
            <a:custGeom>
              <a:avLst/>
              <a:gdLst>
                <a:gd name="T0" fmla="*/ 227 w 463"/>
                <a:gd name="T1" fmla="*/ 201 h 1318"/>
                <a:gd name="T2" fmla="*/ 227 w 463"/>
                <a:gd name="T3" fmla="*/ 201 h 1318"/>
                <a:gd name="T4" fmla="*/ 332 w 463"/>
                <a:gd name="T5" fmla="*/ 105 h 1318"/>
                <a:gd name="T6" fmla="*/ 227 w 463"/>
                <a:gd name="T7" fmla="*/ 0 h 1318"/>
                <a:gd name="T8" fmla="*/ 132 w 463"/>
                <a:gd name="T9" fmla="*/ 105 h 1318"/>
                <a:gd name="T10" fmla="*/ 227 w 463"/>
                <a:gd name="T11" fmla="*/ 201 h 1318"/>
                <a:gd name="T12" fmla="*/ 462 w 463"/>
                <a:gd name="T13" fmla="*/ 331 h 1318"/>
                <a:gd name="T14" fmla="*/ 462 w 463"/>
                <a:gd name="T15" fmla="*/ 331 h 1318"/>
                <a:gd name="T16" fmla="*/ 367 w 463"/>
                <a:gd name="T17" fmla="*/ 244 h 1318"/>
                <a:gd name="T18" fmla="*/ 89 w 463"/>
                <a:gd name="T19" fmla="*/ 244 h 1318"/>
                <a:gd name="T20" fmla="*/ 0 w 463"/>
                <a:gd name="T21" fmla="*/ 331 h 1318"/>
                <a:gd name="T22" fmla="*/ 0 w 463"/>
                <a:gd name="T23" fmla="*/ 698 h 1318"/>
                <a:gd name="T24" fmla="*/ 35 w 463"/>
                <a:gd name="T25" fmla="*/ 741 h 1318"/>
                <a:gd name="T26" fmla="*/ 79 w 463"/>
                <a:gd name="T27" fmla="*/ 698 h 1318"/>
                <a:gd name="T28" fmla="*/ 79 w 463"/>
                <a:gd name="T29" fmla="*/ 366 h 1318"/>
                <a:gd name="T30" fmla="*/ 97 w 463"/>
                <a:gd name="T31" fmla="*/ 366 h 1318"/>
                <a:gd name="T32" fmla="*/ 97 w 463"/>
                <a:gd name="T33" fmla="*/ 1257 h 1318"/>
                <a:gd name="T34" fmla="*/ 149 w 463"/>
                <a:gd name="T35" fmla="*/ 1317 h 1318"/>
                <a:gd name="T36" fmla="*/ 210 w 463"/>
                <a:gd name="T37" fmla="*/ 1257 h 1318"/>
                <a:gd name="T38" fmla="*/ 210 w 463"/>
                <a:gd name="T39" fmla="*/ 768 h 1318"/>
                <a:gd name="T40" fmla="*/ 245 w 463"/>
                <a:gd name="T41" fmla="*/ 768 h 1318"/>
                <a:gd name="T42" fmla="*/ 245 w 463"/>
                <a:gd name="T43" fmla="*/ 1257 h 1318"/>
                <a:gd name="T44" fmla="*/ 305 w 463"/>
                <a:gd name="T45" fmla="*/ 1317 h 1318"/>
                <a:gd name="T46" fmla="*/ 367 w 463"/>
                <a:gd name="T47" fmla="*/ 1257 h 1318"/>
                <a:gd name="T48" fmla="*/ 367 w 463"/>
                <a:gd name="T49" fmla="*/ 366 h 1318"/>
                <a:gd name="T50" fmla="*/ 376 w 463"/>
                <a:gd name="T51" fmla="*/ 366 h 1318"/>
                <a:gd name="T52" fmla="*/ 376 w 463"/>
                <a:gd name="T53" fmla="*/ 698 h 1318"/>
                <a:gd name="T54" fmla="*/ 419 w 463"/>
                <a:gd name="T55" fmla="*/ 733 h 1318"/>
                <a:gd name="T56" fmla="*/ 462 w 463"/>
                <a:gd name="T57" fmla="*/ 698 h 1318"/>
                <a:gd name="T58" fmla="*/ 462 w 463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8">
                  <a:moveTo>
                    <a:pt x="227" y="201"/>
                  </a:moveTo>
                  <a:lnTo>
                    <a:pt x="227" y="201"/>
                  </a:lnTo>
                  <a:cubicBezTo>
                    <a:pt x="289" y="201"/>
                    <a:pt x="332" y="157"/>
                    <a:pt x="332" y="105"/>
                  </a:cubicBezTo>
                  <a:cubicBezTo>
                    <a:pt x="332" y="52"/>
                    <a:pt x="289" y="0"/>
                    <a:pt x="227" y="0"/>
                  </a:cubicBezTo>
                  <a:cubicBezTo>
                    <a:pt x="175" y="0"/>
                    <a:pt x="132" y="52"/>
                    <a:pt x="132" y="105"/>
                  </a:cubicBezTo>
                  <a:cubicBezTo>
                    <a:pt x="132" y="157"/>
                    <a:pt x="175" y="201"/>
                    <a:pt x="227" y="201"/>
                  </a:cubicBezTo>
                  <a:close/>
                  <a:moveTo>
                    <a:pt x="462" y="331"/>
                  </a:moveTo>
                  <a:lnTo>
                    <a:pt x="462" y="331"/>
                  </a:lnTo>
                  <a:cubicBezTo>
                    <a:pt x="462" y="279"/>
                    <a:pt x="419" y="244"/>
                    <a:pt x="367" y="244"/>
                  </a:cubicBezTo>
                  <a:cubicBezTo>
                    <a:pt x="89" y="244"/>
                    <a:pt x="89" y="244"/>
                    <a:pt x="89" y="244"/>
                  </a:cubicBezTo>
                  <a:cubicBezTo>
                    <a:pt x="3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18" y="741"/>
                    <a:pt x="35" y="741"/>
                  </a:cubicBezTo>
                  <a:cubicBezTo>
                    <a:pt x="62" y="741"/>
                    <a:pt x="79" y="724"/>
                    <a:pt x="79" y="698"/>
                  </a:cubicBezTo>
                  <a:cubicBezTo>
                    <a:pt x="79" y="366"/>
                    <a:pt x="79" y="366"/>
                    <a:pt x="79" y="366"/>
                  </a:cubicBezTo>
                  <a:cubicBezTo>
                    <a:pt x="97" y="366"/>
                    <a:pt x="97" y="366"/>
                    <a:pt x="97" y="366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24" y="1317"/>
                    <a:pt x="149" y="1317"/>
                  </a:cubicBezTo>
                  <a:cubicBezTo>
                    <a:pt x="184" y="1317"/>
                    <a:pt x="210" y="1292"/>
                    <a:pt x="210" y="1257"/>
                  </a:cubicBezTo>
                  <a:cubicBezTo>
                    <a:pt x="210" y="768"/>
                    <a:pt x="210" y="768"/>
                    <a:pt x="210" y="768"/>
                  </a:cubicBezTo>
                  <a:cubicBezTo>
                    <a:pt x="245" y="768"/>
                    <a:pt x="245" y="768"/>
                    <a:pt x="245" y="768"/>
                  </a:cubicBezTo>
                  <a:cubicBezTo>
                    <a:pt x="245" y="1257"/>
                    <a:pt x="245" y="1257"/>
                    <a:pt x="245" y="1257"/>
                  </a:cubicBezTo>
                  <a:cubicBezTo>
                    <a:pt x="245" y="1292"/>
                    <a:pt x="270" y="1317"/>
                    <a:pt x="305" y="1317"/>
                  </a:cubicBezTo>
                  <a:cubicBezTo>
                    <a:pt x="340" y="1317"/>
                    <a:pt x="367" y="1292"/>
                    <a:pt x="367" y="1257"/>
                  </a:cubicBezTo>
                  <a:cubicBezTo>
                    <a:pt x="367" y="366"/>
                    <a:pt x="367" y="366"/>
                    <a:pt x="367" y="366"/>
                  </a:cubicBezTo>
                  <a:cubicBezTo>
                    <a:pt x="376" y="366"/>
                    <a:pt x="376" y="366"/>
                    <a:pt x="376" y="366"/>
                  </a:cubicBezTo>
                  <a:cubicBezTo>
                    <a:pt x="376" y="698"/>
                    <a:pt x="376" y="698"/>
                    <a:pt x="376" y="698"/>
                  </a:cubicBezTo>
                  <a:cubicBezTo>
                    <a:pt x="376" y="714"/>
                    <a:pt x="392" y="733"/>
                    <a:pt x="419" y="733"/>
                  </a:cubicBezTo>
                  <a:cubicBezTo>
                    <a:pt x="446" y="733"/>
                    <a:pt x="462" y="714"/>
                    <a:pt x="462" y="698"/>
                  </a:cubicBezTo>
                  <a:lnTo>
                    <a:pt x="462" y="33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98924" y="3045508"/>
              <a:ext cx="1200151" cy="55399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100" b="1" noProof="0" dirty="0">
                  <a:solidFill>
                    <a:srgbClr val="FFC000"/>
                  </a:solidFill>
                  <a:latin typeface="Calibri" panose="020F0502020204030204"/>
                </a:rPr>
                <a:t>6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0%</a:t>
              </a:r>
            </a:p>
          </p:txBody>
        </p:sp>
        <p:sp>
          <p:nvSpPr>
            <p:cNvPr id="63" name="Freeform 463"/>
            <p:cNvSpPr>
              <a:spLocks noChangeArrowheads="1"/>
            </p:cNvSpPr>
            <p:nvPr/>
          </p:nvSpPr>
          <p:spPr bwMode="auto">
            <a:xfrm>
              <a:off x="2009591" y="2909329"/>
              <a:ext cx="278539" cy="798173"/>
            </a:xfrm>
            <a:custGeom>
              <a:avLst/>
              <a:gdLst>
                <a:gd name="T0" fmla="*/ 237 w 465"/>
                <a:gd name="T1" fmla="*/ 201 h 1318"/>
                <a:gd name="T2" fmla="*/ 237 w 465"/>
                <a:gd name="T3" fmla="*/ 201 h 1318"/>
                <a:gd name="T4" fmla="*/ 340 w 465"/>
                <a:gd name="T5" fmla="*/ 105 h 1318"/>
                <a:gd name="T6" fmla="*/ 237 w 465"/>
                <a:gd name="T7" fmla="*/ 0 h 1318"/>
                <a:gd name="T8" fmla="*/ 140 w 465"/>
                <a:gd name="T9" fmla="*/ 105 h 1318"/>
                <a:gd name="T10" fmla="*/ 237 w 465"/>
                <a:gd name="T11" fmla="*/ 201 h 1318"/>
                <a:gd name="T12" fmla="*/ 464 w 465"/>
                <a:gd name="T13" fmla="*/ 331 h 1318"/>
                <a:gd name="T14" fmla="*/ 464 w 465"/>
                <a:gd name="T15" fmla="*/ 331 h 1318"/>
                <a:gd name="T16" fmla="*/ 375 w 465"/>
                <a:gd name="T17" fmla="*/ 244 h 1318"/>
                <a:gd name="T18" fmla="*/ 97 w 465"/>
                <a:gd name="T19" fmla="*/ 244 h 1318"/>
                <a:gd name="T20" fmla="*/ 0 w 465"/>
                <a:gd name="T21" fmla="*/ 331 h 1318"/>
                <a:gd name="T22" fmla="*/ 0 w 465"/>
                <a:gd name="T23" fmla="*/ 698 h 1318"/>
                <a:gd name="T24" fmla="*/ 45 w 465"/>
                <a:gd name="T25" fmla="*/ 741 h 1318"/>
                <a:gd name="T26" fmla="*/ 88 w 465"/>
                <a:gd name="T27" fmla="*/ 698 h 1318"/>
                <a:gd name="T28" fmla="*/ 88 w 465"/>
                <a:gd name="T29" fmla="*/ 366 h 1318"/>
                <a:gd name="T30" fmla="*/ 97 w 465"/>
                <a:gd name="T31" fmla="*/ 366 h 1318"/>
                <a:gd name="T32" fmla="*/ 97 w 465"/>
                <a:gd name="T33" fmla="*/ 1257 h 1318"/>
                <a:gd name="T34" fmla="*/ 159 w 465"/>
                <a:gd name="T35" fmla="*/ 1317 h 1318"/>
                <a:gd name="T36" fmla="*/ 219 w 465"/>
                <a:gd name="T37" fmla="*/ 1257 h 1318"/>
                <a:gd name="T38" fmla="*/ 219 w 465"/>
                <a:gd name="T39" fmla="*/ 768 h 1318"/>
                <a:gd name="T40" fmla="*/ 254 w 465"/>
                <a:gd name="T41" fmla="*/ 768 h 1318"/>
                <a:gd name="T42" fmla="*/ 254 w 465"/>
                <a:gd name="T43" fmla="*/ 1257 h 1318"/>
                <a:gd name="T44" fmla="*/ 315 w 465"/>
                <a:gd name="T45" fmla="*/ 1317 h 1318"/>
                <a:gd name="T46" fmla="*/ 375 w 465"/>
                <a:gd name="T47" fmla="*/ 1257 h 1318"/>
                <a:gd name="T48" fmla="*/ 375 w 465"/>
                <a:gd name="T49" fmla="*/ 366 h 1318"/>
                <a:gd name="T50" fmla="*/ 384 w 465"/>
                <a:gd name="T51" fmla="*/ 366 h 1318"/>
                <a:gd name="T52" fmla="*/ 384 w 465"/>
                <a:gd name="T53" fmla="*/ 698 h 1318"/>
                <a:gd name="T54" fmla="*/ 429 w 465"/>
                <a:gd name="T55" fmla="*/ 733 h 1318"/>
                <a:gd name="T56" fmla="*/ 464 w 465"/>
                <a:gd name="T57" fmla="*/ 698 h 1318"/>
                <a:gd name="T58" fmla="*/ 464 w 465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8">
                  <a:moveTo>
                    <a:pt x="237" y="201"/>
                  </a:moveTo>
                  <a:lnTo>
                    <a:pt x="237" y="201"/>
                  </a:lnTo>
                  <a:cubicBezTo>
                    <a:pt x="297" y="201"/>
                    <a:pt x="340" y="157"/>
                    <a:pt x="340" y="105"/>
                  </a:cubicBezTo>
                  <a:cubicBezTo>
                    <a:pt x="340" y="52"/>
                    <a:pt x="297" y="0"/>
                    <a:pt x="237" y="0"/>
                  </a:cubicBezTo>
                  <a:cubicBezTo>
                    <a:pt x="184" y="0"/>
                    <a:pt x="140" y="52"/>
                    <a:pt x="140" y="105"/>
                  </a:cubicBezTo>
                  <a:cubicBezTo>
                    <a:pt x="140" y="157"/>
                    <a:pt x="184" y="201"/>
                    <a:pt x="237" y="201"/>
                  </a:cubicBezTo>
                  <a:close/>
                  <a:moveTo>
                    <a:pt x="464" y="331"/>
                  </a:moveTo>
                  <a:lnTo>
                    <a:pt x="464" y="331"/>
                  </a:lnTo>
                  <a:cubicBezTo>
                    <a:pt x="464" y="279"/>
                    <a:pt x="429" y="244"/>
                    <a:pt x="375" y="244"/>
                  </a:cubicBezTo>
                  <a:cubicBezTo>
                    <a:pt x="97" y="244"/>
                    <a:pt x="97" y="244"/>
                    <a:pt x="97" y="244"/>
                  </a:cubicBezTo>
                  <a:cubicBezTo>
                    <a:pt x="4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27" y="741"/>
                    <a:pt x="45" y="741"/>
                  </a:cubicBezTo>
                  <a:cubicBezTo>
                    <a:pt x="70" y="741"/>
                    <a:pt x="88" y="724"/>
                    <a:pt x="88" y="698"/>
                  </a:cubicBezTo>
                  <a:cubicBezTo>
                    <a:pt x="88" y="366"/>
                    <a:pt x="88" y="366"/>
                    <a:pt x="88" y="366"/>
                  </a:cubicBezTo>
                  <a:cubicBezTo>
                    <a:pt x="97" y="366"/>
                    <a:pt x="97" y="366"/>
                    <a:pt x="97" y="366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32" y="1317"/>
                    <a:pt x="159" y="1317"/>
                  </a:cubicBezTo>
                  <a:cubicBezTo>
                    <a:pt x="194" y="1317"/>
                    <a:pt x="219" y="1292"/>
                    <a:pt x="219" y="1257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254" y="768"/>
                    <a:pt x="254" y="768"/>
                    <a:pt x="254" y="768"/>
                  </a:cubicBezTo>
                  <a:cubicBezTo>
                    <a:pt x="254" y="1257"/>
                    <a:pt x="254" y="1257"/>
                    <a:pt x="254" y="1257"/>
                  </a:cubicBezTo>
                  <a:cubicBezTo>
                    <a:pt x="254" y="1292"/>
                    <a:pt x="280" y="1317"/>
                    <a:pt x="315" y="1317"/>
                  </a:cubicBezTo>
                  <a:cubicBezTo>
                    <a:pt x="340" y="1317"/>
                    <a:pt x="375" y="1292"/>
                    <a:pt x="375" y="1257"/>
                  </a:cubicBezTo>
                  <a:cubicBezTo>
                    <a:pt x="375" y="366"/>
                    <a:pt x="375" y="366"/>
                    <a:pt x="375" y="366"/>
                  </a:cubicBezTo>
                  <a:cubicBezTo>
                    <a:pt x="384" y="366"/>
                    <a:pt x="384" y="366"/>
                    <a:pt x="384" y="366"/>
                  </a:cubicBezTo>
                  <a:cubicBezTo>
                    <a:pt x="384" y="698"/>
                    <a:pt x="384" y="698"/>
                    <a:pt x="384" y="698"/>
                  </a:cubicBezTo>
                  <a:cubicBezTo>
                    <a:pt x="384" y="714"/>
                    <a:pt x="402" y="733"/>
                    <a:pt x="429" y="733"/>
                  </a:cubicBezTo>
                  <a:cubicBezTo>
                    <a:pt x="446" y="733"/>
                    <a:pt x="464" y="714"/>
                    <a:pt x="464" y="698"/>
                  </a:cubicBezTo>
                  <a:lnTo>
                    <a:pt x="464" y="3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463"/>
            <p:cNvSpPr>
              <a:spLocks noChangeArrowheads="1"/>
            </p:cNvSpPr>
            <p:nvPr/>
          </p:nvSpPr>
          <p:spPr bwMode="auto">
            <a:xfrm>
              <a:off x="2470251" y="2909329"/>
              <a:ext cx="278539" cy="798173"/>
            </a:xfrm>
            <a:custGeom>
              <a:avLst/>
              <a:gdLst>
                <a:gd name="T0" fmla="*/ 237 w 465"/>
                <a:gd name="T1" fmla="*/ 201 h 1318"/>
                <a:gd name="T2" fmla="*/ 237 w 465"/>
                <a:gd name="T3" fmla="*/ 201 h 1318"/>
                <a:gd name="T4" fmla="*/ 340 w 465"/>
                <a:gd name="T5" fmla="*/ 105 h 1318"/>
                <a:gd name="T6" fmla="*/ 237 w 465"/>
                <a:gd name="T7" fmla="*/ 0 h 1318"/>
                <a:gd name="T8" fmla="*/ 140 w 465"/>
                <a:gd name="T9" fmla="*/ 105 h 1318"/>
                <a:gd name="T10" fmla="*/ 237 w 465"/>
                <a:gd name="T11" fmla="*/ 201 h 1318"/>
                <a:gd name="T12" fmla="*/ 464 w 465"/>
                <a:gd name="T13" fmla="*/ 331 h 1318"/>
                <a:gd name="T14" fmla="*/ 464 w 465"/>
                <a:gd name="T15" fmla="*/ 331 h 1318"/>
                <a:gd name="T16" fmla="*/ 375 w 465"/>
                <a:gd name="T17" fmla="*/ 244 h 1318"/>
                <a:gd name="T18" fmla="*/ 97 w 465"/>
                <a:gd name="T19" fmla="*/ 244 h 1318"/>
                <a:gd name="T20" fmla="*/ 0 w 465"/>
                <a:gd name="T21" fmla="*/ 331 h 1318"/>
                <a:gd name="T22" fmla="*/ 0 w 465"/>
                <a:gd name="T23" fmla="*/ 698 h 1318"/>
                <a:gd name="T24" fmla="*/ 45 w 465"/>
                <a:gd name="T25" fmla="*/ 741 h 1318"/>
                <a:gd name="T26" fmla="*/ 88 w 465"/>
                <a:gd name="T27" fmla="*/ 698 h 1318"/>
                <a:gd name="T28" fmla="*/ 88 w 465"/>
                <a:gd name="T29" fmla="*/ 366 h 1318"/>
                <a:gd name="T30" fmla="*/ 97 w 465"/>
                <a:gd name="T31" fmla="*/ 366 h 1318"/>
                <a:gd name="T32" fmla="*/ 97 w 465"/>
                <a:gd name="T33" fmla="*/ 1257 h 1318"/>
                <a:gd name="T34" fmla="*/ 159 w 465"/>
                <a:gd name="T35" fmla="*/ 1317 h 1318"/>
                <a:gd name="T36" fmla="*/ 219 w 465"/>
                <a:gd name="T37" fmla="*/ 1257 h 1318"/>
                <a:gd name="T38" fmla="*/ 219 w 465"/>
                <a:gd name="T39" fmla="*/ 768 h 1318"/>
                <a:gd name="T40" fmla="*/ 254 w 465"/>
                <a:gd name="T41" fmla="*/ 768 h 1318"/>
                <a:gd name="T42" fmla="*/ 254 w 465"/>
                <a:gd name="T43" fmla="*/ 1257 h 1318"/>
                <a:gd name="T44" fmla="*/ 315 w 465"/>
                <a:gd name="T45" fmla="*/ 1317 h 1318"/>
                <a:gd name="T46" fmla="*/ 375 w 465"/>
                <a:gd name="T47" fmla="*/ 1257 h 1318"/>
                <a:gd name="T48" fmla="*/ 375 w 465"/>
                <a:gd name="T49" fmla="*/ 366 h 1318"/>
                <a:gd name="T50" fmla="*/ 384 w 465"/>
                <a:gd name="T51" fmla="*/ 366 h 1318"/>
                <a:gd name="T52" fmla="*/ 384 w 465"/>
                <a:gd name="T53" fmla="*/ 698 h 1318"/>
                <a:gd name="T54" fmla="*/ 429 w 465"/>
                <a:gd name="T55" fmla="*/ 733 h 1318"/>
                <a:gd name="T56" fmla="*/ 464 w 465"/>
                <a:gd name="T57" fmla="*/ 698 h 1318"/>
                <a:gd name="T58" fmla="*/ 464 w 465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8">
                  <a:moveTo>
                    <a:pt x="237" y="201"/>
                  </a:moveTo>
                  <a:lnTo>
                    <a:pt x="237" y="201"/>
                  </a:lnTo>
                  <a:cubicBezTo>
                    <a:pt x="297" y="201"/>
                    <a:pt x="340" y="157"/>
                    <a:pt x="340" y="105"/>
                  </a:cubicBezTo>
                  <a:cubicBezTo>
                    <a:pt x="340" y="52"/>
                    <a:pt x="297" y="0"/>
                    <a:pt x="237" y="0"/>
                  </a:cubicBezTo>
                  <a:cubicBezTo>
                    <a:pt x="184" y="0"/>
                    <a:pt x="140" y="52"/>
                    <a:pt x="140" y="105"/>
                  </a:cubicBezTo>
                  <a:cubicBezTo>
                    <a:pt x="140" y="157"/>
                    <a:pt x="184" y="201"/>
                    <a:pt x="237" y="201"/>
                  </a:cubicBezTo>
                  <a:close/>
                  <a:moveTo>
                    <a:pt x="464" y="331"/>
                  </a:moveTo>
                  <a:lnTo>
                    <a:pt x="464" y="331"/>
                  </a:lnTo>
                  <a:cubicBezTo>
                    <a:pt x="464" y="279"/>
                    <a:pt x="429" y="244"/>
                    <a:pt x="375" y="244"/>
                  </a:cubicBezTo>
                  <a:cubicBezTo>
                    <a:pt x="97" y="244"/>
                    <a:pt x="97" y="244"/>
                    <a:pt x="97" y="244"/>
                  </a:cubicBezTo>
                  <a:cubicBezTo>
                    <a:pt x="4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27" y="741"/>
                    <a:pt x="45" y="741"/>
                  </a:cubicBezTo>
                  <a:cubicBezTo>
                    <a:pt x="70" y="741"/>
                    <a:pt x="88" y="724"/>
                    <a:pt x="88" y="698"/>
                  </a:cubicBezTo>
                  <a:cubicBezTo>
                    <a:pt x="88" y="366"/>
                    <a:pt x="88" y="366"/>
                    <a:pt x="88" y="366"/>
                  </a:cubicBezTo>
                  <a:cubicBezTo>
                    <a:pt x="97" y="366"/>
                    <a:pt x="97" y="366"/>
                    <a:pt x="97" y="366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32" y="1317"/>
                    <a:pt x="159" y="1317"/>
                  </a:cubicBezTo>
                  <a:cubicBezTo>
                    <a:pt x="194" y="1317"/>
                    <a:pt x="219" y="1292"/>
                    <a:pt x="219" y="1257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254" y="768"/>
                    <a:pt x="254" y="768"/>
                    <a:pt x="254" y="768"/>
                  </a:cubicBezTo>
                  <a:cubicBezTo>
                    <a:pt x="254" y="1257"/>
                    <a:pt x="254" y="1257"/>
                    <a:pt x="254" y="1257"/>
                  </a:cubicBezTo>
                  <a:cubicBezTo>
                    <a:pt x="254" y="1292"/>
                    <a:pt x="280" y="1317"/>
                    <a:pt x="315" y="1317"/>
                  </a:cubicBezTo>
                  <a:cubicBezTo>
                    <a:pt x="340" y="1317"/>
                    <a:pt x="375" y="1292"/>
                    <a:pt x="375" y="1257"/>
                  </a:cubicBezTo>
                  <a:cubicBezTo>
                    <a:pt x="375" y="366"/>
                    <a:pt x="375" y="366"/>
                    <a:pt x="375" y="366"/>
                  </a:cubicBezTo>
                  <a:cubicBezTo>
                    <a:pt x="384" y="366"/>
                    <a:pt x="384" y="366"/>
                    <a:pt x="384" y="366"/>
                  </a:cubicBezTo>
                  <a:cubicBezTo>
                    <a:pt x="384" y="698"/>
                    <a:pt x="384" y="698"/>
                    <a:pt x="384" y="698"/>
                  </a:cubicBezTo>
                  <a:cubicBezTo>
                    <a:pt x="384" y="714"/>
                    <a:pt x="402" y="733"/>
                    <a:pt x="429" y="733"/>
                  </a:cubicBezTo>
                  <a:cubicBezTo>
                    <a:pt x="446" y="733"/>
                    <a:pt x="464" y="714"/>
                    <a:pt x="464" y="698"/>
                  </a:cubicBezTo>
                  <a:lnTo>
                    <a:pt x="464" y="3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463"/>
            <p:cNvSpPr>
              <a:spLocks noChangeArrowheads="1"/>
            </p:cNvSpPr>
            <p:nvPr/>
          </p:nvSpPr>
          <p:spPr bwMode="auto">
            <a:xfrm>
              <a:off x="2933587" y="2923420"/>
              <a:ext cx="278539" cy="798173"/>
            </a:xfrm>
            <a:custGeom>
              <a:avLst/>
              <a:gdLst>
                <a:gd name="T0" fmla="*/ 237 w 465"/>
                <a:gd name="T1" fmla="*/ 201 h 1318"/>
                <a:gd name="T2" fmla="*/ 237 w 465"/>
                <a:gd name="T3" fmla="*/ 201 h 1318"/>
                <a:gd name="T4" fmla="*/ 340 w 465"/>
                <a:gd name="T5" fmla="*/ 105 h 1318"/>
                <a:gd name="T6" fmla="*/ 237 w 465"/>
                <a:gd name="T7" fmla="*/ 0 h 1318"/>
                <a:gd name="T8" fmla="*/ 140 w 465"/>
                <a:gd name="T9" fmla="*/ 105 h 1318"/>
                <a:gd name="T10" fmla="*/ 237 w 465"/>
                <a:gd name="T11" fmla="*/ 201 h 1318"/>
                <a:gd name="T12" fmla="*/ 464 w 465"/>
                <a:gd name="T13" fmla="*/ 331 h 1318"/>
                <a:gd name="T14" fmla="*/ 464 w 465"/>
                <a:gd name="T15" fmla="*/ 331 h 1318"/>
                <a:gd name="T16" fmla="*/ 375 w 465"/>
                <a:gd name="T17" fmla="*/ 244 h 1318"/>
                <a:gd name="T18" fmla="*/ 97 w 465"/>
                <a:gd name="T19" fmla="*/ 244 h 1318"/>
                <a:gd name="T20" fmla="*/ 0 w 465"/>
                <a:gd name="T21" fmla="*/ 331 h 1318"/>
                <a:gd name="T22" fmla="*/ 0 w 465"/>
                <a:gd name="T23" fmla="*/ 698 h 1318"/>
                <a:gd name="T24" fmla="*/ 45 w 465"/>
                <a:gd name="T25" fmla="*/ 741 h 1318"/>
                <a:gd name="T26" fmla="*/ 88 w 465"/>
                <a:gd name="T27" fmla="*/ 698 h 1318"/>
                <a:gd name="T28" fmla="*/ 88 w 465"/>
                <a:gd name="T29" fmla="*/ 366 h 1318"/>
                <a:gd name="T30" fmla="*/ 97 w 465"/>
                <a:gd name="T31" fmla="*/ 366 h 1318"/>
                <a:gd name="T32" fmla="*/ 97 w 465"/>
                <a:gd name="T33" fmla="*/ 1257 h 1318"/>
                <a:gd name="T34" fmla="*/ 159 w 465"/>
                <a:gd name="T35" fmla="*/ 1317 h 1318"/>
                <a:gd name="T36" fmla="*/ 219 w 465"/>
                <a:gd name="T37" fmla="*/ 1257 h 1318"/>
                <a:gd name="T38" fmla="*/ 219 w 465"/>
                <a:gd name="T39" fmla="*/ 768 h 1318"/>
                <a:gd name="T40" fmla="*/ 254 w 465"/>
                <a:gd name="T41" fmla="*/ 768 h 1318"/>
                <a:gd name="T42" fmla="*/ 254 w 465"/>
                <a:gd name="T43" fmla="*/ 1257 h 1318"/>
                <a:gd name="T44" fmla="*/ 315 w 465"/>
                <a:gd name="T45" fmla="*/ 1317 h 1318"/>
                <a:gd name="T46" fmla="*/ 375 w 465"/>
                <a:gd name="T47" fmla="*/ 1257 h 1318"/>
                <a:gd name="T48" fmla="*/ 375 w 465"/>
                <a:gd name="T49" fmla="*/ 366 h 1318"/>
                <a:gd name="T50" fmla="*/ 384 w 465"/>
                <a:gd name="T51" fmla="*/ 366 h 1318"/>
                <a:gd name="T52" fmla="*/ 384 w 465"/>
                <a:gd name="T53" fmla="*/ 698 h 1318"/>
                <a:gd name="T54" fmla="*/ 429 w 465"/>
                <a:gd name="T55" fmla="*/ 733 h 1318"/>
                <a:gd name="T56" fmla="*/ 464 w 465"/>
                <a:gd name="T57" fmla="*/ 698 h 1318"/>
                <a:gd name="T58" fmla="*/ 464 w 465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8">
                  <a:moveTo>
                    <a:pt x="237" y="201"/>
                  </a:moveTo>
                  <a:lnTo>
                    <a:pt x="237" y="201"/>
                  </a:lnTo>
                  <a:cubicBezTo>
                    <a:pt x="297" y="201"/>
                    <a:pt x="340" y="157"/>
                    <a:pt x="340" y="105"/>
                  </a:cubicBezTo>
                  <a:cubicBezTo>
                    <a:pt x="340" y="52"/>
                    <a:pt x="297" y="0"/>
                    <a:pt x="237" y="0"/>
                  </a:cubicBezTo>
                  <a:cubicBezTo>
                    <a:pt x="184" y="0"/>
                    <a:pt x="140" y="52"/>
                    <a:pt x="140" y="105"/>
                  </a:cubicBezTo>
                  <a:cubicBezTo>
                    <a:pt x="140" y="157"/>
                    <a:pt x="184" y="201"/>
                    <a:pt x="237" y="201"/>
                  </a:cubicBezTo>
                  <a:close/>
                  <a:moveTo>
                    <a:pt x="464" y="331"/>
                  </a:moveTo>
                  <a:lnTo>
                    <a:pt x="464" y="331"/>
                  </a:lnTo>
                  <a:cubicBezTo>
                    <a:pt x="464" y="279"/>
                    <a:pt x="429" y="244"/>
                    <a:pt x="375" y="244"/>
                  </a:cubicBezTo>
                  <a:cubicBezTo>
                    <a:pt x="97" y="244"/>
                    <a:pt x="97" y="244"/>
                    <a:pt x="97" y="244"/>
                  </a:cubicBezTo>
                  <a:cubicBezTo>
                    <a:pt x="4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27" y="741"/>
                    <a:pt x="45" y="741"/>
                  </a:cubicBezTo>
                  <a:cubicBezTo>
                    <a:pt x="70" y="741"/>
                    <a:pt x="88" y="724"/>
                    <a:pt x="88" y="698"/>
                  </a:cubicBezTo>
                  <a:cubicBezTo>
                    <a:pt x="88" y="366"/>
                    <a:pt x="88" y="366"/>
                    <a:pt x="88" y="366"/>
                  </a:cubicBezTo>
                  <a:cubicBezTo>
                    <a:pt x="97" y="366"/>
                    <a:pt x="97" y="366"/>
                    <a:pt x="97" y="366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32" y="1317"/>
                    <a:pt x="159" y="1317"/>
                  </a:cubicBezTo>
                  <a:cubicBezTo>
                    <a:pt x="194" y="1317"/>
                    <a:pt x="219" y="1292"/>
                    <a:pt x="219" y="1257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254" y="768"/>
                    <a:pt x="254" y="768"/>
                    <a:pt x="254" y="768"/>
                  </a:cubicBezTo>
                  <a:cubicBezTo>
                    <a:pt x="254" y="1257"/>
                    <a:pt x="254" y="1257"/>
                    <a:pt x="254" y="1257"/>
                  </a:cubicBezTo>
                  <a:cubicBezTo>
                    <a:pt x="254" y="1292"/>
                    <a:pt x="280" y="1317"/>
                    <a:pt x="315" y="1317"/>
                  </a:cubicBezTo>
                  <a:cubicBezTo>
                    <a:pt x="340" y="1317"/>
                    <a:pt x="375" y="1292"/>
                    <a:pt x="375" y="1257"/>
                  </a:cubicBezTo>
                  <a:cubicBezTo>
                    <a:pt x="375" y="366"/>
                    <a:pt x="375" y="366"/>
                    <a:pt x="375" y="366"/>
                  </a:cubicBezTo>
                  <a:cubicBezTo>
                    <a:pt x="384" y="366"/>
                    <a:pt x="384" y="366"/>
                    <a:pt x="384" y="366"/>
                  </a:cubicBezTo>
                  <a:cubicBezTo>
                    <a:pt x="384" y="698"/>
                    <a:pt x="384" y="698"/>
                    <a:pt x="384" y="698"/>
                  </a:cubicBezTo>
                  <a:cubicBezTo>
                    <a:pt x="384" y="714"/>
                    <a:pt x="402" y="733"/>
                    <a:pt x="429" y="733"/>
                  </a:cubicBezTo>
                  <a:cubicBezTo>
                    <a:pt x="446" y="733"/>
                    <a:pt x="464" y="714"/>
                    <a:pt x="464" y="698"/>
                  </a:cubicBezTo>
                  <a:lnTo>
                    <a:pt x="464" y="3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463"/>
            <p:cNvSpPr>
              <a:spLocks noChangeArrowheads="1"/>
            </p:cNvSpPr>
            <p:nvPr/>
          </p:nvSpPr>
          <p:spPr bwMode="auto">
            <a:xfrm>
              <a:off x="3394248" y="2923420"/>
              <a:ext cx="278539" cy="798173"/>
            </a:xfrm>
            <a:custGeom>
              <a:avLst/>
              <a:gdLst>
                <a:gd name="T0" fmla="*/ 237 w 465"/>
                <a:gd name="T1" fmla="*/ 201 h 1318"/>
                <a:gd name="T2" fmla="*/ 237 w 465"/>
                <a:gd name="T3" fmla="*/ 201 h 1318"/>
                <a:gd name="T4" fmla="*/ 340 w 465"/>
                <a:gd name="T5" fmla="*/ 105 h 1318"/>
                <a:gd name="T6" fmla="*/ 237 w 465"/>
                <a:gd name="T7" fmla="*/ 0 h 1318"/>
                <a:gd name="T8" fmla="*/ 140 w 465"/>
                <a:gd name="T9" fmla="*/ 105 h 1318"/>
                <a:gd name="T10" fmla="*/ 237 w 465"/>
                <a:gd name="T11" fmla="*/ 201 h 1318"/>
                <a:gd name="T12" fmla="*/ 464 w 465"/>
                <a:gd name="T13" fmla="*/ 331 h 1318"/>
                <a:gd name="T14" fmla="*/ 464 w 465"/>
                <a:gd name="T15" fmla="*/ 331 h 1318"/>
                <a:gd name="T16" fmla="*/ 375 w 465"/>
                <a:gd name="T17" fmla="*/ 244 h 1318"/>
                <a:gd name="T18" fmla="*/ 97 w 465"/>
                <a:gd name="T19" fmla="*/ 244 h 1318"/>
                <a:gd name="T20" fmla="*/ 0 w 465"/>
                <a:gd name="T21" fmla="*/ 331 h 1318"/>
                <a:gd name="T22" fmla="*/ 0 w 465"/>
                <a:gd name="T23" fmla="*/ 698 h 1318"/>
                <a:gd name="T24" fmla="*/ 45 w 465"/>
                <a:gd name="T25" fmla="*/ 741 h 1318"/>
                <a:gd name="T26" fmla="*/ 88 w 465"/>
                <a:gd name="T27" fmla="*/ 698 h 1318"/>
                <a:gd name="T28" fmla="*/ 88 w 465"/>
                <a:gd name="T29" fmla="*/ 366 h 1318"/>
                <a:gd name="T30" fmla="*/ 97 w 465"/>
                <a:gd name="T31" fmla="*/ 366 h 1318"/>
                <a:gd name="T32" fmla="*/ 97 w 465"/>
                <a:gd name="T33" fmla="*/ 1257 h 1318"/>
                <a:gd name="T34" fmla="*/ 159 w 465"/>
                <a:gd name="T35" fmla="*/ 1317 h 1318"/>
                <a:gd name="T36" fmla="*/ 219 w 465"/>
                <a:gd name="T37" fmla="*/ 1257 h 1318"/>
                <a:gd name="T38" fmla="*/ 219 w 465"/>
                <a:gd name="T39" fmla="*/ 768 h 1318"/>
                <a:gd name="T40" fmla="*/ 254 w 465"/>
                <a:gd name="T41" fmla="*/ 768 h 1318"/>
                <a:gd name="T42" fmla="*/ 254 w 465"/>
                <a:gd name="T43" fmla="*/ 1257 h 1318"/>
                <a:gd name="T44" fmla="*/ 315 w 465"/>
                <a:gd name="T45" fmla="*/ 1317 h 1318"/>
                <a:gd name="T46" fmla="*/ 375 w 465"/>
                <a:gd name="T47" fmla="*/ 1257 h 1318"/>
                <a:gd name="T48" fmla="*/ 375 w 465"/>
                <a:gd name="T49" fmla="*/ 366 h 1318"/>
                <a:gd name="T50" fmla="*/ 384 w 465"/>
                <a:gd name="T51" fmla="*/ 366 h 1318"/>
                <a:gd name="T52" fmla="*/ 384 w 465"/>
                <a:gd name="T53" fmla="*/ 698 h 1318"/>
                <a:gd name="T54" fmla="*/ 429 w 465"/>
                <a:gd name="T55" fmla="*/ 733 h 1318"/>
                <a:gd name="T56" fmla="*/ 464 w 465"/>
                <a:gd name="T57" fmla="*/ 698 h 1318"/>
                <a:gd name="T58" fmla="*/ 464 w 465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8">
                  <a:moveTo>
                    <a:pt x="237" y="201"/>
                  </a:moveTo>
                  <a:lnTo>
                    <a:pt x="237" y="201"/>
                  </a:lnTo>
                  <a:cubicBezTo>
                    <a:pt x="297" y="201"/>
                    <a:pt x="340" y="157"/>
                    <a:pt x="340" y="105"/>
                  </a:cubicBezTo>
                  <a:cubicBezTo>
                    <a:pt x="340" y="52"/>
                    <a:pt x="297" y="0"/>
                    <a:pt x="237" y="0"/>
                  </a:cubicBezTo>
                  <a:cubicBezTo>
                    <a:pt x="184" y="0"/>
                    <a:pt x="140" y="52"/>
                    <a:pt x="140" y="105"/>
                  </a:cubicBezTo>
                  <a:cubicBezTo>
                    <a:pt x="140" y="157"/>
                    <a:pt x="184" y="201"/>
                    <a:pt x="237" y="201"/>
                  </a:cubicBezTo>
                  <a:close/>
                  <a:moveTo>
                    <a:pt x="464" y="331"/>
                  </a:moveTo>
                  <a:lnTo>
                    <a:pt x="464" y="331"/>
                  </a:lnTo>
                  <a:cubicBezTo>
                    <a:pt x="464" y="279"/>
                    <a:pt x="429" y="244"/>
                    <a:pt x="375" y="244"/>
                  </a:cubicBezTo>
                  <a:cubicBezTo>
                    <a:pt x="97" y="244"/>
                    <a:pt x="97" y="244"/>
                    <a:pt x="97" y="244"/>
                  </a:cubicBezTo>
                  <a:cubicBezTo>
                    <a:pt x="4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27" y="741"/>
                    <a:pt x="45" y="741"/>
                  </a:cubicBezTo>
                  <a:cubicBezTo>
                    <a:pt x="70" y="741"/>
                    <a:pt x="88" y="724"/>
                    <a:pt x="88" y="698"/>
                  </a:cubicBezTo>
                  <a:cubicBezTo>
                    <a:pt x="88" y="366"/>
                    <a:pt x="88" y="366"/>
                    <a:pt x="88" y="366"/>
                  </a:cubicBezTo>
                  <a:cubicBezTo>
                    <a:pt x="97" y="366"/>
                    <a:pt x="97" y="366"/>
                    <a:pt x="97" y="366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32" y="1317"/>
                    <a:pt x="159" y="1317"/>
                  </a:cubicBezTo>
                  <a:cubicBezTo>
                    <a:pt x="194" y="1317"/>
                    <a:pt x="219" y="1292"/>
                    <a:pt x="219" y="1257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254" y="768"/>
                    <a:pt x="254" y="768"/>
                    <a:pt x="254" y="768"/>
                  </a:cubicBezTo>
                  <a:cubicBezTo>
                    <a:pt x="254" y="1257"/>
                    <a:pt x="254" y="1257"/>
                    <a:pt x="254" y="1257"/>
                  </a:cubicBezTo>
                  <a:cubicBezTo>
                    <a:pt x="254" y="1292"/>
                    <a:pt x="280" y="1317"/>
                    <a:pt x="315" y="1317"/>
                  </a:cubicBezTo>
                  <a:cubicBezTo>
                    <a:pt x="340" y="1317"/>
                    <a:pt x="375" y="1292"/>
                    <a:pt x="375" y="1257"/>
                  </a:cubicBezTo>
                  <a:cubicBezTo>
                    <a:pt x="375" y="366"/>
                    <a:pt x="375" y="366"/>
                    <a:pt x="375" y="366"/>
                  </a:cubicBezTo>
                  <a:cubicBezTo>
                    <a:pt x="384" y="366"/>
                    <a:pt x="384" y="366"/>
                    <a:pt x="384" y="366"/>
                  </a:cubicBezTo>
                  <a:cubicBezTo>
                    <a:pt x="384" y="698"/>
                    <a:pt x="384" y="698"/>
                    <a:pt x="384" y="698"/>
                  </a:cubicBezTo>
                  <a:cubicBezTo>
                    <a:pt x="384" y="714"/>
                    <a:pt x="402" y="733"/>
                    <a:pt x="429" y="733"/>
                  </a:cubicBezTo>
                  <a:cubicBezTo>
                    <a:pt x="446" y="733"/>
                    <a:pt x="464" y="714"/>
                    <a:pt x="464" y="698"/>
                  </a:cubicBezTo>
                  <a:lnTo>
                    <a:pt x="464" y="3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469"/>
            <p:cNvSpPr>
              <a:spLocks noChangeArrowheads="1"/>
            </p:cNvSpPr>
            <p:nvPr/>
          </p:nvSpPr>
          <p:spPr bwMode="auto">
            <a:xfrm>
              <a:off x="3854909" y="2909329"/>
              <a:ext cx="278539" cy="798173"/>
            </a:xfrm>
            <a:custGeom>
              <a:avLst/>
              <a:gdLst>
                <a:gd name="T0" fmla="*/ 236 w 464"/>
                <a:gd name="T1" fmla="*/ 201 h 1318"/>
                <a:gd name="T2" fmla="*/ 236 w 464"/>
                <a:gd name="T3" fmla="*/ 201 h 1318"/>
                <a:gd name="T4" fmla="*/ 331 w 464"/>
                <a:gd name="T5" fmla="*/ 105 h 1318"/>
                <a:gd name="T6" fmla="*/ 236 w 464"/>
                <a:gd name="T7" fmla="*/ 0 h 1318"/>
                <a:gd name="T8" fmla="*/ 130 w 464"/>
                <a:gd name="T9" fmla="*/ 105 h 1318"/>
                <a:gd name="T10" fmla="*/ 236 w 464"/>
                <a:gd name="T11" fmla="*/ 201 h 1318"/>
                <a:gd name="T12" fmla="*/ 463 w 464"/>
                <a:gd name="T13" fmla="*/ 331 h 1318"/>
                <a:gd name="T14" fmla="*/ 463 w 464"/>
                <a:gd name="T15" fmla="*/ 331 h 1318"/>
                <a:gd name="T16" fmla="*/ 366 w 464"/>
                <a:gd name="T17" fmla="*/ 244 h 1318"/>
                <a:gd name="T18" fmla="*/ 87 w 464"/>
                <a:gd name="T19" fmla="*/ 244 h 1318"/>
                <a:gd name="T20" fmla="*/ 0 w 464"/>
                <a:gd name="T21" fmla="*/ 331 h 1318"/>
                <a:gd name="T22" fmla="*/ 0 w 464"/>
                <a:gd name="T23" fmla="*/ 698 h 1318"/>
                <a:gd name="T24" fmla="*/ 35 w 464"/>
                <a:gd name="T25" fmla="*/ 741 h 1318"/>
                <a:gd name="T26" fmla="*/ 79 w 464"/>
                <a:gd name="T27" fmla="*/ 698 h 1318"/>
                <a:gd name="T28" fmla="*/ 79 w 464"/>
                <a:gd name="T29" fmla="*/ 366 h 1318"/>
                <a:gd name="T30" fmla="*/ 95 w 464"/>
                <a:gd name="T31" fmla="*/ 366 h 1318"/>
                <a:gd name="T32" fmla="*/ 95 w 464"/>
                <a:gd name="T33" fmla="*/ 1257 h 1318"/>
                <a:gd name="T34" fmla="*/ 157 w 464"/>
                <a:gd name="T35" fmla="*/ 1317 h 1318"/>
                <a:gd name="T36" fmla="*/ 209 w 464"/>
                <a:gd name="T37" fmla="*/ 1257 h 1318"/>
                <a:gd name="T38" fmla="*/ 209 w 464"/>
                <a:gd name="T39" fmla="*/ 768 h 1318"/>
                <a:gd name="T40" fmla="*/ 244 w 464"/>
                <a:gd name="T41" fmla="*/ 768 h 1318"/>
                <a:gd name="T42" fmla="*/ 244 w 464"/>
                <a:gd name="T43" fmla="*/ 1257 h 1318"/>
                <a:gd name="T44" fmla="*/ 306 w 464"/>
                <a:gd name="T45" fmla="*/ 1317 h 1318"/>
                <a:gd name="T46" fmla="*/ 366 w 464"/>
                <a:gd name="T47" fmla="*/ 1257 h 1318"/>
                <a:gd name="T48" fmla="*/ 366 w 464"/>
                <a:gd name="T49" fmla="*/ 366 h 1318"/>
                <a:gd name="T50" fmla="*/ 384 w 464"/>
                <a:gd name="T51" fmla="*/ 366 h 1318"/>
                <a:gd name="T52" fmla="*/ 384 w 464"/>
                <a:gd name="T53" fmla="*/ 698 h 1318"/>
                <a:gd name="T54" fmla="*/ 419 w 464"/>
                <a:gd name="T55" fmla="*/ 733 h 1318"/>
                <a:gd name="T56" fmla="*/ 463 w 464"/>
                <a:gd name="T57" fmla="*/ 698 h 1318"/>
                <a:gd name="T58" fmla="*/ 463 w 464"/>
                <a:gd name="T59" fmla="*/ 331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4" h="1318">
                  <a:moveTo>
                    <a:pt x="236" y="201"/>
                  </a:moveTo>
                  <a:lnTo>
                    <a:pt x="236" y="201"/>
                  </a:lnTo>
                  <a:cubicBezTo>
                    <a:pt x="287" y="201"/>
                    <a:pt x="331" y="157"/>
                    <a:pt x="331" y="105"/>
                  </a:cubicBezTo>
                  <a:cubicBezTo>
                    <a:pt x="331" y="52"/>
                    <a:pt x="287" y="0"/>
                    <a:pt x="236" y="0"/>
                  </a:cubicBezTo>
                  <a:cubicBezTo>
                    <a:pt x="174" y="0"/>
                    <a:pt x="130" y="52"/>
                    <a:pt x="130" y="105"/>
                  </a:cubicBezTo>
                  <a:cubicBezTo>
                    <a:pt x="130" y="157"/>
                    <a:pt x="174" y="201"/>
                    <a:pt x="236" y="201"/>
                  </a:cubicBezTo>
                  <a:close/>
                  <a:moveTo>
                    <a:pt x="463" y="331"/>
                  </a:moveTo>
                  <a:lnTo>
                    <a:pt x="463" y="331"/>
                  </a:lnTo>
                  <a:cubicBezTo>
                    <a:pt x="463" y="279"/>
                    <a:pt x="419" y="244"/>
                    <a:pt x="366" y="244"/>
                  </a:cubicBezTo>
                  <a:cubicBezTo>
                    <a:pt x="87" y="244"/>
                    <a:pt x="87" y="244"/>
                    <a:pt x="87" y="244"/>
                  </a:cubicBezTo>
                  <a:cubicBezTo>
                    <a:pt x="35" y="244"/>
                    <a:pt x="0" y="279"/>
                    <a:pt x="0" y="331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0" y="724"/>
                    <a:pt x="17" y="741"/>
                    <a:pt x="35" y="741"/>
                  </a:cubicBezTo>
                  <a:cubicBezTo>
                    <a:pt x="60" y="741"/>
                    <a:pt x="79" y="724"/>
                    <a:pt x="79" y="698"/>
                  </a:cubicBezTo>
                  <a:cubicBezTo>
                    <a:pt x="79" y="366"/>
                    <a:pt x="79" y="366"/>
                    <a:pt x="79" y="366"/>
                  </a:cubicBezTo>
                  <a:cubicBezTo>
                    <a:pt x="95" y="366"/>
                    <a:pt x="95" y="366"/>
                    <a:pt x="95" y="366"/>
                  </a:cubicBezTo>
                  <a:cubicBezTo>
                    <a:pt x="95" y="1257"/>
                    <a:pt x="95" y="1257"/>
                    <a:pt x="95" y="1257"/>
                  </a:cubicBezTo>
                  <a:cubicBezTo>
                    <a:pt x="95" y="1292"/>
                    <a:pt x="122" y="1317"/>
                    <a:pt x="157" y="1317"/>
                  </a:cubicBezTo>
                  <a:cubicBezTo>
                    <a:pt x="182" y="1317"/>
                    <a:pt x="209" y="1292"/>
                    <a:pt x="209" y="1257"/>
                  </a:cubicBezTo>
                  <a:cubicBezTo>
                    <a:pt x="209" y="768"/>
                    <a:pt x="209" y="768"/>
                    <a:pt x="209" y="768"/>
                  </a:cubicBezTo>
                  <a:cubicBezTo>
                    <a:pt x="244" y="768"/>
                    <a:pt x="244" y="768"/>
                    <a:pt x="244" y="768"/>
                  </a:cubicBezTo>
                  <a:cubicBezTo>
                    <a:pt x="244" y="1257"/>
                    <a:pt x="244" y="1257"/>
                    <a:pt x="244" y="1257"/>
                  </a:cubicBezTo>
                  <a:cubicBezTo>
                    <a:pt x="244" y="1292"/>
                    <a:pt x="271" y="1317"/>
                    <a:pt x="306" y="1317"/>
                  </a:cubicBezTo>
                  <a:cubicBezTo>
                    <a:pt x="339" y="1317"/>
                    <a:pt x="366" y="1292"/>
                    <a:pt x="366" y="1257"/>
                  </a:cubicBezTo>
                  <a:cubicBezTo>
                    <a:pt x="366" y="366"/>
                    <a:pt x="366" y="366"/>
                    <a:pt x="366" y="366"/>
                  </a:cubicBezTo>
                  <a:cubicBezTo>
                    <a:pt x="384" y="366"/>
                    <a:pt x="384" y="366"/>
                    <a:pt x="384" y="366"/>
                  </a:cubicBezTo>
                  <a:cubicBezTo>
                    <a:pt x="384" y="698"/>
                    <a:pt x="384" y="698"/>
                    <a:pt x="384" y="698"/>
                  </a:cubicBezTo>
                  <a:cubicBezTo>
                    <a:pt x="384" y="714"/>
                    <a:pt x="401" y="733"/>
                    <a:pt x="419" y="733"/>
                  </a:cubicBezTo>
                  <a:cubicBezTo>
                    <a:pt x="444" y="733"/>
                    <a:pt x="463" y="714"/>
                    <a:pt x="463" y="698"/>
                  </a:cubicBezTo>
                  <a:lnTo>
                    <a:pt x="463" y="33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-149193" y="2857998"/>
            <a:ext cx="4285764" cy="598630"/>
            <a:chOff x="-198924" y="3810664"/>
            <a:chExt cx="5714352" cy="798173"/>
          </a:xfrm>
        </p:grpSpPr>
        <p:sp>
          <p:nvSpPr>
            <p:cNvPr id="24" name="Freeform 472"/>
            <p:cNvSpPr>
              <a:spLocks noChangeArrowheads="1"/>
            </p:cNvSpPr>
            <p:nvPr/>
          </p:nvSpPr>
          <p:spPr bwMode="auto">
            <a:xfrm>
              <a:off x="1093625" y="3810664"/>
              <a:ext cx="278538" cy="798173"/>
            </a:xfrm>
            <a:custGeom>
              <a:avLst/>
              <a:gdLst>
                <a:gd name="T0" fmla="*/ 227 w 463"/>
                <a:gd name="T1" fmla="*/ 200 h 1317"/>
                <a:gd name="T2" fmla="*/ 227 w 463"/>
                <a:gd name="T3" fmla="*/ 200 h 1317"/>
                <a:gd name="T4" fmla="*/ 332 w 463"/>
                <a:gd name="T5" fmla="*/ 103 h 1317"/>
                <a:gd name="T6" fmla="*/ 227 w 463"/>
                <a:gd name="T7" fmla="*/ 0 h 1317"/>
                <a:gd name="T8" fmla="*/ 130 w 463"/>
                <a:gd name="T9" fmla="*/ 103 h 1317"/>
                <a:gd name="T10" fmla="*/ 227 w 463"/>
                <a:gd name="T11" fmla="*/ 200 h 1317"/>
                <a:gd name="T12" fmla="*/ 462 w 463"/>
                <a:gd name="T13" fmla="*/ 330 h 1317"/>
                <a:gd name="T14" fmla="*/ 462 w 463"/>
                <a:gd name="T15" fmla="*/ 330 h 1317"/>
                <a:gd name="T16" fmla="*/ 365 w 463"/>
                <a:gd name="T17" fmla="*/ 235 h 1317"/>
                <a:gd name="T18" fmla="*/ 87 w 463"/>
                <a:gd name="T19" fmla="*/ 235 h 1317"/>
                <a:gd name="T20" fmla="*/ 0 w 463"/>
                <a:gd name="T21" fmla="*/ 330 h 1317"/>
                <a:gd name="T22" fmla="*/ 0 w 463"/>
                <a:gd name="T23" fmla="*/ 697 h 1317"/>
                <a:gd name="T24" fmla="*/ 35 w 463"/>
                <a:gd name="T25" fmla="*/ 741 h 1317"/>
                <a:gd name="T26" fmla="*/ 78 w 463"/>
                <a:gd name="T27" fmla="*/ 697 h 1317"/>
                <a:gd name="T28" fmla="*/ 78 w 463"/>
                <a:gd name="T29" fmla="*/ 365 h 1317"/>
                <a:gd name="T30" fmla="*/ 95 w 463"/>
                <a:gd name="T31" fmla="*/ 365 h 1317"/>
                <a:gd name="T32" fmla="*/ 95 w 463"/>
                <a:gd name="T33" fmla="*/ 1254 h 1317"/>
                <a:gd name="T34" fmla="*/ 148 w 463"/>
                <a:gd name="T35" fmla="*/ 1316 h 1317"/>
                <a:gd name="T36" fmla="*/ 208 w 463"/>
                <a:gd name="T37" fmla="*/ 1254 h 1317"/>
                <a:gd name="T38" fmla="*/ 208 w 463"/>
                <a:gd name="T39" fmla="*/ 767 h 1317"/>
                <a:gd name="T40" fmla="*/ 243 w 463"/>
                <a:gd name="T41" fmla="*/ 767 h 1317"/>
                <a:gd name="T42" fmla="*/ 243 w 463"/>
                <a:gd name="T43" fmla="*/ 1254 h 1317"/>
                <a:gd name="T44" fmla="*/ 305 w 463"/>
                <a:gd name="T45" fmla="*/ 1316 h 1317"/>
                <a:gd name="T46" fmla="*/ 365 w 463"/>
                <a:gd name="T47" fmla="*/ 1254 h 1317"/>
                <a:gd name="T48" fmla="*/ 365 w 463"/>
                <a:gd name="T49" fmla="*/ 365 h 1317"/>
                <a:gd name="T50" fmla="*/ 375 w 463"/>
                <a:gd name="T51" fmla="*/ 365 h 1317"/>
                <a:gd name="T52" fmla="*/ 375 w 463"/>
                <a:gd name="T53" fmla="*/ 697 h 1317"/>
                <a:gd name="T54" fmla="*/ 419 w 463"/>
                <a:gd name="T55" fmla="*/ 732 h 1317"/>
                <a:gd name="T56" fmla="*/ 462 w 463"/>
                <a:gd name="T57" fmla="*/ 697 h 1317"/>
                <a:gd name="T58" fmla="*/ 462 w 463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27" y="200"/>
                  </a:moveTo>
                  <a:lnTo>
                    <a:pt x="227" y="200"/>
                  </a:lnTo>
                  <a:cubicBezTo>
                    <a:pt x="287" y="200"/>
                    <a:pt x="332" y="157"/>
                    <a:pt x="332" y="103"/>
                  </a:cubicBezTo>
                  <a:cubicBezTo>
                    <a:pt x="332" y="43"/>
                    <a:pt x="287" y="0"/>
                    <a:pt x="227" y="0"/>
                  </a:cubicBezTo>
                  <a:cubicBezTo>
                    <a:pt x="173" y="0"/>
                    <a:pt x="130" y="43"/>
                    <a:pt x="130" y="103"/>
                  </a:cubicBezTo>
                  <a:cubicBezTo>
                    <a:pt x="130" y="157"/>
                    <a:pt x="173" y="200"/>
                    <a:pt x="227" y="200"/>
                  </a:cubicBezTo>
                  <a:close/>
                  <a:moveTo>
                    <a:pt x="462" y="330"/>
                  </a:moveTo>
                  <a:lnTo>
                    <a:pt x="462" y="330"/>
                  </a:lnTo>
                  <a:cubicBezTo>
                    <a:pt x="462" y="278"/>
                    <a:pt x="419" y="235"/>
                    <a:pt x="365" y="235"/>
                  </a:cubicBezTo>
                  <a:cubicBezTo>
                    <a:pt x="87" y="235"/>
                    <a:pt x="87" y="235"/>
                    <a:pt x="87" y="235"/>
                  </a:cubicBezTo>
                  <a:cubicBezTo>
                    <a:pt x="35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16" y="741"/>
                    <a:pt x="35" y="741"/>
                  </a:cubicBezTo>
                  <a:cubicBezTo>
                    <a:pt x="60" y="741"/>
                    <a:pt x="78" y="722"/>
                    <a:pt x="78" y="697"/>
                  </a:cubicBezTo>
                  <a:cubicBezTo>
                    <a:pt x="78" y="365"/>
                    <a:pt x="78" y="365"/>
                    <a:pt x="78" y="365"/>
                  </a:cubicBezTo>
                  <a:cubicBezTo>
                    <a:pt x="95" y="365"/>
                    <a:pt x="95" y="365"/>
                    <a:pt x="95" y="365"/>
                  </a:cubicBezTo>
                  <a:cubicBezTo>
                    <a:pt x="95" y="1254"/>
                    <a:pt x="95" y="1254"/>
                    <a:pt x="95" y="1254"/>
                  </a:cubicBezTo>
                  <a:cubicBezTo>
                    <a:pt x="95" y="1290"/>
                    <a:pt x="122" y="1316"/>
                    <a:pt x="148" y="1316"/>
                  </a:cubicBezTo>
                  <a:cubicBezTo>
                    <a:pt x="183" y="1316"/>
                    <a:pt x="208" y="1290"/>
                    <a:pt x="208" y="1254"/>
                  </a:cubicBezTo>
                  <a:cubicBezTo>
                    <a:pt x="208" y="767"/>
                    <a:pt x="208" y="767"/>
                    <a:pt x="208" y="767"/>
                  </a:cubicBezTo>
                  <a:cubicBezTo>
                    <a:pt x="243" y="767"/>
                    <a:pt x="243" y="767"/>
                    <a:pt x="243" y="767"/>
                  </a:cubicBezTo>
                  <a:cubicBezTo>
                    <a:pt x="243" y="1254"/>
                    <a:pt x="243" y="1254"/>
                    <a:pt x="243" y="1254"/>
                  </a:cubicBezTo>
                  <a:cubicBezTo>
                    <a:pt x="243" y="1290"/>
                    <a:pt x="270" y="1316"/>
                    <a:pt x="305" y="1316"/>
                  </a:cubicBezTo>
                  <a:cubicBezTo>
                    <a:pt x="340" y="1316"/>
                    <a:pt x="365" y="1290"/>
                    <a:pt x="365" y="1254"/>
                  </a:cubicBezTo>
                  <a:cubicBezTo>
                    <a:pt x="365" y="365"/>
                    <a:pt x="365" y="365"/>
                    <a:pt x="365" y="365"/>
                  </a:cubicBezTo>
                  <a:cubicBezTo>
                    <a:pt x="375" y="365"/>
                    <a:pt x="375" y="365"/>
                    <a:pt x="375" y="365"/>
                  </a:cubicBezTo>
                  <a:cubicBezTo>
                    <a:pt x="375" y="697"/>
                    <a:pt x="375" y="697"/>
                    <a:pt x="375" y="697"/>
                  </a:cubicBezTo>
                  <a:cubicBezTo>
                    <a:pt x="375" y="714"/>
                    <a:pt x="400" y="732"/>
                    <a:pt x="419" y="732"/>
                  </a:cubicBezTo>
                  <a:cubicBezTo>
                    <a:pt x="444" y="732"/>
                    <a:pt x="462" y="714"/>
                    <a:pt x="462" y="697"/>
                  </a:cubicBezTo>
                  <a:lnTo>
                    <a:pt x="462" y="3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473"/>
            <p:cNvSpPr>
              <a:spLocks noChangeArrowheads="1"/>
            </p:cNvSpPr>
            <p:nvPr/>
          </p:nvSpPr>
          <p:spPr bwMode="auto">
            <a:xfrm>
              <a:off x="1548928" y="3810664"/>
              <a:ext cx="278538" cy="798173"/>
            </a:xfrm>
            <a:custGeom>
              <a:avLst/>
              <a:gdLst>
                <a:gd name="T0" fmla="*/ 237 w 465"/>
                <a:gd name="T1" fmla="*/ 200 h 1317"/>
                <a:gd name="T2" fmla="*/ 237 w 465"/>
                <a:gd name="T3" fmla="*/ 200 h 1317"/>
                <a:gd name="T4" fmla="*/ 340 w 465"/>
                <a:gd name="T5" fmla="*/ 103 h 1317"/>
                <a:gd name="T6" fmla="*/ 237 w 465"/>
                <a:gd name="T7" fmla="*/ 0 h 1317"/>
                <a:gd name="T8" fmla="*/ 140 w 465"/>
                <a:gd name="T9" fmla="*/ 103 h 1317"/>
                <a:gd name="T10" fmla="*/ 237 w 465"/>
                <a:gd name="T11" fmla="*/ 200 h 1317"/>
                <a:gd name="T12" fmla="*/ 464 w 465"/>
                <a:gd name="T13" fmla="*/ 330 h 1317"/>
                <a:gd name="T14" fmla="*/ 464 w 465"/>
                <a:gd name="T15" fmla="*/ 330 h 1317"/>
                <a:gd name="T16" fmla="*/ 375 w 465"/>
                <a:gd name="T17" fmla="*/ 235 h 1317"/>
                <a:gd name="T18" fmla="*/ 97 w 465"/>
                <a:gd name="T19" fmla="*/ 235 h 1317"/>
                <a:gd name="T20" fmla="*/ 0 w 465"/>
                <a:gd name="T21" fmla="*/ 330 h 1317"/>
                <a:gd name="T22" fmla="*/ 0 w 465"/>
                <a:gd name="T23" fmla="*/ 697 h 1317"/>
                <a:gd name="T24" fmla="*/ 45 w 465"/>
                <a:gd name="T25" fmla="*/ 741 h 1317"/>
                <a:gd name="T26" fmla="*/ 88 w 465"/>
                <a:gd name="T27" fmla="*/ 697 h 1317"/>
                <a:gd name="T28" fmla="*/ 88 w 465"/>
                <a:gd name="T29" fmla="*/ 365 h 1317"/>
                <a:gd name="T30" fmla="*/ 97 w 465"/>
                <a:gd name="T31" fmla="*/ 365 h 1317"/>
                <a:gd name="T32" fmla="*/ 97 w 465"/>
                <a:gd name="T33" fmla="*/ 1254 h 1317"/>
                <a:gd name="T34" fmla="*/ 159 w 465"/>
                <a:gd name="T35" fmla="*/ 1316 h 1317"/>
                <a:gd name="T36" fmla="*/ 219 w 465"/>
                <a:gd name="T37" fmla="*/ 1254 h 1317"/>
                <a:gd name="T38" fmla="*/ 219 w 465"/>
                <a:gd name="T39" fmla="*/ 767 h 1317"/>
                <a:gd name="T40" fmla="*/ 254 w 465"/>
                <a:gd name="T41" fmla="*/ 767 h 1317"/>
                <a:gd name="T42" fmla="*/ 254 w 465"/>
                <a:gd name="T43" fmla="*/ 1254 h 1317"/>
                <a:gd name="T44" fmla="*/ 315 w 465"/>
                <a:gd name="T45" fmla="*/ 1316 h 1317"/>
                <a:gd name="T46" fmla="*/ 375 w 465"/>
                <a:gd name="T47" fmla="*/ 1254 h 1317"/>
                <a:gd name="T48" fmla="*/ 375 w 465"/>
                <a:gd name="T49" fmla="*/ 365 h 1317"/>
                <a:gd name="T50" fmla="*/ 384 w 465"/>
                <a:gd name="T51" fmla="*/ 365 h 1317"/>
                <a:gd name="T52" fmla="*/ 384 w 465"/>
                <a:gd name="T53" fmla="*/ 697 h 1317"/>
                <a:gd name="T54" fmla="*/ 429 w 465"/>
                <a:gd name="T55" fmla="*/ 732 h 1317"/>
                <a:gd name="T56" fmla="*/ 464 w 465"/>
                <a:gd name="T57" fmla="*/ 697 h 1317"/>
                <a:gd name="T58" fmla="*/ 464 w 465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7">
                  <a:moveTo>
                    <a:pt x="237" y="200"/>
                  </a:moveTo>
                  <a:lnTo>
                    <a:pt x="237" y="200"/>
                  </a:lnTo>
                  <a:cubicBezTo>
                    <a:pt x="297" y="200"/>
                    <a:pt x="340" y="157"/>
                    <a:pt x="340" y="103"/>
                  </a:cubicBezTo>
                  <a:cubicBezTo>
                    <a:pt x="340" y="43"/>
                    <a:pt x="297" y="0"/>
                    <a:pt x="237" y="0"/>
                  </a:cubicBezTo>
                  <a:cubicBezTo>
                    <a:pt x="184" y="0"/>
                    <a:pt x="140" y="43"/>
                    <a:pt x="140" y="103"/>
                  </a:cubicBezTo>
                  <a:cubicBezTo>
                    <a:pt x="140" y="157"/>
                    <a:pt x="184" y="200"/>
                    <a:pt x="237" y="200"/>
                  </a:cubicBezTo>
                  <a:close/>
                  <a:moveTo>
                    <a:pt x="464" y="330"/>
                  </a:moveTo>
                  <a:lnTo>
                    <a:pt x="464" y="330"/>
                  </a:lnTo>
                  <a:cubicBezTo>
                    <a:pt x="464" y="278"/>
                    <a:pt x="429" y="235"/>
                    <a:pt x="375" y="235"/>
                  </a:cubicBezTo>
                  <a:cubicBezTo>
                    <a:pt x="97" y="235"/>
                    <a:pt x="97" y="235"/>
                    <a:pt x="97" y="235"/>
                  </a:cubicBezTo>
                  <a:cubicBezTo>
                    <a:pt x="45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27" y="741"/>
                    <a:pt x="45" y="741"/>
                  </a:cubicBezTo>
                  <a:cubicBezTo>
                    <a:pt x="70" y="741"/>
                    <a:pt x="88" y="722"/>
                    <a:pt x="88" y="697"/>
                  </a:cubicBezTo>
                  <a:cubicBezTo>
                    <a:pt x="88" y="365"/>
                    <a:pt x="88" y="365"/>
                    <a:pt x="88" y="365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97" y="1254"/>
                    <a:pt x="97" y="1254"/>
                    <a:pt x="97" y="1254"/>
                  </a:cubicBezTo>
                  <a:cubicBezTo>
                    <a:pt x="97" y="1290"/>
                    <a:pt x="132" y="1316"/>
                    <a:pt x="159" y="1316"/>
                  </a:cubicBezTo>
                  <a:cubicBezTo>
                    <a:pt x="194" y="1316"/>
                    <a:pt x="219" y="1290"/>
                    <a:pt x="219" y="1254"/>
                  </a:cubicBezTo>
                  <a:cubicBezTo>
                    <a:pt x="219" y="767"/>
                    <a:pt x="219" y="767"/>
                    <a:pt x="219" y="767"/>
                  </a:cubicBezTo>
                  <a:cubicBezTo>
                    <a:pt x="254" y="767"/>
                    <a:pt x="254" y="767"/>
                    <a:pt x="254" y="767"/>
                  </a:cubicBezTo>
                  <a:cubicBezTo>
                    <a:pt x="254" y="1254"/>
                    <a:pt x="254" y="1254"/>
                    <a:pt x="254" y="1254"/>
                  </a:cubicBezTo>
                  <a:cubicBezTo>
                    <a:pt x="254" y="1290"/>
                    <a:pt x="280" y="1316"/>
                    <a:pt x="315" y="1316"/>
                  </a:cubicBezTo>
                  <a:cubicBezTo>
                    <a:pt x="340" y="1316"/>
                    <a:pt x="375" y="1290"/>
                    <a:pt x="375" y="1254"/>
                  </a:cubicBezTo>
                  <a:cubicBezTo>
                    <a:pt x="375" y="365"/>
                    <a:pt x="375" y="365"/>
                    <a:pt x="375" y="365"/>
                  </a:cubicBezTo>
                  <a:cubicBezTo>
                    <a:pt x="384" y="365"/>
                    <a:pt x="384" y="365"/>
                    <a:pt x="384" y="365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4"/>
                    <a:pt x="402" y="732"/>
                    <a:pt x="429" y="732"/>
                  </a:cubicBezTo>
                  <a:cubicBezTo>
                    <a:pt x="446" y="732"/>
                    <a:pt x="464" y="714"/>
                    <a:pt x="464" y="697"/>
                  </a:cubicBezTo>
                  <a:lnTo>
                    <a:pt x="464" y="3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474"/>
            <p:cNvSpPr>
              <a:spLocks noChangeArrowheads="1"/>
            </p:cNvSpPr>
            <p:nvPr/>
          </p:nvSpPr>
          <p:spPr bwMode="auto">
            <a:xfrm>
              <a:off x="2009590" y="3810664"/>
              <a:ext cx="278538" cy="798173"/>
            </a:xfrm>
            <a:custGeom>
              <a:avLst/>
              <a:gdLst>
                <a:gd name="T0" fmla="*/ 237 w 463"/>
                <a:gd name="T1" fmla="*/ 200 h 1317"/>
                <a:gd name="T2" fmla="*/ 237 w 463"/>
                <a:gd name="T3" fmla="*/ 200 h 1317"/>
                <a:gd name="T4" fmla="*/ 341 w 463"/>
                <a:gd name="T5" fmla="*/ 103 h 1317"/>
                <a:gd name="T6" fmla="*/ 237 w 463"/>
                <a:gd name="T7" fmla="*/ 0 h 1317"/>
                <a:gd name="T8" fmla="*/ 140 w 463"/>
                <a:gd name="T9" fmla="*/ 103 h 1317"/>
                <a:gd name="T10" fmla="*/ 237 w 463"/>
                <a:gd name="T11" fmla="*/ 200 h 1317"/>
                <a:gd name="T12" fmla="*/ 462 w 463"/>
                <a:gd name="T13" fmla="*/ 330 h 1317"/>
                <a:gd name="T14" fmla="*/ 462 w 463"/>
                <a:gd name="T15" fmla="*/ 330 h 1317"/>
                <a:gd name="T16" fmla="*/ 376 w 463"/>
                <a:gd name="T17" fmla="*/ 235 h 1317"/>
                <a:gd name="T18" fmla="*/ 97 w 463"/>
                <a:gd name="T19" fmla="*/ 235 h 1317"/>
                <a:gd name="T20" fmla="*/ 0 w 463"/>
                <a:gd name="T21" fmla="*/ 330 h 1317"/>
                <a:gd name="T22" fmla="*/ 0 w 463"/>
                <a:gd name="T23" fmla="*/ 697 h 1317"/>
                <a:gd name="T24" fmla="*/ 44 w 463"/>
                <a:gd name="T25" fmla="*/ 741 h 1317"/>
                <a:gd name="T26" fmla="*/ 79 w 463"/>
                <a:gd name="T27" fmla="*/ 697 h 1317"/>
                <a:gd name="T28" fmla="*/ 79 w 463"/>
                <a:gd name="T29" fmla="*/ 365 h 1317"/>
                <a:gd name="T30" fmla="*/ 97 w 463"/>
                <a:gd name="T31" fmla="*/ 365 h 1317"/>
                <a:gd name="T32" fmla="*/ 97 w 463"/>
                <a:gd name="T33" fmla="*/ 1254 h 1317"/>
                <a:gd name="T34" fmla="*/ 157 w 463"/>
                <a:gd name="T35" fmla="*/ 1316 h 1317"/>
                <a:gd name="T36" fmla="*/ 219 w 463"/>
                <a:gd name="T37" fmla="*/ 1254 h 1317"/>
                <a:gd name="T38" fmla="*/ 219 w 463"/>
                <a:gd name="T39" fmla="*/ 767 h 1317"/>
                <a:gd name="T40" fmla="*/ 254 w 463"/>
                <a:gd name="T41" fmla="*/ 767 h 1317"/>
                <a:gd name="T42" fmla="*/ 254 w 463"/>
                <a:gd name="T43" fmla="*/ 1254 h 1317"/>
                <a:gd name="T44" fmla="*/ 316 w 463"/>
                <a:gd name="T45" fmla="*/ 1316 h 1317"/>
                <a:gd name="T46" fmla="*/ 367 w 463"/>
                <a:gd name="T47" fmla="*/ 1254 h 1317"/>
                <a:gd name="T48" fmla="*/ 367 w 463"/>
                <a:gd name="T49" fmla="*/ 365 h 1317"/>
                <a:gd name="T50" fmla="*/ 384 w 463"/>
                <a:gd name="T51" fmla="*/ 365 h 1317"/>
                <a:gd name="T52" fmla="*/ 384 w 463"/>
                <a:gd name="T53" fmla="*/ 697 h 1317"/>
                <a:gd name="T54" fmla="*/ 427 w 463"/>
                <a:gd name="T55" fmla="*/ 732 h 1317"/>
                <a:gd name="T56" fmla="*/ 462 w 463"/>
                <a:gd name="T57" fmla="*/ 697 h 1317"/>
                <a:gd name="T58" fmla="*/ 462 w 463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37" y="200"/>
                  </a:moveTo>
                  <a:lnTo>
                    <a:pt x="237" y="200"/>
                  </a:lnTo>
                  <a:cubicBezTo>
                    <a:pt x="297" y="200"/>
                    <a:pt x="341" y="157"/>
                    <a:pt x="341" y="103"/>
                  </a:cubicBezTo>
                  <a:cubicBezTo>
                    <a:pt x="341" y="43"/>
                    <a:pt x="297" y="0"/>
                    <a:pt x="237" y="0"/>
                  </a:cubicBezTo>
                  <a:cubicBezTo>
                    <a:pt x="184" y="0"/>
                    <a:pt x="140" y="43"/>
                    <a:pt x="140" y="103"/>
                  </a:cubicBezTo>
                  <a:cubicBezTo>
                    <a:pt x="140" y="157"/>
                    <a:pt x="184" y="200"/>
                    <a:pt x="237" y="200"/>
                  </a:cubicBezTo>
                  <a:close/>
                  <a:moveTo>
                    <a:pt x="462" y="330"/>
                  </a:moveTo>
                  <a:lnTo>
                    <a:pt x="462" y="330"/>
                  </a:lnTo>
                  <a:cubicBezTo>
                    <a:pt x="462" y="278"/>
                    <a:pt x="427" y="235"/>
                    <a:pt x="376" y="235"/>
                  </a:cubicBezTo>
                  <a:cubicBezTo>
                    <a:pt x="97" y="235"/>
                    <a:pt x="97" y="235"/>
                    <a:pt x="97" y="235"/>
                  </a:cubicBezTo>
                  <a:cubicBezTo>
                    <a:pt x="44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19" y="741"/>
                    <a:pt x="44" y="741"/>
                  </a:cubicBezTo>
                  <a:cubicBezTo>
                    <a:pt x="62" y="741"/>
                    <a:pt x="79" y="722"/>
                    <a:pt x="79" y="697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97" y="1254"/>
                    <a:pt x="97" y="1254"/>
                    <a:pt x="97" y="1254"/>
                  </a:cubicBezTo>
                  <a:cubicBezTo>
                    <a:pt x="97" y="1290"/>
                    <a:pt x="122" y="1316"/>
                    <a:pt x="157" y="1316"/>
                  </a:cubicBezTo>
                  <a:cubicBezTo>
                    <a:pt x="192" y="1316"/>
                    <a:pt x="219" y="1290"/>
                    <a:pt x="219" y="1254"/>
                  </a:cubicBezTo>
                  <a:cubicBezTo>
                    <a:pt x="219" y="767"/>
                    <a:pt x="219" y="767"/>
                    <a:pt x="219" y="767"/>
                  </a:cubicBezTo>
                  <a:cubicBezTo>
                    <a:pt x="254" y="767"/>
                    <a:pt x="254" y="767"/>
                    <a:pt x="254" y="767"/>
                  </a:cubicBezTo>
                  <a:cubicBezTo>
                    <a:pt x="254" y="1254"/>
                    <a:pt x="254" y="1254"/>
                    <a:pt x="254" y="1254"/>
                  </a:cubicBezTo>
                  <a:cubicBezTo>
                    <a:pt x="254" y="1290"/>
                    <a:pt x="281" y="1316"/>
                    <a:pt x="316" y="1316"/>
                  </a:cubicBezTo>
                  <a:cubicBezTo>
                    <a:pt x="341" y="1316"/>
                    <a:pt x="367" y="1290"/>
                    <a:pt x="367" y="1254"/>
                  </a:cubicBezTo>
                  <a:cubicBezTo>
                    <a:pt x="367" y="365"/>
                    <a:pt x="367" y="365"/>
                    <a:pt x="367" y="365"/>
                  </a:cubicBezTo>
                  <a:cubicBezTo>
                    <a:pt x="384" y="365"/>
                    <a:pt x="384" y="365"/>
                    <a:pt x="384" y="365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4"/>
                    <a:pt x="402" y="732"/>
                    <a:pt x="427" y="732"/>
                  </a:cubicBezTo>
                  <a:cubicBezTo>
                    <a:pt x="446" y="732"/>
                    <a:pt x="462" y="714"/>
                    <a:pt x="462" y="697"/>
                  </a:cubicBezTo>
                  <a:lnTo>
                    <a:pt x="462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475"/>
            <p:cNvSpPr>
              <a:spLocks noChangeArrowheads="1"/>
            </p:cNvSpPr>
            <p:nvPr/>
          </p:nvSpPr>
          <p:spPr bwMode="auto">
            <a:xfrm>
              <a:off x="2470250" y="3810664"/>
              <a:ext cx="278538" cy="798173"/>
            </a:xfrm>
            <a:custGeom>
              <a:avLst/>
              <a:gdLst>
                <a:gd name="T0" fmla="*/ 236 w 464"/>
                <a:gd name="T1" fmla="*/ 200 h 1317"/>
                <a:gd name="T2" fmla="*/ 236 w 464"/>
                <a:gd name="T3" fmla="*/ 200 h 1317"/>
                <a:gd name="T4" fmla="*/ 341 w 464"/>
                <a:gd name="T5" fmla="*/ 103 h 1317"/>
                <a:gd name="T6" fmla="*/ 236 w 464"/>
                <a:gd name="T7" fmla="*/ 0 h 1317"/>
                <a:gd name="T8" fmla="*/ 141 w 464"/>
                <a:gd name="T9" fmla="*/ 103 h 1317"/>
                <a:gd name="T10" fmla="*/ 236 w 464"/>
                <a:gd name="T11" fmla="*/ 200 h 1317"/>
                <a:gd name="T12" fmla="*/ 463 w 464"/>
                <a:gd name="T13" fmla="*/ 330 h 1317"/>
                <a:gd name="T14" fmla="*/ 463 w 464"/>
                <a:gd name="T15" fmla="*/ 330 h 1317"/>
                <a:gd name="T16" fmla="*/ 376 w 464"/>
                <a:gd name="T17" fmla="*/ 235 h 1317"/>
                <a:gd name="T18" fmla="*/ 97 w 464"/>
                <a:gd name="T19" fmla="*/ 235 h 1317"/>
                <a:gd name="T20" fmla="*/ 0 w 464"/>
                <a:gd name="T21" fmla="*/ 330 h 1317"/>
                <a:gd name="T22" fmla="*/ 0 w 464"/>
                <a:gd name="T23" fmla="*/ 697 h 1317"/>
                <a:gd name="T24" fmla="*/ 44 w 464"/>
                <a:gd name="T25" fmla="*/ 741 h 1317"/>
                <a:gd name="T26" fmla="*/ 79 w 464"/>
                <a:gd name="T27" fmla="*/ 697 h 1317"/>
                <a:gd name="T28" fmla="*/ 79 w 464"/>
                <a:gd name="T29" fmla="*/ 365 h 1317"/>
                <a:gd name="T30" fmla="*/ 97 w 464"/>
                <a:gd name="T31" fmla="*/ 365 h 1317"/>
                <a:gd name="T32" fmla="*/ 97 w 464"/>
                <a:gd name="T33" fmla="*/ 1254 h 1317"/>
                <a:gd name="T34" fmla="*/ 157 w 464"/>
                <a:gd name="T35" fmla="*/ 1316 h 1317"/>
                <a:gd name="T36" fmla="*/ 219 w 464"/>
                <a:gd name="T37" fmla="*/ 1254 h 1317"/>
                <a:gd name="T38" fmla="*/ 219 w 464"/>
                <a:gd name="T39" fmla="*/ 767 h 1317"/>
                <a:gd name="T40" fmla="*/ 254 w 464"/>
                <a:gd name="T41" fmla="*/ 767 h 1317"/>
                <a:gd name="T42" fmla="*/ 254 w 464"/>
                <a:gd name="T43" fmla="*/ 1254 h 1317"/>
                <a:gd name="T44" fmla="*/ 306 w 464"/>
                <a:gd name="T45" fmla="*/ 1316 h 1317"/>
                <a:gd name="T46" fmla="*/ 368 w 464"/>
                <a:gd name="T47" fmla="*/ 1254 h 1317"/>
                <a:gd name="T48" fmla="*/ 368 w 464"/>
                <a:gd name="T49" fmla="*/ 365 h 1317"/>
                <a:gd name="T50" fmla="*/ 384 w 464"/>
                <a:gd name="T51" fmla="*/ 365 h 1317"/>
                <a:gd name="T52" fmla="*/ 384 w 464"/>
                <a:gd name="T53" fmla="*/ 697 h 1317"/>
                <a:gd name="T54" fmla="*/ 428 w 464"/>
                <a:gd name="T55" fmla="*/ 732 h 1317"/>
                <a:gd name="T56" fmla="*/ 463 w 464"/>
                <a:gd name="T57" fmla="*/ 697 h 1317"/>
                <a:gd name="T58" fmla="*/ 463 w 464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4" h="1317">
                  <a:moveTo>
                    <a:pt x="236" y="200"/>
                  </a:moveTo>
                  <a:lnTo>
                    <a:pt x="236" y="200"/>
                  </a:lnTo>
                  <a:cubicBezTo>
                    <a:pt x="289" y="200"/>
                    <a:pt x="341" y="157"/>
                    <a:pt x="341" y="103"/>
                  </a:cubicBezTo>
                  <a:cubicBezTo>
                    <a:pt x="341" y="43"/>
                    <a:pt x="289" y="0"/>
                    <a:pt x="236" y="0"/>
                  </a:cubicBezTo>
                  <a:cubicBezTo>
                    <a:pt x="184" y="0"/>
                    <a:pt x="141" y="43"/>
                    <a:pt x="141" y="103"/>
                  </a:cubicBezTo>
                  <a:cubicBezTo>
                    <a:pt x="141" y="157"/>
                    <a:pt x="184" y="200"/>
                    <a:pt x="236" y="200"/>
                  </a:cubicBezTo>
                  <a:close/>
                  <a:moveTo>
                    <a:pt x="463" y="330"/>
                  </a:moveTo>
                  <a:lnTo>
                    <a:pt x="463" y="330"/>
                  </a:lnTo>
                  <a:cubicBezTo>
                    <a:pt x="463" y="278"/>
                    <a:pt x="428" y="235"/>
                    <a:pt x="376" y="235"/>
                  </a:cubicBezTo>
                  <a:cubicBezTo>
                    <a:pt x="97" y="235"/>
                    <a:pt x="97" y="235"/>
                    <a:pt x="97" y="235"/>
                  </a:cubicBezTo>
                  <a:cubicBezTo>
                    <a:pt x="44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19" y="741"/>
                    <a:pt x="44" y="741"/>
                  </a:cubicBezTo>
                  <a:cubicBezTo>
                    <a:pt x="62" y="741"/>
                    <a:pt x="79" y="722"/>
                    <a:pt x="79" y="697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97" y="1254"/>
                    <a:pt x="97" y="1254"/>
                    <a:pt x="97" y="1254"/>
                  </a:cubicBezTo>
                  <a:cubicBezTo>
                    <a:pt x="97" y="1290"/>
                    <a:pt x="122" y="1316"/>
                    <a:pt x="157" y="1316"/>
                  </a:cubicBezTo>
                  <a:cubicBezTo>
                    <a:pt x="192" y="1316"/>
                    <a:pt x="219" y="1290"/>
                    <a:pt x="219" y="1254"/>
                  </a:cubicBezTo>
                  <a:cubicBezTo>
                    <a:pt x="219" y="767"/>
                    <a:pt x="219" y="767"/>
                    <a:pt x="219" y="767"/>
                  </a:cubicBezTo>
                  <a:cubicBezTo>
                    <a:pt x="254" y="767"/>
                    <a:pt x="254" y="767"/>
                    <a:pt x="254" y="767"/>
                  </a:cubicBezTo>
                  <a:cubicBezTo>
                    <a:pt x="254" y="1254"/>
                    <a:pt x="254" y="1254"/>
                    <a:pt x="254" y="1254"/>
                  </a:cubicBezTo>
                  <a:cubicBezTo>
                    <a:pt x="254" y="1290"/>
                    <a:pt x="281" y="1316"/>
                    <a:pt x="306" y="1316"/>
                  </a:cubicBezTo>
                  <a:cubicBezTo>
                    <a:pt x="341" y="1316"/>
                    <a:pt x="368" y="1290"/>
                    <a:pt x="368" y="1254"/>
                  </a:cubicBezTo>
                  <a:cubicBezTo>
                    <a:pt x="368" y="365"/>
                    <a:pt x="368" y="365"/>
                    <a:pt x="368" y="365"/>
                  </a:cubicBezTo>
                  <a:cubicBezTo>
                    <a:pt x="384" y="365"/>
                    <a:pt x="384" y="365"/>
                    <a:pt x="384" y="365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4"/>
                    <a:pt x="403" y="732"/>
                    <a:pt x="428" y="732"/>
                  </a:cubicBezTo>
                  <a:cubicBezTo>
                    <a:pt x="446" y="732"/>
                    <a:pt x="463" y="714"/>
                    <a:pt x="463" y="697"/>
                  </a:cubicBezTo>
                  <a:lnTo>
                    <a:pt x="463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476"/>
            <p:cNvSpPr>
              <a:spLocks noChangeArrowheads="1"/>
            </p:cNvSpPr>
            <p:nvPr/>
          </p:nvSpPr>
          <p:spPr bwMode="auto">
            <a:xfrm>
              <a:off x="2933587" y="3810664"/>
              <a:ext cx="278538" cy="798173"/>
            </a:xfrm>
            <a:custGeom>
              <a:avLst/>
              <a:gdLst>
                <a:gd name="T0" fmla="*/ 235 w 463"/>
                <a:gd name="T1" fmla="*/ 200 h 1317"/>
                <a:gd name="T2" fmla="*/ 235 w 463"/>
                <a:gd name="T3" fmla="*/ 200 h 1317"/>
                <a:gd name="T4" fmla="*/ 332 w 463"/>
                <a:gd name="T5" fmla="*/ 103 h 1317"/>
                <a:gd name="T6" fmla="*/ 235 w 463"/>
                <a:gd name="T7" fmla="*/ 0 h 1317"/>
                <a:gd name="T8" fmla="*/ 140 w 463"/>
                <a:gd name="T9" fmla="*/ 103 h 1317"/>
                <a:gd name="T10" fmla="*/ 235 w 463"/>
                <a:gd name="T11" fmla="*/ 200 h 1317"/>
                <a:gd name="T12" fmla="*/ 462 w 463"/>
                <a:gd name="T13" fmla="*/ 330 h 1317"/>
                <a:gd name="T14" fmla="*/ 462 w 463"/>
                <a:gd name="T15" fmla="*/ 330 h 1317"/>
                <a:gd name="T16" fmla="*/ 375 w 463"/>
                <a:gd name="T17" fmla="*/ 235 h 1317"/>
                <a:gd name="T18" fmla="*/ 96 w 463"/>
                <a:gd name="T19" fmla="*/ 235 h 1317"/>
                <a:gd name="T20" fmla="*/ 0 w 463"/>
                <a:gd name="T21" fmla="*/ 330 h 1317"/>
                <a:gd name="T22" fmla="*/ 0 w 463"/>
                <a:gd name="T23" fmla="*/ 697 h 1317"/>
                <a:gd name="T24" fmla="*/ 43 w 463"/>
                <a:gd name="T25" fmla="*/ 741 h 1317"/>
                <a:gd name="T26" fmla="*/ 78 w 463"/>
                <a:gd name="T27" fmla="*/ 697 h 1317"/>
                <a:gd name="T28" fmla="*/ 78 w 463"/>
                <a:gd name="T29" fmla="*/ 365 h 1317"/>
                <a:gd name="T30" fmla="*/ 96 w 463"/>
                <a:gd name="T31" fmla="*/ 365 h 1317"/>
                <a:gd name="T32" fmla="*/ 96 w 463"/>
                <a:gd name="T33" fmla="*/ 1254 h 1317"/>
                <a:gd name="T34" fmla="*/ 157 w 463"/>
                <a:gd name="T35" fmla="*/ 1316 h 1317"/>
                <a:gd name="T36" fmla="*/ 218 w 463"/>
                <a:gd name="T37" fmla="*/ 1254 h 1317"/>
                <a:gd name="T38" fmla="*/ 218 w 463"/>
                <a:gd name="T39" fmla="*/ 767 h 1317"/>
                <a:gd name="T40" fmla="*/ 253 w 463"/>
                <a:gd name="T41" fmla="*/ 767 h 1317"/>
                <a:gd name="T42" fmla="*/ 253 w 463"/>
                <a:gd name="T43" fmla="*/ 1254 h 1317"/>
                <a:gd name="T44" fmla="*/ 305 w 463"/>
                <a:gd name="T45" fmla="*/ 1316 h 1317"/>
                <a:gd name="T46" fmla="*/ 367 w 463"/>
                <a:gd name="T47" fmla="*/ 1254 h 1317"/>
                <a:gd name="T48" fmla="*/ 367 w 463"/>
                <a:gd name="T49" fmla="*/ 365 h 1317"/>
                <a:gd name="T50" fmla="*/ 383 w 463"/>
                <a:gd name="T51" fmla="*/ 365 h 1317"/>
                <a:gd name="T52" fmla="*/ 383 w 463"/>
                <a:gd name="T53" fmla="*/ 697 h 1317"/>
                <a:gd name="T54" fmla="*/ 427 w 463"/>
                <a:gd name="T55" fmla="*/ 732 h 1317"/>
                <a:gd name="T56" fmla="*/ 462 w 463"/>
                <a:gd name="T57" fmla="*/ 697 h 1317"/>
                <a:gd name="T58" fmla="*/ 462 w 463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35" y="200"/>
                  </a:moveTo>
                  <a:lnTo>
                    <a:pt x="235" y="200"/>
                  </a:lnTo>
                  <a:cubicBezTo>
                    <a:pt x="288" y="200"/>
                    <a:pt x="332" y="157"/>
                    <a:pt x="332" y="103"/>
                  </a:cubicBezTo>
                  <a:cubicBezTo>
                    <a:pt x="332" y="43"/>
                    <a:pt x="288" y="0"/>
                    <a:pt x="235" y="0"/>
                  </a:cubicBezTo>
                  <a:cubicBezTo>
                    <a:pt x="183" y="0"/>
                    <a:pt x="140" y="43"/>
                    <a:pt x="140" y="103"/>
                  </a:cubicBezTo>
                  <a:cubicBezTo>
                    <a:pt x="140" y="157"/>
                    <a:pt x="183" y="200"/>
                    <a:pt x="235" y="200"/>
                  </a:cubicBezTo>
                  <a:close/>
                  <a:moveTo>
                    <a:pt x="462" y="330"/>
                  </a:moveTo>
                  <a:lnTo>
                    <a:pt x="462" y="330"/>
                  </a:lnTo>
                  <a:cubicBezTo>
                    <a:pt x="462" y="278"/>
                    <a:pt x="418" y="235"/>
                    <a:pt x="375" y="235"/>
                  </a:cubicBezTo>
                  <a:cubicBezTo>
                    <a:pt x="96" y="235"/>
                    <a:pt x="96" y="235"/>
                    <a:pt x="96" y="235"/>
                  </a:cubicBezTo>
                  <a:cubicBezTo>
                    <a:pt x="43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18" y="741"/>
                    <a:pt x="43" y="741"/>
                  </a:cubicBezTo>
                  <a:cubicBezTo>
                    <a:pt x="61" y="741"/>
                    <a:pt x="78" y="722"/>
                    <a:pt x="78" y="697"/>
                  </a:cubicBezTo>
                  <a:cubicBezTo>
                    <a:pt x="78" y="365"/>
                    <a:pt x="78" y="365"/>
                    <a:pt x="78" y="365"/>
                  </a:cubicBezTo>
                  <a:cubicBezTo>
                    <a:pt x="96" y="365"/>
                    <a:pt x="96" y="365"/>
                    <a:pt x="96" y="365"/>
                  </a:cubicBezTo>
                  <a:cubicBezTo>
                    <a:pt x="96" y="1254"/>
                    <a:pt x="96" y="1254"/>
                    <a:pt x="96" y="1254"/>
                  </a:cubicBezTo>
                  <a:cubicBezTo>
                    <a:pt x="96" y="1290"/>
                    <a:pt x="121" y="1316"/>
                    <a:pt x="157" y="1316"/>
                  </a:cubicBezTo>
                  <a:cubicBezTo>
                    <a:pt x="192" y="1316"/>
                    <a:pt x="218" y="1290"/>
                    <a:pt x="218" y="1254"/>
                  </a:cubicBezTo>
                  <a:cubicBezTo>
                    <a:pt x="218" y="767"/>
                    <a:pt x="218" y="767"/>
                    <a:pt x="218" y="767"/>
                  </a:cubicBezTo>
                  <a:cubicBezTo>
                    <a:pt x="253" y="767"/>
                    <a:pt x="253" y="767"/>
                    <a:pt x="253" y="767"/>
                  </a:cubicBezTo>
                  <a:cubicBezTo>
                    <a:pt x="253" y="1254"/>
                    <a:pt x="253" y="1254"/>
                    <a:pt x="253" y="1254"/>
                  </a:cubicBezTo>
                  <a:cubicBezTo>
                    <a:pt x="253" y="1290"/>
                    <a:pt x="278" y="1316"/>
                    <a:pt x="305" y="1316"/>
                  </a:cubicBezTo>
                  <a:cubicBezTo>
                    <a:pt x="340" y="1316"/>
                    <a:pt x="367" y="1290"/>
                    <a:pt x="367" y="1254"/>
                  </a:cubicBezTo>
                  <a:cubicBezTo>
                    <a:pt x="367" y="365"/>
                    <a:pt x="367" y="365"/>
                    <a:pt x="367" y="365"/>
                  </a:cubicBezTo>
                  <a:cubicBezTo>
                    <a:pt x="383" y="365"/>
                    <a:pt x="383" y="365"/>
                    <a:pt x="383" y="365"/>
                  </a:cubicBezTo>
                  <a:cubicBezTo>
                    <a:pt x="383" y="697"/>
                    <a:pt x="383" y="697"/>
                    <a:pt x="383" y="697"/>
                  </a:cubicBezTo>
                  <a:cubicBezTo>
                    <a:pt x="383" y="714"/>
                    <a:pt x="402" y="732"/>
                    <a:pt x="427" y="732"/>
                  </a:cubicBezTo>
                  <a:cubicBezTo>
                    <a:pt x="445" y="732"/>
                    <a:pt x="462" y="714"/>
                    <a:pt x="462" y="697"/>
                  </a:cubicBezTo>
                  <a:lnTo>
                    <a:pt x="462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7"/>
            <p:cNvSpPr>
              <a:spLocks noChangeArrowheads="1"/>
            </p:cNvSpPr>
            <p:nvPr/>
          </p:nvSpPr>
          <p:spPr bwMode="auto">
            <a:xfrm>
              <a:off x="3394248" y="3810664"/>
              <a:ext cx="278538" cy="798173"/>
            </a:xfrm>
            <a:custGeom>
              <a:avLst/>
              <a:gdLst>
                <a:gd name="T0" fmla="*/ 235 w 463"/>
                <a:gd name="T1" fmla="*/ 200 h 1317"/>
                <a:gd name="T2" fmla="*/ 235 w 463"/>
                <a:gd name="T3" fmla="*/ 200 h 1317"/>
                <a:gd name="T4" fmla="*/ 332 w 463"/>
                <a:gd name="T5" fmla="*/ 103 h 1317"/>
                <a:gd name="T6" fmla="*/ 235 w 463"/>
                <a:gd name="T7" fmla="*/ 0 h 1317"/>
                <a:gd name="T8" fmla="*/ 130 w 463"/>
                <a:gd name="T9" fmla="*/ 103 h 1317"/>
                <a:gd name="T10" fmla="*/ 235 w 463"/>
                <a:gd name="T11" fmla="*/ 200 h 1317"/>
                <a:gd name="T12" fmla="*/ 462 w 463"/>
                <a:gd name="T13" fmla="*/ 330 h 1317"/>
                <a:gd name="T14" fmla="*/ 462 w 463"/>
                <a:gd name="T15" fmla="*/ 330 h 1317"/>
                <a:gd name="T16" fmla="*/ 375 w 463"/>
                <a:gd name="T17" fmla="*/ 235 h 1317"/>
                <a:gd name="T18" fmla="*/ 87 w 463"/>
                <a:gd name="T19" fmla="*/ 235 h 1317"/>
                <a:gd name="T20" fmla="*/ 0 w 463"/>
                <a:gd name="T21" fmla="*/ 330 h 1317"/>
                <a:gd name="T22" fmla="*/ 0 w 463"/>
                <a:gd name="T23" fmla="*/ 697 h 1317"/>
                <a:gd name="T24" fmla="*/ 43 w 463"/>
                <a:gd name="T25" fmla="*/ 741 h 1317"/>
                <a:gd name="T26" fmla="*/ 78 w 463"/>
                <a:gd name="T27" fmla="*/ 697 h 1317"/>
                <a:gd name="T28" fmla="*/ 78 w 463"/>
                <a:gd name="T29" fmla="*/ 365 h 1317"/>
                <a:gd name="T30" fmla="*/ 95 w 463"/>
                <a:gd name="T31" fmla="*/ 365 h 1317"/>
                <a:gd name="T32" fmla="*/ 95 w 463"/>
                <a:gd name="T33" fmla="*/ 1254 h 1317"/>
                <a:gd name="T34" fmla="*/ 157 w 463"/>
                <a:gd name="T35" fmla="*/ 1316 h 1317"/>
                <a:gd name="T36" fmla="*/ 218 w 463"/>
                <a:gd name="T37" fmla="*/ 1254 h 1317"/>
                <a:gd name="T38" fmla="*/ 218 w 463"/>
                <a:gd name="T39" fmla="*/ 767 h 1317"/>
                <a:gd name="T40" fmla="*/ 244 w 463"/>
                <a:gd name="T41" fmla="*/ 767 h 1317"/>
                <a:gd name="T42" fmla="*/ 244 w 463"/>
                <a:gd name="T43" fmla="*/ 1254 h 1317"/>
                <a:gd name="T44" fmla="*/ 305 w 463"/>
                <a:gd name="T45" fmla="*/ 1316 h 1317"/>
                <a:gd name="T46" fmla="*/ 367 w 463"/>
                <a:gd name="T47" fmla="*/ 1254 h 1317"/>
                <a:gd name="T48" fmla="*/ 367 w 463"/>
                <a:gd name="T49" fmla="*/ 365 h 1317"/>
                <a:gd name="T50" fmla="*/ 384 w 463"/>
                <a:gd name="T51" fmla="*/ 365 h 1317"/>
                <a:gd name="T52" fmla="*/ 384 w 463"/>
                <a:gd name="T53" fmla="*/ 697 h 1317"/>
                <a:gd name="T54" fmla="*/ 419 w 463"/>
                <a:gd name="T55" fmla="*/ 732 h 1317"/>
                <a:gd name="T56" fmla="*/ 462 w 463"/>
                <a:gd name="T57" fmla="*/ 697 h 1317"/>
                <a:gd name="T58" fmla="*/ 462 w 463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35" y="200"/>
                  </a:moveTo>
                  <a:lnTo>
                    <a:pt x="235" y="200"/>
                  </a:lnTo>
                  <a:cubicBezTo>
                    <a:pt x="287" y="200"/>
                    <a:pt x="332" y="157"/>
                    <a:pt x="332" y="103"/>
                  </a:cubicBezTo>
                  <a:cubicBezTo>
                    <a:pt x="332" y="43"/>
                    <a:pt x="287" y="0"/>
                    <a:pt x="235" y="0"/>
                  </a:cubicBezTo>
                  <a:cubicBezTo>
                    <a:pt x="183" y="0"/>
                    <a:pt x="130" y="43"/>
                    <a:pt x="130" y="103"/>
                  </a:cubicBezTo>
                  <a:cubicBezTo>
                    <a:pt x="130" y="157"/>
                    <a:pt x="183" y="200"/>
                    <a:pt x="235" y="200"/>
                  </a:cubicBezTo>
                  <a:close/>
                  <a:moveTo>
                    <a:pt x="462" y="330"/>
                  </a:moveTo>
                  <a:lnTo>
                    <a:pt x="462" y="330"/>
                  </a:lnTo>
                  <a:cubicBezTo>
                    <a:pt x="462" y="278"/>
                    <a:pt x="419" y="235"/>
                    <a:pt x="375" y="235"/>
                  </a:cubicBezTo>
                  <a:cubicBezTo>
                    <a:pt x="87" y="235"/>
                    <a:pt x="87" y="235"/>
                    <a:pt x="87" y="235"/>
                  </a:cubicBezTo>
                  <a:cubicBezTo>
                    <a:pt x="43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17" y="741"/>
                    <a:pt x="43" y="741"/>
                  </a:cubicBezTo>
                  <a:cubicBezTo>
                    <a:pt x="62" y="741"/>
                    <a:pt x="78" y="722"/>
                    <a:pt x="78" y="697"/>
                  </a:cubicBezTo>
                  <a:cubicBezTo>
                    <a:pt x="78" y="365"/>
                    <a:pt x="78" y="365"/>
                    <a:pt x="78" y="365"/>
                  </a:cubicBezTo>
                  <a:cubicBezTo>
                    <a:pt x="95" y="365"/>
                    <a:pt x="95" y="365"/>
                    <a:pt x="95" y="365"/>
                  </a:cubicBezTo>
                  <a:cubicBezTo>
                    <a:pt x="95" y="1254"/>
                    <a:pt x="95" y="1254"/>
                    <a:pt x="95" y="1254"/>
                  </a:cubicBezTo>
                  <a:cubicBezTo>
                    <a:pt x="95" y="1290"/>
                    <a:pt x="122" y="1316"/>
                    <a:pt x="157" y="1316"/>
                  </a:cubicBezTo>
                  <a:cubicBezTo>
                    <a:pt x="192" y="1316"/>
                    <a:pt x="218" y="1290"/>
                    <a:pt x="218" y="1254"/>
                  </a:cubicBezTo>
                  <a:cubicBezTo>
                    <a:pt x="218" y="767"/>
                    <a:pt x="218" y="767"/>
                    <a:pt x="218" y="767"/>
                  </a:cubicBezTo>
                  <a:cubicBezTo>
                    <a:pt x="244" y="767"/>
                    <a:pt x="244" y="767"/>
                    <a:pt x="244" y="767"/>
                  </a:cubicBezTo>
                  <a:cubicBezTo>
                    <a:pt x="244" y="1254"/>
                    <a:pt x="244" y="1254"/>
                    <a:pt x="244" y="1254"/>
                  </a:cubicBezTo>
                  <a:cubicBezTo>
                    <a:pt x="244" y="1290"/>
                    <a:pt x="270" y="1316"/>
                    <a:pt x="305" y="1316"/>
                  </a:cubicBezTo>
                  <a:cubicBezTo>
                    <a:pt x="340" y="1316"/>
                    <a:pt x="367" y="1290"/>
                    <a:pt x="367" y="1254"/>
                  </a:cubicBezTo>
                  <a:cubicBezTo>
                    <a:pt x="367" y="365"/>
                    <a:pt x="367" y="365"/>
                    <a:pt x="367" y="365"/>
                  </a:cubicBezTo>
                  <a:cubicBezTo>
                    <a:pt x="384" y="365"/>
                    <a:pt x="384" y="365"/>
                    <a:pt x="384" y="365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4"/>
                    <a:pt x="400" y="732"/>
                    <a:pt x="419" y="732"/>
                  </a:cubicBezTo>
                  <a:cubicBezTo>
                    <a:pt x="445" y="732"/>
                    <a:pt x="462" y="714"/>
                    <a:pt x="462" y="697"/>
                  </a:cubicBezTo>
                  <a:lnTo>
                    <a:pt x="462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endParaRPr lang="en-US" sz="10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 478"/>
            <p:cNvSpPr>
              <a:spLocks noChangeArrowheads="1"/>
            </p:cNvSpPr>
            <p:nvPr/>
          </p:nvSpPr>
          <p:spPr bwMode="auto">
            <a:xfrm>
              <a:off x="3854909" y="3810664"/>
              <a:ext cx="278538" cy="798173"/>
            </a:xfrm>
            <a:custGeom>
              <a:avLst/>
              <a:gdLst>
                <a:gd name="T0" fmla="*/ 235 w 463"/>
                <a:gd name="T1" fmla="*/ 200 h 1317"/>
                <a:gd name="T2" fmla="*/ 235 w 463"/>
                <a:gd name="T3" fmla="*/ 200 h 1317"/>
                <a:gd name="T4" fmla="*/ 330 w 463"/>
                <a:gd name="T5" fmla="*/ 103 h 1317"/>
                <a:gd name="T6" fmla="*/ 235 w 463"/>
                <a:gd name="T7" fmla="*/ 0 h 1317"/>
                <a:gd name="T8" fmla="*/ 130 w 463"/>
                <a:gd name="T9" fmla="*/ 103 h 1317"/>
                <a:gd name="T10" fmla="*/ 235 w 463"/>
                <a:gd name="T11" fmla="*/ 200 h 1317"/>
                <a:gd name="T12" fmla="*/ 462 w 463"/>
                <a:gd name="T13" fmla="*/ 330 h 1317"/>
                <a:gd name="T14" fmla="*/ 462 w 463"/>
                <a:gd name="T15" fmla="*/ 330 h 1317"/>
                <a:gd name="T16" fmla="*/ 366 w 463"/>
                <a:gd name="T17" fmla="*/ 235 h 1317"/>
                <a:gd name="T18" fmla="*/ 87 w 463"/>
                <a:gd name="T19" fmla="*/ 235 h 1317"/>
                <a:gd name="T20" fmla="*/ 0 w 463"/>
                <a:gd name="T21" fmla="*/ 330 h 1317"/>
                <a:gd name="T22" fmla="*/ 0 w 463"/>
                <a:gd name="T23" fmla="*/ 697 h 1317"/>
                <a:gd name="T24" fmla="*/ 35 w 463"/>
                <a:gd name="T25" fmla="*/ 741 h 1317"/>
                <a:gd name="T26" fmla="*/ 79 w 463"/>
                <a:gd name="T27" fmla="*/ 697 h 1317"/>
                <a:gd name="T28" fmla="*/ 79 w 463"/>
                <a:gd name="T29" fmla="*/ 365 h 1317"/>
                <a:gd name="T30" fmla="*/ 95 w 463"/>
                <a:gd name="T31" fmla="*/ 365 h 1317"/>
                <a:gd name="T32" fmla="*/ 95 w 463"/>
                <a:gd name="T33" fmla="*/ 1254 h 1317"/>
                <a:gd name="T34" fmla="*/ 157 w 463"/>
                <a:gd name="T35" fmla="*/ 1316 h 1317"/>
                <a:gd name="T36" fmla="*/ 217 w 463"/>
                <a:gd name="T37" fmla="*/ 1254 h 1317"/>
                <a:gd name="T38" fmla="*/ 217 w 463"/>
                <a:gd name="T39" fmla="*/ 767 h 1317"/>
                <a:gd name="T40" fmla="*/ 244 w 463"/>
                <a:gd name="T41" fmla="*/ 767 h 1317"/>
                <a:gd name="T42" fmla="*/ 244 w 463"/>
                <a:gd name="T43" fmla="*/ 1254 h 1317"/>
                <a:gd name="T44" fmla="*/ 305 w 463"/>
                <a:gd name="T45" fmla="*/ 1316 h 1317"/>
                <a:gd name="T46" fmla="*/ 366 w 463"/>
                <a:gd name="T47" fmla="*/ 1254 h 1317"/>
                <a:gd name="T48" fmla="*/ 366 w 463"/>
                <a:gd name="T49" fmla="*/ 365 h 1317"/>
                <a:gd name="T50" fmla="*/ 384 w 463"/>
                <a:gd name="T51" fmla="*/ 365 h 1317"/>
                <a:gd name="T52" fmla="*/ 384 w 463"/>
                <a:gd name="T53" fmla="*/ 697 h 1317"/>
                <a:gd name="T54" fmla="*/ 419 w 463"/>
                <a:gd name="T55" fmla="*/ 732 h 1317"/>
                <a:gd name="T56" fmla="*/ 462 w 463"/>
                <a:gd name="T57" fmla="*/ 697 h 1317"/>
                <a:gd name="T58" fmla="*/ 462 w 463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35" y="200"/>
                  </a:moveTo>
                  <a:lnTo>
                    <a:pt x="235" y="200"/>
                  </a:lnTo>
                  <a:cubicBezTo>
                    <a:pt x="287" y="200"/>
                    <a:pt x="330" y="157"/>
                    <a:pt x="330" y="103"/>
                  </a:cubicBezTo>
                  <a:cubicBezTo>
                    <a:pt x="330" y="43"/>
                    <a:pt x="287" y="0"/>
                    <a:pt x="235" y="0"/>
                  </a:cubicBezTo>
                  <a:cubicBezTo>
                    <a:pt x="174" y="0"/>
                    <a:pt x="130" y="43"/>
                    <a:pt x="130" y="103"/>
                  </a:cubicBezTo>
                  <a:cubicBezTo>
                    <a:pt x="130" y="157"/>
                    <a:pt x="174" y="200"/>
                    <a:pt x="235" y="200"/>
                  </a:cubicBezTo>
                  <a:close/>
                  <a:moveTo>
                    <a:pt x="462" y="330"/>
                  </a:moveTo>
                  <a:lnTo>
                    <a:pt x="462" y="330"/>
                  </a:lnTo>
                  <a:cubicBezTo>
                    <a:pt x="462" y="278"/>
                    <a:pt x="419" y="235"/>
                    <a:pt x="366" y="235"/>
                  </a:cubicBezTo>
                  <a:cubicBezTo>
                    <a:pt x="87" y="235"/>
                    <a:pt x="87" y="235"/>
                    <a:pt x="87" y="235"/>
                  </a:cubicBezTo>
                  <a:cubicBezTo>
                    <a:pt x="43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17" y="741"/>
                    <a:pt x="35" y="741"/>
                  </a:cubicBezTo>
                  <a:cubicBezTo>
                    <a:pt x="60" y="741"/>
                    <a:pt x="79" y="722"/>
                    <a:pt x="79" y="697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95" y="365"/>
                    <a:pt x="95" y="365"/>
                    <a:pt x="95" y="365"/>
                  </a:cubicBezTo>
                  <a:cubicBezTo>
                    <a:pt x="95" y="1254"/>
                    <a:pt x="95" y="1254"/>
                    <a:pt x="95" y="1254"/>
                  </a:cubicBezTo>
                  <a:cubicBezTo>
                    <a:pt x="95" y="1290"/>
                    <a:pt x="122" y="1316"/>
                    <a:pt x="157" y="1316"/>
                  </a:cubicBezTo>
                  <a:cubicBezTo>
                    <a:pt x="192" y="1316"/>
                    <a:pt x="217" y="1290"/>
                    <a:pt x="217" y="1254"/>
                  </a:cubicBezTo>
                  <a:cubicBezTo>
                    <a:pt x="217" y="767"/>
                    <a:pt x="217" y="767"/>
                    <a:pt x="217" y="767"/>
                  </a:cubicBezTo>
                  <a:cubicBezTo>
                    <a:pt x="244" y="767"/>
                    <a:pt x="244" y="767"/>
                    <a:pt x="244" y="767"/>
                  </a:cubicBezTo>
                  <a:cubicBezTo>
                    <a:pt x="244" y="1254"/>
                    <a:pt x="244" y="1254"/>
                    <a:pt x="244" y="1254"/>
                  </a:cubicBezTo>
                  <a:cubicBezTo>
                    <a:pt x="244" y="1290"/>
                    <a:pt x="270" y="1316"/>
                    <a:pt x="305" y="1316"/>
                  </a:cubicBezTo>
                  <a:cubicBezTo>
                    <a:pt x="341" y="1316"/>
                    <a:pt x="366" y="1290"/>
                    <a:pt x="366" y="1254"/>
                  </a:cubicBezTo>
                  <a:cubicBezTo>
                    <a:pt x="366" y="365"/>
                    <a:pt x="366" y="365"/>
                    <a:pt x="366" y="365"/>
                  </a:cubicBezTo>
                  <a:cubicBezTo>
                    <a:pt x="384" y="365"/>
                    <a:pt x="384" y="365"/>
                    <a:pt x="384" y="365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4"/>
                    <a:pt x="401" y="732"/>
                    <a:pt x="419" y="732"/>
                  </a:cubicBezTo>
                  <a:cubicBezTo>
                    <a:pt x="444" y="732"/>
                    <a:pt x="462" y="714"/>
                    <a:pt x="462" y="697"/>
                  </a:cubicBezTo>
                  <a:lnTo>
                    <a:pt x="462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endParaRPr lang="en-US" sz="10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479"/>
            <p:cNvSpPr>
              <a:spLocks noChangeArrowheads="1"/>
            </p:cNvSpPr>
            <p:nvPr/>
          </p:nvSpPr>
          <p:spPr bwMode="auto">
            <a:xfrm>
              <a:off x="4315569" y="3810664"/>
              <a:ext cx="278538" cy="798173"/>
            </a:xfrm>
            <a:custGeom>
              <a:avLst/>
              <a:gdLst>
                <a:gd name="T0" fmla="*/ 236 w 464"/>
                <a:gd name="T1" fmla="*/ 200 h 1317"/>
                <a:gd name="T2" fmla="*/ 236 w 464"/>
                <a:gd name="T3" fmla="*/ 200 h 1317"/>
                <a:gd name="T4" fmla="*/ 331 w 464"/>
                <a:gd name="T5" fmla="*/ 103 h 1317"/>
                <a:gd name="T6" fmla="*/ 236 w 464"/>
                <a:gd name="T7" fmla="*/ 0 h 1317"/>
                <a:gd name="T8" fmla="*/ 130 w 464"/>
                <a:gd name="T9" fmla="*/ 103 h 1317"/>
                <a:gd name="T10" fmla="*/ 236 w 464"/>
                <a:gd name="T11" fmla="*/ 200 h 1317"/>
                <a:gd name="T12" fmla="*/ 463 w 464"/>
                <a:gd name="T13" fmla="*/ 330 h 1317"/>
                <a:gd name="T14" fmla="*/ 463 w 464"/>
                <a:gd name="T15" fmla="*/ 330 h 1317"/>
                <a:gd name="T16" fmla="*/ 366 w 464"/>
                <a:gd name="T17" fmla="*/ 235 h 1317"/>
                <a:gd name="T18" fmla="*/ 87 w 464"/>
                <a:gd name="T19" fmla="*/ 235 h 1317"/>
                <a:gd name="T20" fmla="*/ 0 w 464"/>
                <a:gd name="T21" fmla="*/ 330 h 1317"/>
                <a:gd name="T22" fmla="*/ 0 w 464"/>
                <a:gd name="T23" fmla="*/ 697 h 1317"/>
                <a:gd name="T24" fmla="*/ 35 w 464"/>
                <a:gd name="T25" fmla="*/ 741 h 1317"/>
                <a:gd name="T26" fmla="*/ 79 w 464"/>
                <a:gd name="T27" fmla="*/ 697 h 1317"/>
                <a:gd name="T28" fmla="*/ 79 w 464"/>
                <a:gd name="T29" fmla="*/ 365 h 1317"/>
                <a:gd name="T30" fmla="*/ 95 w 464"/>
                <a:gd name="T31" fmla="*/ 365 h 1317"/>
                <a:gd name="T32" fmla="*/ 95 w 464"/>
                <a:gd name="T33" fmla="*/ 1254 h 1317"/>
                <a:gd name="T34" fmla="*/ 157 w 464"/>
                <a:gd name="T35" fmla="*/ 1316 h 1317"/>
                <a:gd name="T36" fmla="*/ 209 w 464"/>
                <a:gd name="T37" fmla="*/ 1254 h 1317"/>
                <a:gd name="T38" fmla="*/ 209 w 464"/>
                <a:gd name="T39" fmla="*/ 767 h 1317"/>
                <a:gd name="T40" fmla="*/ 244 w 464"/>
                <a:gd name="T41" fmla="*/ 767 h 1317"/>
                <a:gd name="T42" fmla="*/ 244 w 464"/>
                <a:gd name="T43" fmla="*/ 1254 h 1317"/>
                <a:gd name="T44" fmla="*/ 306 w 464"/>
                <a:gd name="T45" fmla="*/ 1316 h 1317"/>
                <a:gd name="T46" fmla="*/ 366 w 464"/>
                <a:gd name="T47" fmla="*/ 1254 h 1317"/>
                <a:gd name="T48" fmla="*/ 366 w 464"/>
                <a:gd name="T49" fmla="*/ 365 h 1317"/>
                <a:gd name="T50" fmla="*/ 384 w 464"/>
                <a:gd name="T51" fmla="*/ 365 h 1317"/>
                <a:gd name="T52" fmla="*/ 384 w 464"/>
                <a:gd name="T53" fmla="*/ 697 h 1317"/>
                <a:gd name="T54" fmla="*/ 419 w 464"/>
                <a:gd name="T55" fmla="*/ 732 h 1317"/>
                <a:gd name="T56" fmla="*/ 463 w 464"/>
                <a:gd name="T57" fmla="*/ 697 h 1317"/>
                <a:gd name="T58" fmla="*/ 463 w 464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4" h="1317">
                  <a:moveTo>
                    <a:pt x="236" y="200"/>
                  </a:moveTo>
                  <a:lnTo>
                    <a:pt x="236" y="200"/>
                  </a:lnTo>
                  <a:cubicBezTo>
                    <a:pt x="287" y="200"/>
                    <a:pt x="331" y="157"/>
                    <a:pt x="331" y="103"/>
                  </a:cubicBezTo>
                  <a:cubicBezTo>
                    <a:pt x="331" y="43"/>
                    <a:pt x="287" y="0"/>
                    <a:pt x="236" y="0"/>
                  </a:cubicBezTo>
                  <a:cubicBezTo>
                    <a:pt x="174" y="0"/>
                    <a:pt x="130" y="43"/>
                    <a:pt x="130" y="103"/>
                  </a:cubicBezTo>
                  <a:cubicBezTo>
                    <a:pt x="130" y="157"/>
                    <a:pt x="174" y="200"/>
                    <a:pt x="236" y="200"/>
                  </a:cubicBezTo>
                  <a:close/>
                  <a:moveTo>
                    <a:pt x="463" y="330"/>
                  </a:moveTo>
                  <a:lnTo>
                    <a:pt x="463" y="330"/>
                  </a:lnTo>
                  <a:cubicBezTo>
                    <a:pt x="463" y="278"/>
                    <a:pt x="419" y="235"/>
                    <a:pt x="366" y="235"/>
                  </a:cubicBezTo>
                  <a:cubicBezTo>
                    <a:pt x="87" y="235"/>
                    <a:pt x="87" y="235"/>
                    <a:pt x="87" y="235"/>
                  </a:cubicBezTo>
                  <a:cubicBezTo>
                    <a:pt x="35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17" y="741"/>
                    <a:pt x="35" y="741"/>
                  </a:cubicBezTo>
                  <a:cubicBezTo>
                    <a:pt x="60" y="741"/>
                    <a:pt x="79" y="722"/>
                    <a:pt x="79" y="697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95" y="365"/>
                    <a:pt x="95" y="365"/>
                    <a:pt x="95" y="365"/>
                  </a:cubicBezTo>
                  <a:cubicBezTo>
                    <a:pt x="95" y="1254"/>
                    <a:pt x="95" y="1254"/>
                    <a:pt x="95" y="1254"/>
                  </a:cubicBezTo>
                  <a:cubicBezTo>
                    <a:pt x="95" y="1290"/>
                    <a:pt x="122" y="1316"/>
                    <a:pt x="157" y="1316"/>
                  </a:cubicBezTo>
                  <a:cubicBezTo>
                    <a:pt x="182" y="1316"/>
                    <a:pt x="209" y="1290"/>
                    <a:pt x="209" y="1254"/>
                  </a:cubicBezTo>
                  <a:cubicBezTo>
                    <a:pt x="209" y="767"/>
                    <a:pt x="209" y="767"/>
                    <a:pt x="209" y="767"/>
                  </a:cubicBezTo>
                  <a:cubicBezTo>
                    <a:pt x="244" y="767"/>
                    <a:pt x="244" y="767"/>
                    <a:pt x="244" y="767"/>
                  </a:cubicBezTo>
                  <a:cubicBezTo>
                    <a:pt x="244" y="1254"/>
                    <a:pt x="244" y="1254"/>
                    <a:pt x="244" y="1254"/>
                  </a:cubicBezTo>
                  <a:cubicBezTo>
                    <a:pt x="244" y="1290"/>
                    <a:pt x="271" y="1316"/>
                    <a:pt x="306" y="1316"/>
                  </a:cubicBezTo>
                  <a:cubicBezTo>
                    <a:pt x="339" y="1316"/>
                    <a:pt x="366" y="1290"/>
                    <a:pt x="366" y="1254"/>
                  </a:cubicBezTo>
                  <a:cubicBezTo>
                    <a:pt x="366" y="365"/>
                    <a:pt x="366" y="365"/>
                    <a:pt x="366" y="365"/>
                  </a:cubicBezTo>
                  <a:cubicBezTo>
                    <a:pt x="384" y="365"/>
                    <a:pt x="384" y="365"/>
                    <a:pt x="384" y="365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4"/>
                    <a:pt x="401" y="732"/>
                    <a:pt x="419" y="732"/>
                  </a:cubicBezTo>
                  <a:cubicBezTo>
                    <a:pt x="444" y="732"/>
                    <a:pt x="463" y="714"/>
                    <a:pt x="463" y="697"/>
                  </a:cubicBezTo>
                  <a:lnTo>
                    <a:pt x="463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endParaRPr lang="en-US" sz="10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 480"/>
            <p:cNvSpPr>
              <a:spLocks noChangeArrowheads="1"/>
            </p:cNvSpPr>
            <p:nvPr/>
          </p:nvSpPr>
          <p:spPr bwMode="auto">
            <a:xfrm>
              <a:off x="4776228" y="3810664"/>
              <a:ext cx="278538" cy="798173"/>
            </a:xfrm>
            <a:custGeom>
              <a:avLst/>
              <a:gdLst>
                <a:gd name="T0" fmla="*/ 227 w 465"/>
                <a:gd name="T1" fmla="*/ 200 h 1317"/>
                <a:gd name="T2" fmla="*/ 227 w 465"/>
                <a:gd name="T3" fmla="*/ 200 h 1317"/>
                <a:gd name="T4" fmla="*/ 332 w 465"/>
                <a:gd name="T5" fmla="*/ 103 h 1317"/>
                <a:gd name="T6" fmla="*/ 227 w 465"/>
                <a:gd name="T7" fmla="*/ 0 h 1317"/>
                <a:gd name="T8" fmla="*/ 132 w 465"/>
                <a:gd name="T9" fmla="*/ 103 h 1317"/>
                <a:gd name="T10" fmla="*/ 227 w 465"/>
                <a:gd name="T11" fmla="*/ 200 h 1317"/>
                <a:gd name="T12" fmla="*/ 464 w 465"/>
                <a:gd name="T13" fmla="*/ 330 h 1317"/>
                <a:gd name="T14" fmla="*/ 464 w 465"/>
                <a:gd name="T15" fmla="*/ 330 h 1317"/>
                <a:gd name="T16" fmla="*/ 367 w 465"/>
                <a:gd name="T17" fmla="*/ 235 h 1317"/>
                <a:gd name="T18" fmla="*/ 88 w 465"/>
                <a:gd name="T19" fmla="*/ 235 h 1317"/>
                <a:gd name="T20" fmla="*/ 0 w 465"/>
                <a:gd name="T21" fmla="*/ 330 h 1317"/>
                <a:gd name="T22" fmla="*/ 0 w 465"/>
                <a:gd name="T23" fmla="*/ 697 h 1317"/>
                <a:gd name="T24" fmla="*/ 35 w 465"/>
                <a:gd name="T25" fmla="*/ 741 h 1317"/>
                <a:gd name="T26" fmla="*/ 80 w 465"/>
                <a:gd name="T27" fmla="*/ 697 h 1317"/>
                <a:gd name="T28" fmla="*/ 80 w 465"/>
                <a:gd name="T29" fmla="*/ 365 h 1317"/>
                <a:gd name="T30" fmla="*/ 97 w 465"/>
                <a:gd name="T31" fmla="*/ 365 h 1317"/>
                <a:gd name="T32" fmla="*/ 97 w 465"/>
                <a:gd name="T33" fmla="*/ 1254 h 1317"/>
                <a:gd name="T34" fmla="*/ 158 w 465"/>
                <a:gd name="T35" fmla="*/ 1316 h 1317"/>
                <a:gd name="T36" fmla="*/ 210 w 465"/>
                <a:gd name="T37" fmla="*/ 1254 h 1317"/>
                <a:gd name="T38" fmla="*/ 210 w 465"/>
                <a:gd name="T39" fmla="*/ 767 h 1317"/>
                <a:gd name="T40" fmla="*/ 245 w 465"/>
                <a:gd name="T41" fmla="*/ 767 h 1317"/>
                <a:gd name="T42" fmla="*/ 245 w 465"/>
                <a:gd name="T43" fmla="*/ 1254 h 1317"/>
                <a:gd name="T44" fmla="*/ 305 w 465"/>
                <a:gd name="T45" fmla="*/ 1316 h 1317"/>
                <a:gd name="T46" fmla="*/ 367 w 465"/>
                <a:gd name="T47" fmla="*/ 1254 h 1317"/>
                <a:gd name="T48" fmla="*/ 367 w 465"/>
                <a:gd name="T49" fmla="*/ 365 h 1317"/>
                <a:gd name="T50" fmla="*/ 384 w 465"/>
                <a:gd name="T51" fmla="*/ 365 h 1317"/>
                <a:gd name="T52" fmla="*/ 384 w 465"/>
                <a:gd name="T53" fmla="*/ 697 h 1317"/>
                <a:gd name="T54" fmla="*/ 419 w 465"/>
                <a:gd name="T55" fmla="*/ 732 h 1317"/>
                <a:gd name="T56" fmla="*/ 464 w 465"/>
                <a:gd name="T57" fmla="*/ 697 h 1317"/>
                <a:gd name="T58" fmla="*/ 464 w 465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17">
                  <a:moveTo>
                    <a:pt x="227" y="200"/>
                  </a:moveTo>
                  <a:lnTo>
                    <a:pt x="227" y="200"/>
                  </a:lnTo>
                  <a:cubicBezTo>
                    <a:pt x="289" y="200"/>
                    <a:pt x="332" y="157"/>
                    <a:pt x="332" y="103"/>
                  </a:cubicBezTo>
                  <a:cubicBezTo>
                    <a:pt x="332" y="43"/>
                    <a:pt x="289" y="0"/>
                    <a:pt x="227" y="0"/>
                  </a:cubicBezTo>
                  <a:cubicBezTo>
                    <a:pt x="175" y="0"/>
                    <a:pt x="132" y="43"/>
                    <a:pt x="132" y="103"/>
                  </a:cubicBezTo>
                  <a:cubicBezTo>
                    <a:pt x="132" y="157"/>
                    <a:pt x="175" y="200"/>
                    <a:pt x="227" y="200"/>
                  </a:cubicBezTo>
                  <a:close/>
                  <a:moveTo>
                    <a:pt x="464" y="330"/>
                  </a:moveTo>
                  <a:lnTo>
                    <a:pt x="464" y="330"/>
                  </a:lnTo>
                  <a:cubicBezTo>
                    <a:pt x="464" y="278"/>
                    <a:pt x="419" y="235"/>
                    <a:pt x="367" y="235"/>
                  </a:cubicBezTo>
                  <a:cubicBezTo>
                    <a:pt x="88" y="235"/>
                    <a:pt x="88" y="235"/>
                    <a:pt x="88" y="235"/>
                  </a:cubicBezTo>
                  <a:cubicBezTo>
                    <a:pt x="35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18" y="741"/>
                    <a:pt x="35" y="741"/>
                  </a:cubicBezTo>
                  <a:cubicBezTo>
                    <a:pt x="62" y="741"/>
                    <a:pt x="80" y="722"/>
                    <a:pt x="80" y="697"/>
                  </a:cubicBezTo>
                  <a:cubicBezTo>
                    <a:pt x="80" y="365"/>
                    <a:pt x="80" y="365"/>
                    <a:pt x="80" y="365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97" y="1254"/>
                    <a:pt x="97" y="1254"/>
                    <a:pt x="97" y="1254"/>
                  </a:cubicBezTo>
                  <a:cubicBezTo>
                    <a:pt x="97" y="1290"/>
                    <a:pt x="123" y="1316"/>
                    <a:pt x="158" y="1316"/>
                  </a:cubicBezTo>
                  <a:cubicBezTo>
                    <a:pt x="183" y="1316"/>
                    <a:pt x="210" y="1290"/>
                    <a:pt x="210" y="1254"/>
                  </a:cubicBezTo>
                  <a:cubicBezTo>
                    <a:pt x="210" y="767"/>
                    <a:pt x="210" y="767"/>
                    <a:pt x="210" y="767"/>
                  </a:cubicBezTo>
                  <a:cubicBezTo>
                    <a:pt x="245" y="767"/>
                    <a:pt x="245" y="767"/>
                    <a:pt x="245" y="767"/>
                  </a:cubicBezTo>
                  <a:cubicBezTo>
                    <a:pt x="245" y="1254"/>
                    <a:pt x="245" y="1254"/>
                    <a:pt x="245" y="1254"/>
                  </a:cubicBezTo>
                  <a:cubicBezTo>
                    <a:pt x="245" y="1290"/>
                    <a:pt x="270" y="1316"/>
                    <a:pt x="305" y="1316"/>
                  </a:cubicBezTo>
                  <a:cubicBezTo>
                    <a:pt x="340" y="1316"/>
                    <a:pt x="367" y="1290"/>
                    <a:pt x="367" y="1254"/>
                  </a:cubicBezTo>
                  <a:cubicBezTo>
                    <a:pt x="367" y="365"/>
                    <a:pt x="367" y="365"/>
                    <a:pt x="367" y="365"/>
                  </a:cubicBezTo>
                  <a:cubicBezTo>
                    <a:pt x="384" y="365"/>
                    <a:pt x="384" y="365"/>
                    <a:pt x="384" y="365"/>
                  </a:cubicBezTo>
                  <a:cubicBezTo>
                    <a:pt x="384" y="697"/>
                    <a:pt x="384" y="697"/>
                    <a:pt x="384" y="697"/>
                  </a:cubicBezTo>
                  <a:cubicBezTo>
                    <a:pt x="384" y="714"/>
                    <a:pt x="402" y="732"/>
                    <a:pt x="419" y="732"/>
                  </a:cubicBezTo>
                  <a:cubicBezTo>
                    <a:pt x="445" y="732"/>
                    <a:pt x="464" y="714"/>
                    <a:pt x="464" y="697"/>
                  </a:cubicBezTo>
                  <a:lnTo>
                    <a:pt x="464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endParaRPr lang="en-US" sz="10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481"/>
            <p:cNvSpPr>
              <a:spLocks noChangeArrowheads="1"/>
            </p:cNvSpPr>
            <p:nvPr/>
          </p:nvSpPr>
          <p:spPr bwMode="auto">
            <a:xfrm>
              <a:off x="5236890" y="3810664"/>
              <a:ext cx="278538" cy="798173"/>
            </a:xfrm>
            <a:custGeom>
              <a:avLst/>
              <a:gdLst>
                <a:gd name="T0" fmla="*/ 227 w 463"/>
                <a:gd name="T1" fmla="*/ 200 h 1317"/>
                <a:gd name="T2" fmla="*/ 227 w 463"/>
                <a:gd name="T3" fmla="*/ 200 h 1317"/>
                <a:gd name="T4" fmla="*/ 332 w 463"/>
                <a:gd name="T5" fmla="*/ 103 h 1317"/>
                <a:gd name="T6" fmla="*/ 227 w 463"/>
                <a:gd name="T7" fmla="*/ 0 h 1317"/>
                <a:gd name="T8" fmla="*/ 132 w 463"/>
                <a:gd name="T9" fmla="*/ 103 h 1317"/>
                <a:gd name="T10" fmla="*/ 227 w 463"/>
                <a:gd name="T11" fmla="*/ 200 h 1317"/>
                <a:gd name="T12" fmla="*/ 462 w 463"/>
                <a:gd name="T13" fmla="*/ 330 h 1317"/>
                <a:gd name="T14" fmla="*/ 462 w 463"/>
                <a:gd name="T15" fmla="*/ 330 h 1317"/>
                <a:gd name="T16" fmla="*/ 367 w 463"/>
                <a:gd name="T17" fmla="*/ 235 h 1317"/>
                <a:gd name="T18" fmla="*/ 89 w 463"/>
                <a:gd name="T19" fmla="*/ 235 h 1317"/>
                <a:gd name="T20" fmla="*/ 0 w 463"/>
                <a:gd name="T21" fmla="*/ 330 h 1317"/>
                <a:gd name="T22" fmla="*/ 0 w 463"/>
                <a:gd name="T23" fmla="*/ 697 h 1317"/>
                <a:gd name="T24" fmla="*/ 35 w 463"/>
                <a:gd name="T25" fmla="*/ 741 h 1317"/>
                <a:gd name="T26" fmla="*/ 79 w 463"/>
                <a:gd name="T27" fmla="*/ 697 h 1317"/>
                <a:gd name="T28" fmla="*/ 79 w 463"/>
                <a:gd name="T29" fmla="*/ 365 h 1317"/>
                <a:gd name="T30" fmla="*/ 97 w 463"/>
                <a:gd name="T31" fmla="*/ 365 h 1317"/>
                <a:gd name="T32" fmla="*/ 97 w 463"/>
                <a:gd name="T33" fmla="*/ 1254 h 1317"/>
                <a:gd name="T34" fmla="*/ 149 w 463"/>
                <a:gd name="T35" fmla="*/ 1316 h 1317"/>
                <a:gd name="T36" fmla="*/ 210 w 463"/>
                <a:gd name="T37" fmla="*/ 1254 h 1317"/>
                <a:gd name="T38" fmla="*/ 210 w 463"/>
                <a:gd name="T39" fmla="*/ 767 h 1317"/>
                <a:gd name="T40" fmla="*/ 245 w 463"/>
                <a:gd name="T41" fmla="*/ 767 h 1317"/>
                <a:gd name="T42" fmla="*/ 245 w 463"/>
                <a:gd name="T43" fmla="*/ 1254 h 1317"/>
                <a:gd name="T44" fmla="*/ 305 w 463"/>
                <a:gd name="T45" fmla="*/ 1316 h 1317"/>
                <a:gd name="T46" fmla="*/ 367 w 463"/>
                <a:gd name="T47" fmla="*/ 1254 h 1317"/>
                <a:gd name="T48" fmla="*/ 367 w 463"/>
                <a:gd name="T49" fmla="*/ 365 h 1317"/>
                <a:gd name="T50" fmla="*/ 376 w 463"/>
                <a:gd name="T51" fmla="*/ 365 h 1317"/>
                <a:gd name="T52" fmla="*/ 376 w 463"/>
                <a:gd name="T53" fmla="*/ 697 h 1317"/>
                <a:gd name="T54" fmla="*/ 419 w 463"/>
                <a:gd name="T55" fmla="*/ 732 h 1317"/>
                <a:gd name="T56" fmla="*/ 462 w 463"/>
                <a:gd name="T57" fmla="*/ 697 h 1317"/>
                <a:gd name="T58" fmla="*/ 462 w 463"/>
                <a:gd name="T59" fmla="*/ 330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17">
                  <a:moveTo>
                    <a:pt x="227" y="200"/>
                  </a:moveTo>
                  <a:lnTo>
                    <a:pt x="227" y="200"/>
                  </a:lnTo>
                  <a:cubicBezTo>
                    <a:pt x="289" y="200"/>
                    <a:pt x="332" y="157"/>
                    <a:pt x="332" y="103"/>
                  </a:cubicBezTo>
                  <a:cubicBezTo>
                    <a:pt x="332" y="43"/>
                    <a:pt x="289" y="0"/>
                    <a:pt x="227" y="0"/>
                  </a:cubicBezTo>
                  <a:cubicBezTo>
                    <a:pt x="175" y="0"/>
                    <a:pt x="132" y="43"/>
                    <a:pt x="132" y="103"/>
                  </a:cubicBezTo>
                  <a:cubicBezTo>
                    <a:pt x="132" y="157"/>
                    <a:pt x="175" y="200"/>
                    <a:pt x="227" y="200"/>
                  </a:cubicBezTo>
                  <a:close/>
                  <a:moveTo>
                    <a:pt x="462" y="330"/>
                  </a:moveTo>
                  <a:lnTo>
                    <a:pt x="462" y="330"/>
                  </a:lnTo>
                  <a:cubicBezTo>
                    <a:pt x="462" y="278"/>
                    <a:pt x="419" y="235"/>
                    <a:pt x="367" y="235"/>
                  </a:cubicBezTo>
                  <a:cubicBezTo>
                    <a:pt x="89" y="235"/>
                    <a:pt x="89" y="235"/>
                    <a:pt x="89" y="235"/>
                  </a:cubicBezTo>
                  <a:cubicBezTo>
                    <a:pt x="35" y="235"/>
                    <a:pt x="0" y="278"/>
                    <a:pt x="0" y="330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722"/>
                    <a:pt x="18" y="741"/>
                    <a:pt x="35" y="741"/>
                  </a:cubicBezTo>
                  <a:cubicBezTo>
                    <a:pt x="62" y="741"/>
                    <a:pt x="79" y="722"/>
                    <a:pt x="79" y="697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97" y="1254"/>
                    <a:pt x="97" y="1254"/>
                    <a:pt x="97" y="1254"/>
                  </a:cubicBezTo>
                  <a:cubicBezTo>
                    <a:pt x="97" y="1290"/>
                    <a:pt x="124" y="1316"/>
                    <a:pt x="149" y="1316"/>
                  </a:cubicBezTo>
                  <a:cubicBezTo>
                    <a:pt x="184" y="1316"/>
                    <a:pt x="210" y="1290"/>
                    <a:pt x="210" y="1254"/>
                  </a:cubicBezTo>
                  <a:cubicBezTo>
                    <a:pt x="210" y="767"/>
                    <a:pt x="210" y="767"/>
                    <a:pt x="210" y="767"/>
                  </a:cubicBezTo>
                  <a:cubicBezTo>
                    <a:pt x="245" y="767"/>
                    <a:pt x="245" y="767"/>
                    <a:pt x="245" y="767"/>
                  </a:cubicBezTo>
                  <a:cubicBezTo>
                    <a:pt x="245" y="1254"/>
                    <a:pt x="245" y="1254"/>
                    <a:pt x="245" y="1254"/>
                  </a:cubicBezTo>
                  <a:cubicBezTo>
                    <a:pt x="245" y="1290"/>
                    <a:pt x="270" y="1316"/>
                    <a:pt x="305" y="1316"/>
                  </a:cubicBezTo>
                  <a:cubicBezTo>
                    <a:pt x="340" y="1316"/>
                    <a:pt x="367" y="1290"/>
                    <a:pt x="367" y="1254"/>
                  </a:cubicBezTo>
                  <a:cubicBezTo>
                    <a:pt x="367" y="365"/>
                    <a:pt x="367" y="365"/>
                    <a:pt x="367" y="365"/>
                  </a:cubicBezTo>
                  <a:cubicBezTo>
                    <a:pt x="376" y="365"/>
                    <a:pt x="376" y="365"/>
                    <a:pt x="376" y="365"/>
                  </a:cubicBezTo>
                  <a:cubicBezTo>
                    <a:pt x="376" y="697"/>
                    <a:pt x="376" y="697"/>
                    <a:pt x="376" y="697"/>
                  </a:cubicBezTo>
                  <a:cubicBezTo>
                    <a:pt x="376" y="714"/>
                    <a:pt x="392" y="732"/>
                    <a:pt x="419" y="732"/>
                  </a:cubicBezTo>
                  <a:cubicBezTo>
                    <a:pt x="446" y="732"/>
                    <a:pt x="462" y="714"/>
                    <a:pt x="462" y="697"/>
                  </a:cubicBezTo>
                  <a:lnTo>
                    <a:pt x="462" y="3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endParaRPr lang="en-US" sz="10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98924" y="3945461"/>
              <a:ext cx="1200151" cy="55399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100" b="1" noProof="0" dirty="0">
                  <a:solidFill>
                    <a:srgbClr val="4472C4"/>
                  </a:solidFill>
                  <a:latin typeface="Calibri" panose="020F0502020204030204"/>
                </a:rPr>
                <a:t>2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0%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149193" y="3532963"/>
            <a:ext cx="4285764" cy="598630"/>
            <a:chOff x="-198924" y="4710617"/>
            <a:chExt cx="5714352" cy="798173"/>
          </a:xfrm>
        </p:grpSpPr>
        <p:sp>
          <p:nvSpPr>
            <p:cNvPr id="34" name="Freeform 482"/>
            <p:cNvSpPr>
              <a:spLocks noChangeArrowheads="1"/>
            </p:cNvSpPr>
            <p:nvPr/>
          </p:nvSpPr>
          <p:spPr bwMode="auto">
            <a:xfrm>
              <a:off x="1093625" y="4710617"/>
              <a:ext cx="278538" cy="798173"/>
            </a:xfrm>
            <a:custGeom>
              <a:avLst/>
              <a:gdLst>
                <a:gd name="T0" fmla="*/ 227 w 463"/>
                <a:gd name="T1" fmla="*/ 202 h 1320"/>
                <a:gd name="T2" fmla="*/ 227 w 463"/>
                <a:gd name="T3" fmla="*/ 202 h 1320"/>
                <a:gd name="T4" fmla="*/ 332 w 463"/>
                <a:gd name="T5" fmla="*/ 106 h 1320"/>
                <a:gd name="T6" fmla="*/ 227 w 463"/>
                <a:gd name="T7" fmla="*/ 0 h 1320"/>
                <a:gd name="T8" fmla="*/ 130 w 463"/>
                <a:gd name="T9" fmla="*/ 106 h 1320"/>
                <a:gd name="T10" fmla="*/ 227 w 463"/>
                <a:gd name="T11" fmla="*/ 202 h 1320"/>
                <a:gd name="T12" fmla="*/ 462 w 463"/>
                <a:gd name="T13" fmla="*/ 332 h 1320"/>
                <a:gd name="T14" fmla="*/ 462 w 463"/>
                <a:gd name="T15" fmla="*/ 332 h 1320"/>
                <a:gd name="T16" fmla="*/ 365 w 463"/>
                <a:gd name="T17" fmla="*/ 237 h 1320"/>
                <a:gd name="T18" fmla="*/ 87 w 463"/>
                <a:gd name="T19" fmla="*/ 237 h 1320"/>
                <a:gd name="T20" fmla="*/ 0 w 463"/>
                <a:gd name="T21" fmla="*/ 332 h 1320"/>
                <a:gd name="T22" fmla="*/ 0 w 463"/>
                <a:gd name="T23" fmla="*/ 700 h 1320"/>
                <a:gd name="T24" fmla="*/ 35 w 463"/>
                <a:gd name="T25" fmla="*/ 735 h 1320"/>
                <a:gd name="T26" fmla="*/ 78 w 463"/>
                <a:gd name="T27" fmla="*/ 700 h 1320"/>
                <a:gd name="T28" fmla="*/ 78 w 463"/>
                <a:gd name="T29" fmla="*/ 359 h 1320"/>
                <a:gd name="T30" fmla="*/ 95 w 463"/>
                <a:gd name="T31" fmla="*/ 359 h 1320"/>
                <a:gd name="T32" fmla="*/ 95 w 463"/>
                <a:gd name="T33" fmla="*/ 1257 h 1320"/>
                <a:gd name="T34" fmla="*/ 148 w 463"/>
                <a:gd name="T35" fmla="*/ 1319 h 1320"/>
                <a:gd name="T36" fmla="*/ 208 w 463"/>
                <a:gd name="T37" fmla="*/ 1257 h 1320"/>
                <a:gd name="T38" fmla="*/ 208 w 463"/>
                <a:gd name="T39" fmla="*/ 768 h 1320"/>
                <a:gd name="T40" fmla="*/ 243 w 463"/>
                <a:gd name="T41" fmla="*/ 768 h 1320"/>
                <a:gd name="T42" fmla="*/ 243 w 463"/>
                <a:gd name="T43" fmla="*/ 1257 h 1320"/>
                <a:gd name="T44" fmla="*/ 305 w 463"/>
                <a:gd name="T45" fmla="*/ 1319 h 1320"/>
                <a:gd name="T46" fmla="*/ 365 w 463"/>
                <a:gd name="T47" fmla="*/ 1257 h 1320"/>
                <a:gd name="T48" fmla="*/ 365 w 463"/>
                <a:gd name="T49" fmla="*/ 359 h 1320"/>
                <a:gd name="T50" fmla="*/ 375 w 463"/>
                <a:gd name="T51" fmla="*/ 359 h 1320"/>
                <a:gd name="T52" fmla="*/ 375 w 463"/>
                <a:gd name="T53" fmla="*/ 700 h 1320"/>
                <a:gd name="T54" fmla="*/ 419 w 463"/>
                <a:gd name="T55" fmla="*/ 735 h 1320"/>
                <a:gd name="T56" fmla="*/ 462 w 463"/>
                <a:gd name="T57" fmla="*/ 700 h 1320"/>
                <a:gd name="T58" fmla="*/ 462 w 463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20">
                  <a:moveTo>
                    <a:pt x="227" y="202"/>
                  </a:moveTo>
                  <a:lnTo>
                    <a:pt x="227" y="202"/>
                  </a:lnTo>
                  <a:cubicBezTo>
                    <a:pt x="287" y="202"/>
                    <a:pt x="332" y="157"/>
                    <a:pt x="332" y="106"/>
                  </a:cubicBezTo>
                  <a:cubicBezTo>
                    <a:pt x="332" y="44"/>
                    <a:pt x="287" y="0"/>
                    <a:pt x="227" y="0"/>
                  </a:cubicBezTo>
                  <a:cubicBezTo>
                    <a:pt x="173" y="0"/>
                    <a:pt x="130" y="44"/>
                    <a:pt x="130" y="106"/>
                  </a:cubicBezTo>
                  <a:cubicBezTo>
                    <a:pt x="130" y="157"/>
                    <a:pt x="173" y="202"/>
                    <a:pt x="227" y="202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81"/>
                    <a:pt x="419" y="237"/>
                    <a:pt x="365" y="237"/>
                  </a:cubicBezTo>
                  <a:cubicBezTo>
                    <a:pt x="87" y="237"/>
                    <a:pt x="87" y="237"/>
                    <a:pt x="87" y="237"/>
                  </a:cubicBezTo>
                  <a:cubicBezTo>
                    <a:pt x="35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16" y="735"/>
                    <a:pt x="35" y="735"/>
                  </a:cubicBezTo>
                  <a:cubicBezTo>
                    <a:pt x="60" y="735"/>
                    <a:pt x="78" y="716"/>
                    <a:pt x="78" y="700"/>
                  </a:cubicBezTo>
                  <a:cubicBezTo>
                    <a:pt x="78" y="359"/>
                    <a:pt x="78" y="359"/>
                    <a:pt x="78" y="359"/>
                  </a:cubicBezTo>
                  <a:cubicBezTo>
                    <a:pt x="95" y="359"/>
                    <a:pt x="95" y="359"/>
                    <a:pt x="95" y="359"/>
                  </a:cubicBezTo>
                  <a:cubicBezTo>
                    <a:pt x="95" y="1257"/>
                    <a:pt x="95" y="1257"/>
                    <a:pt x="95" y="1257"/>
                  </a:cubicBezTo>
                  <a:cubicBezTo>
                    <a:pt x="95" y="1292"/>
                    <a:pt x="122" y="1319"/>
                    <a:pt x="148" y="1319"/>
                  </a:cubicBezTo>
                  <a:cubicBezTo>
                    <a:pt x="183" y="1319"/>
                    <a:pt x="208" y="1292"/>
                    <a:pt x="208" y="1257"/>
                  </a:cubicBezTo>
                  <a:cubicBezTo>
                    <a:pt x="208" y="768"/>
                    <a:pt x="208" y="768"/>
                    <a:pt x="208" y="768"/>
                  </a:cubicBezTo>
                  <a:cubicBezTo>
                    <a:pt x="243" y="768"/>
                    <a:pt x="243" y="768"/>
                    <a:pt x="243" y="768"/>
                  </a:cubicBezTo>
                  <a:cubicBezTo>
                    <a:pt x="243" y="1257"/>
                    <a:pt x="243" y="1257"/>
                    <a:pt x="243" y="1257"/>
                  </a:cubicBezTo>
                  <a:cubicBezTo>
                    <a:pt x="243" y="1292"/>
                    <a:pt x="270" y="1319"/>
                    <a:pt x="305" y="1319"/>
                  </a:cubicBezTo>
                  <a:cubicBezTo>
                    <a:pt x="340" y="1319"/>
                    <a:pt x="365" y="1292"/>
                    <a:pt x="365" y="1257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75" y="359"/>
                    <a:pt x="375" y="359"/>
                    <a:pt x="375" y="359"/>
                  </a:cubicBezTo>
                  <a:cubicBezTo>
                    <a:pt x="375" y="700"/>
                    <a:pt x="375" y="700"/>
                    <a:pt x="375" y="700"/>
                  </a:cubicBezTo>
                  <a:cubicBezTo>
                    <a:pt x="375" y="716"/>
                    <a:pt x="400" y="735"/>
                    <a:pt x="419" y="735"/>
                  </a:cubicBezTo>
                  <a:cubicBezTo>
                    <a:pt x="444" y="735"/>
                    <a:pt x="462" y="716"/>
                    <a:pt x="462" y="700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483"/>
            <p:cNvSpPr>
              <a:spLocks noChangeArrowheads="1"/>
            </p:cNvSpPr>
            <p:nvPr/>
          </p:nvSpPr>
          <p:spPr bwMode="auto">
            <a:xfrm>
              <a:off x="1548928" y="4710617"/>
              <a:ext cx="278538" cy="798173"/>
            </a:xfrm>
            <a:custGeom>
              <a:avLst/>
              <a:gdLst>
                <a:gd name="T0" fmla="*/ 237 w 465"/>
                <a:gd name="T1" fmla="*/ 202 h 1320"/>
                <a:gd name="T2" fmla="*/ 237 w 465"/>
                <a:gd name="T3" fmla="*/ 202 h 1320"/>
                <a:gd name="T4" fmla="*/ 340 w 465"/>
                <a:gd name="T5" fmla="*/ 106 h 1320"/>
                <a:gd name="T6" fmla="*/ 237 w 465"/>
                <a:gd name="T7" fmla="*/ 0 h 1320"/>
                <a:gd name="T8" fmla="*/ 140 w 465"/>
                <a:gd name="T9" fmla="*/ 106 h 1320"/>
                <a:gd name="T10" fmla="*/ 237 w 465"/>
                <a:gd name="T11" fmla="*/ 202 h 1320"/>
                <a:gd name="T12" fmla="*/ 464 w 465"/>
                <a:gd name="T13" fmla="*/ 332 h 1320"/>
                <a:gd name="T14" fmla="*/ 464 w 465"/>
                <a:gd name="T15" fmla="*/ 332 h 1320"/>
                <a:gd name="T16" fmla="*/ 375 w 465"/>
                <a:gd name="T17" fmla="*/ 237 h 1320"/>
                <a:gd name="T18" fmla="*/ 97 w 465"/>
                <a:gd name="T19" fmla="*/ 237 h 1320"/>
                <a:gd name="T20" fmla="*/ 0 w 465"/>
                <a:gd name="T21" fmla="*/ 332 h 1320"/>
                <a:gd name="T22" fmla="*/ 0 w 465"/>
                <a:gd name="T23" fmla="*/ 700 h 1320"/>
                <a:gd name="T24" fmla="*/ 45 w 465"/>
                <a:gd name="T25" fmla="*/ 735 h 1320"/>
                <a:gd name="T26" fmla="*/ 88 w 465"/>
                <a:gd name="T27" fmla="*/ 700 h 1320"/>
                <a:gd name="T28" fmla="*/ 88 w 465"/>
                <a:gd name="T29" fmla="*/ 359 h 1320"/>
                <a:gd name="T30" fmla="*/ 97 w 465"/>
                <a:gd name="T31" fmla="*/ 359 h 1320"/>
                <a:gd name="T32" fmla="*/ 97 w 465"/>
                <a:gd name="T33" fmla="*/ 1257 h 1320"/>
                <a:gd name="T34" fmla="*/ 159 w 465"/>
                <a:gd name="T35" fmla="*/ 1319 h 1320"/>
                <a:gd name="T36" fmla="*/ 219 w 465"/>
                <a:gd name="T37" fmla="*/ 1257 h 1320"/>
                <a:gd name="T38" fmla="*/ 219 w 465"/>
                <a:gd name="T39" fmla="*/ 768 h 1320"/>
                <a:gd name="T40" fmla="*/ 254 w 465"/>
                <a:gd name="T41" fmla="*/ 768 h 1320"/>
                <a:gd name="T42" fmla="*/ 254 w 465"/>
                <a:gd name="T43" fmla="*/ 1257 h 1320"/>
                <a:gd name="T44" fmla="*/ 315 w 465"/>
                <a:gd name="T45" fmla="*/ 1319 h 1320"/>
                <a:gd name="T46" fmla="*/ 375 w 465"/>
                <a:gd name="T47" fmla="*/ 1257 h 1320"/>
                <a:gd name="T48" fmla="*/ 375 w 465"/>
                <a:gd name="T49" fmla="*/ 359 h 1320"/>
                <a:gd name="T50" fmla="*/ 384 w 465"/>
                <a:gd name="T51" fmla="*/ 359 h 1320"/>
                <a:gd name="T52" fmla="*/ 384 w 465"/>
                <a:gd name="T53" fmla="*/ 700 h 1320"/>
                <a:gd name="T54" fmla="*/ 429 w 465"/>
                <a:gd name="T55" fmla="*/ 735 h 1320"/>
                <a:gd name="T56" fmla="*/ 464 w 465"/>
                <a:gd name="T57" fmla="*/ 700 h 1320"/>
                <a:gd name="T58" fmla="*/ 464 w 465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20">
                  <a:moveTo>
                    <a:pt x="237" y="202"/>
                  </a:moveTo>
                  <a:lnTo>
                    <a:pt x="237" y="202"/>
                  </a:lnTo>
                  <a:cubicBezTo>
                    <a:pt x="297" y="202"/>
                    <a:pt x="340" y="157"/>
                    <a:pt x="340" y="106"/>
                  </a:cubicBezTo>
                  <a:cubicBezTo>
                    <a:pt x="340" y="44"/>
                    <a:pt x="297" y="0"/>
                    <a:pt x="237" y="0"/>
                  </a:cubicBezTo>
                  <a:cubicBezTo>
                    <a:pt x="184" y="0"/>
                    <a:pt x="140" y="44"/>
                    <a:pt x="140" y="106"/>
                  </a:cubicBezTo>
                  <a:cubicBezTo>
                    <a:pt x="140" y="157"/>
                    <a:pt x="184" y="202"/>
                    <a:pt x="237" y="202"/>
                  </a:cubicBezTo>
                  <a:close/>
                  <a:moveTo>
                    <a:pt x="464" y="332"/>
                  </a:moveTo>
                  <a:lnTo>
                    <a:pt x="464" y="332"/>
                  </a:lnTo>
                  <a:cubicBezTo>
                    <a:pt x="464" y="281"/>
                    <a:pt x="429" y="237"/>
                    <a:pt x="375" y="237"/>
                  </a:cubicBezTo>
                  <a:cubicBezTo>
                    <a:pt x="97" y="237"/>
                    <a:pt x="97" y="237"/>
                    <a:pt x="97" y="237"/>
                  </a:cubicBezTo>
                  <a:cubicBezTo>
                    <a:pt x="45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27" y="735"/>
                    <a:pt x="45" y="735"/>
                  </a:cubicBezTo>
                  <a:cubicBezTo>
                    <a:pt x="70" y="735"/>
                    <a:pt x="88" y="716"/>
                    <a:pt x="88" y="700"/>
                  </a:cubicBezTo>
                  <a:cubicBezTo>
                    <a:pt x="88" y="359"/>
                    <a:pt x="88" y="359"/>
                    <a:pt x="88" y="359"/>
                  </a:cubicBezTo>
                  <a:cubicBezTo>
                    <a:pt x="97" y="359"/>
                    <a:pt x="97" y="359"/>
                    <a:pt x="97" y="359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32" y="1319"/>
                    <a:pt x="159" y="1319"/>
                  </a:cubicBezTo>
                  <a:cubicBezTo>
                    <a:pt x="194" y="1319"/>
                    <a:pt x="219" y="1292"/>
                    <a:pt x="219" y="1257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254" y="768"/>
                    <a:pt x="254" y="768"/>
                    <a:pt x="254" y="768"/>
                  </a:cubicBezTo>
                  <a:cubicBezTo>
                    <a:pt x="254" y="1257"/>
                    <a:pt x="254" y="1257"/>
                    <a:pt x="254" y="1257"/>
                  </a:cubicBezTo>
                  <a:cubicBezTo>
                    <a:pt x="254" y="1292"/>
                    <a:pt x="280" y="1319"/>
                    <a:pt x="315" y="1319"/>
                  </a:cubicBezTo>
                  <a:cubicBezTo>
                    <a:pt x="340" y="1319"/>
                    <a:pt x="375" y="1292"/>
                    <a:pt x="375" y="1257"/>
                  </a:cubicBezTo>
                  <a:cubicBezTo>
                    <a:pt x="375" y="359"/>
                    <a:pt x="375" y="359"/>
                    <a:pt x="375" y="359"/>
                  </a:cubicBezTo>
                  <a:cubicBezTo>
                    <a:pt x="384" y="359"/>
                    <a:pt x="384" y="359"/>
                    <a:pt x="384" y="359"/>
                  </a:cubicBezTo>
                  <a:cubicBezTo>
                    <a:pt x="384" y="700"/>
                    <a:pt x="384" y="700"/>
                    <a:pt x="384" y="700"/>
                  </a:cubicBezTo>
                  <a:cubicBezTo>
                    <a:pt x="384" y="716"/>
                    <a:pt x="402" y="735"/>
                    <a:pt x="429" y="735"/>
                  </a:cubicBezTo>
                  <a:cubicBezTo>
                    <a:pt x="446" y="735"/>
                    <a:pt x="464" y="716"/>
                    <a:pt x="464" y="700"/>
                  </a:cubicBezTo>
                  <a:lnTo>
                    <a:pt x="464" y="3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484"/>
            <p:cNvSpPr>
              <a:spLocks noChangeArrowheads="1"/>
            </p:cNvSpPr>
            <p:nvPr/>
          </p:nvSpPr>
          <p:spPr bwMode="auto">
            <a:xfrm>
              <a:off x="2009590" y="4710617"/>
              <a:ext cx="278538" cy="798173"/>
            </a:xfrm>
            <a:custGeom>
              <a:avLst/>
              <a:gdLst>
                <a:gd name="T0" fmla="*/ 237 w 463"/>
                <a:gd name="T1" fmla="*/ 202 h 1320"/>
                <a:gd name="T2" fmla="*/ 237 w 463"/>
                <a:gd name="T3" fmla="*/ 202 h 1320"/>
                <a:gd name="T4" fmla="*/ 341 w 463"/>
                <a:gd name="T5" fmla="*/ 106 h 1320"/>
                <a:gd name="T6" fmla="*/ 237 w 463"/>
                <a:gd name="T7" fmla="*/ 0 h 1320"/>
                <a:gd name="T8" fmla="*/ 140 w 463"/>
                <a:gd name="T9" fmla="*/ 106 h 1320"/>
                <a:gd name="T10" fmla="*/ 237 w 463"/>
                <a:gd name="T11" fmla="*/ 202 h 1320"/>
                <a:gd name="T12" fmla="*/ 462 w 463"/>
                <a:gd name="T13" fmla="*/ 332 h 1320"/>
                <a:gd name="T14" fmla="*/ 462 w 463"/>
                <a:gd name="T15" fmla="*/ 332 h 1320"/>
                <a:gd name="T16" fmla="*/ 376 w 463"/>
                <a:gd name="T17" fmla="*/ 237 h 1320"/>
                <a:gd name="T18" fmla="*/ 97 w 463"/>
                <a:gd name="T19" fmla="*/ 237 h 1320"/>
                <a:gd name="T20" fmla="*/ 0 w 463"/>
                <a:gd name="T21" fmla="*/ 332 h 1320"/>
                <a:gd name="T22" fmla="*/ 0 w 463"/>
                <a:gd name="T23" fmla="*/ 700 h 1320"/>
                <a:gd name="T24" fmla="*/ 44 w 463"/>
                <a:gd name="T25" fmla="*/ 735 h 1320"/>
                <a:gd name="T26" fmla="*/ 79 w 463"/>
                <a:gd name="T27" fmla="*/ 700 h 1320"/>
                <a:gd name="T28" fmla="*/ 79 w 463"/>
                <a:gd name="T29" fmla="*/ 359 h 1320"/>
                <a:gd name="T30" fmla="*/ 97 w 463"/>
                <a:gd name="T31" fmla="*/ 359 h 1320"/>
                <a:gd name="T32" fmla="*/ 97 w 463"/>
                <a:gd name="T33" fmla="*/ 1257 h 1320"/>
                <a:gd name="T34" fmla="*/ 157 w 463"/>
                <a:gd name="T35" fmla="*/ 1319 h 1320"/>
                <a:gd name="T36" fmla="*/ 219 w 463"/>
                <a:gd name="T37" fmla="*/ 1257 h 1320"/>
                <a:gd name="T38" fmla="*/ 219 w 463"/>
                <a:gd name="T39" fmla="*/ 768 h 1320"/>
                <a:gd name="T40" fmla="*/ 254 w 463"/>
                <a:gd name="T41" fmla="*/ 768 h 1320"/>
                <a:gd name="T42" fmla="*/ 254 w 463"/>
                <a:gd name="T43" fmla="*/ 1257 h 1320"/>
                <a:gd name="T44" fmla="*/ 316 w 463"/>
                <a:gd name="T45" fmla="*/ 1319 h 1320"/>
                <a:gd name="T46" fmla="*/ 367 w 463"/>
                <a:gd name="T47" fmla="*/ 1257 h 1320"/>
                <a:gd name="T48" fmla="*/ 367 w 463"/>
                <a:gd name="T49" fmla="*/ 359 h 1320"/>
                <a:gd name="T50" fmla="*/ 384 w 463"/>
                <a:gd name="T51" fmla="*/ 359 h 1320"/>
                <a:gd name="T52" fmla="*/ 384 w 463"/>
                <a:gd name="T53" fmla="*/ 700 h 1320"/>
                <a:gd name="T54" fmla="*/ 427 w 463"/>
                <a:gd name="T55" fmla="*/ 735 h 1320"/>
                <a:gd name="T56" fmla="*/ 462 w 463"/>
                <a:gd name="T57" fmla="*/ 700 h 1320"/>
                <a:gd name="T58" fmla="*/ 462 w 463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20">
                  <a:moveTo>
                    <a:pt x="237" y="202"/>
                  </a:moveTo>
                  <a:lnTo>
                    <a:pt x="237" y="202"/>
                  </a:lnTo>
                  <a:cubicBezTo>
                    <a:pt x="297" y="202"/>
                    <a:pt x="341" y="157"/>
                    <a:pt x="341" y="106"/>
                  </a:cubicBezTo>
                  <a:cubicBezTo>
                    <a:pt x="341" y="44"/>
                    <a:pt x="297" y="0"/>
                    <a:pt x="237" y="0"/>
                  </a:cubicBezTo>
                  <a:cubicBezTo>
                    <a:pt x="184" y="0"/>
                    <a:pt x="140" y="44"/>
                    <a:pt x="140" y="106"/>
                  </a:cubicBezTo>
                  <a:cubicBezTo>
                    <a:pt x="140" y="157"/>
                    <a:pt x="184" y="202"/>
                    <a:pt x="237" y="202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81"/>
                    <a:pt x="427" y="237"/>
                    <a:pt x="376" y="237"/>
                  </a:cubicBezTo>
                  <a:cubicBezTo>
                    <a:pt x="97" y="237"/>
                    <a:pt x="97" y="237"/>
                    <a:pt x="97" y="237"/>
                  </a:cubicBezTo>
                  <a:cubicBezTo>
                    <a:pt x="44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19" y="735"/>
                    <a:pt x="44" y="735"/>
                  </a:cubicBezTo>
                  <a:cubicBezTo>
                    <a:pt x="62" y="735"/>
                    <a:pt x="79" y="716"/>
                    <a:pt x="79" y="700"/>
                  </a:cubicBezTo>
                  <a:cubicBezTo>
                    <a:pt x="79" y="359"/>
                    <a:pt x="79" y="359"/>
                    <a:pt x="79" y="359"/>
                  </a:cubicBezTo>
                  <a:cubicBezTo>
                    <a:pt x="97" y="359"/>
                    <a:pt x="97" y="359"/>
                    <a:pt x="97" y="359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22" y="1319"/>
                    <a:pt x="157" y="1319"/>
                  </a:cubicBezTo>
                  <a:cubicBezTo>
                    <a:pt x="192" y="1319"/>
                    <a:pt x="219" y="1292"/>
                    <a:pt x="219" y="1257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254" y="768"/>
                    <a:pt x="254" y="768"/>
                    <a:pt x="254" y="768"/>
                  </a:cubicBezTo>
                  <a:cubicBezTo>
                    <a:pt x="254" y="1257"/>
                    <a:pt x="254" y="1257"/>
                    <a:pt x="254" y="1257"/>
                  </a:cubicBezTo>
                  <a:cubicBezTo>
                    <a:pt x="254" y="1292"/>
                    <a:pt x="281" y="1319"/>
                    <a:pt x="316" y="1319"/>
                  </a:cubicBezTo>
                  <a:cubicBezTo>
                    <a:pt x="341" y="1319"/>
                    <a:pt x="367" y="1292"/>
                    <a:pt x="367" y="1257"/>
                  </a:cubicBezTo>
                  <a:cubicBezTo>
                    <a:pt x="367" y="359"/>
                    <a:pt x="367" y="359"/>
                    <a:pt x="367" y="359"/>
                  </a:cubicBezTo>
                  <a:cubicBezTo>
                    <a:pt x="384" y="359"/>
                    <a:pt x="384" y="359"/>
                    <a:pt x="384" y="359"/>
                  </a:cubicBezTo>
                  <a:cubicBezTo>
                    <a:pt x="384" y="700"/>
                    <a:pt x="384" y="700"/>
                    <a:pt x="384" y="700"/>
                  </a:cubicBezTo>
                  <a:cubicBezTo>
                    <a:pt x="384" y="716"/>
                    <a:pt x="402" y="735"/>
                    <a:pt x="427" y="735"/>
                  </a:cubicBezTo>
                  <a:cubicBezTo>
                    <a:pt x="446" y="735"/>
                    <a:pt x="462" y="716"/>
                    <a:pt x="462" y="700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485"/>
            <p:cNvSpPr>
              <a:spLocks noChangeArrowheads="1"/>
            </p:cNvSpPr>
            <p:nvPr/>
          </p:nvSpPr>
          <p:spPr bwMode="auto">
            <a:xfrm>
              <a:off x="2470250" y="4710617"/>
              <a:ext cx="278538" cy="798173"/>
            </a:xfrm>
            <a:custGeom>
              <a:avLst/>
              <a:gdLst>
                <a:gd name="T0" fmla="*/ 236 w 464"/>
                <a:gd name="T1" fmla="*/ 202 h 1320"/>
                <a:gd name="T2" fmla="*/ 236 w 464"/>
                <a:gd name="T3" fmla="*/ 202 h 1320"/>
                <a:gd name="T4" fmla="*/ 341 w 464"/>
                <a:gd name="T5" fmla="*/ 106 h 1320"/>
                <a:gd name="T6" fmla="*/ 236 w 464"/>
                <a:gd name="T7" fmla="*/ 0 h 1320"/>
                <a:gd name="T8" fmla="*/ 141 w 464"/>
                <a:gd name="T9" fmla="*/ 106 h 1320"/>
                <a:gd name="T10" fmla="*/ 236 w 464"/>
                <a:gd name="T11" fmla="*/ 202 h 1320"/>
                <a:gd name="T12" fmla="*/ 463 w 464"/>
                <a:gd name="T13" fmla="*/ 332 h 1320"/>
                <a:gd name="T14" fmla="*/ 463 w 464"/>
                <a:gd name="T15" fmla="*/ 332 h 1320"/>
                <a:gd name="T16" fmla="*/ 376 w 464"/>
                <a:gd name="T17" fmla="*/ 237 h 1320"/>
                <a:gd name="T18" fmla="*/ 97 w 464"/>
                <a:gd name="T19" fmla="*/ 237 h 1320"/>
                <a:gd name="T20" fmla="*/ 0 w 464"/>
                <a:gd name="T21" fmla="*/ 332 h 1320"/>
                <a:gd name="T22" fmla="*/ 0 w 464"/>
                <a:gd name="T23" fmla="*/ 700 h 1320"/>
                <a:gd name="T24" fmla="*/ 44 w 464"/>
                <a:gd name="T25" fmla="*/ 735 h 1320"/>
                <a:gd name="T26" fmla="*/ 79 w 464"/>
                <a:gd name="T27" fmla="*/ 700 h 1320"/>
                <a:gd name="T28" fmla="*/ 79 w 464"/>
                <a:gd name="T29" fmla="*/ 359 h 1320"/>
                <a:gd name="T30" fmla="*/ 97 w 464"/>
                <a:gd name="T31" fmla="*/ 359 h 1320"/>
                <a:gd name="T32" fmla="*/ 97 w 464"/>
                <a:gd name="T33" fmla="*/ 1257 h 1320"/>
                <a:gd name="T34" fmla="*/ 157 w 464"/>
                <a:gd name="T35" fmla="*/ 1319 h 1320"/>
                <a:gd name="T36" fmla="*/ 219 w 464"/>
                <a:gd name="T37" fmla="*/ 1257 h 1320"/>
                <a:gd name="T38" fmla="*/ 219 w 464"/>
                <a:gd name="T39" fmla="*/ 768 h 1320"/>
                <a:gd name="T40" fmla="*/ 254 w 464"/>
                <a:gd name="T41" fmla="*/ 768 h 1320"/>
                <a:gd name="T42" fmla="*/ 254 w 464"/>
                <a:gd name="T43" fmla="*/ 1257 h 1320"/>
                <a:gd name="T44" fmla="*/ 306 w 464"/>
                <a:gd name="T45" fmla="*/ 1319 h 1320"/>
                <a:gd name="T46" fmla="*/ 368 w 464"/>
                <a:gd name="T47" fmla="*/ 1257 h 1320"/>
                <a:gd name="T48" fmla="*/ 368 w 464"/>
                <a:gd name="T49" fmla="*/ 359 h 1320"/>
                <a:gd name="T50" fmla="*/ 384 w 464"/>
                <a:gd name="T51" fmla="*/ 359 h 1320"/>
                <a:gd name="T52" fmla="*/ 384 w 464"/>
                <a:gd name="T53" fmla="*/ 700 h 1320"/>
                <a:gd name="T54" fmla="*/ 428 w 464"/>
                <a:gd name="T55" fmla="*/ 735 h 1320"/>
                <a:gd name="T56" fmla="*/ 463 w 464"/>
                <a:gd name="T57" fmla="*/ 700 h 1320"/>
                <a:gd name="T58" fmla="*/ 463 w 464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4" h="1320">
                  <a:moveTo>
                    <a:pt x="236" y="202"/>
                  </a:moveTo>
                  <a:lnTo>
                    <a:pt x="236" y="202"/>
                  </a:lnTo>
                  <a:cubicBezTo>
                    <a:pt x="289" y="202"/>
                    <a:pt x="341" y="157"/>
                    <a:pt x="341" y="106"/>
                  </a:cubicBezTo>
                  <a:cubicBezTo>
                    <a:pt x="341" y="44"/>
                    <a:pt x="289" y="0"/>
                    <a:pt x="236" y="0"/>
                  </a:cubicBezTo>
                  <a:cubicBezTo>
                    <a:pt x="184" y="0"/>
                    <a:pt x="141" y="44"/>
                    <a:pt x="141" y="106"/>
                  </a:cubicBezTo>
                  <a:cubicBezTo>
                    <a:pt x="141" y="157"/>
                    <a:pt x="184" y="202"/>
                    <a:pt x="236" y="202"/>
                  </a:cubicBezTo>
                  <a:close/>
                  <a:moveTo>
                    <a:pt x="463" y="332"/>
                  </a:moveTo>
                  <a:lnTo>
                    <a:pt x="463" y="332"/>
                  </a:lnTo>
                  <a:cubicBezTo>
                    <a:pt x="463" y="281"/>
                    <a:pt x="428" y="237"/>
                    <a:pt x="376" y="237"/>
                  </a:cubicBezTo>
                  <a:cubicBezTo>
                    <a:pt x="97" y="237"/>
                    <a:pt x="97" y="237"/>
                    <a:pt x="97" y="237"/>
                  </a:cubicBezTo>
                  <a:cubicBezTo>
                    <a:pt x="44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19" y="735"/>
                    <a:pt x="44" y="735"/>
                  </a:cubicBezTo>
                  <a:cubicBezTo>
                    <a:pt x="62" y="735"/>
                    <a:pt x="79" y="716"/>
                    <a:pt x="79" y="700"/>
                  </a:cubicBezTo>
                  <a:cubicBezTo>
                    <a:pt x="79" y="359"/>
                    <a:pt x="79" y="359"/>
                    <a:pt x="79" y="359"/>
                  </a:cubicBezTo>
                  <a:cubicBezTo>
                    <a:pt x="97" y="359"/>
                    <a:pt x="97" y="359"/>
                    <a:pt x="97" y="359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22" y="1319"/>
                    <a:pt x="157" y="1319"/>
                  </a:cubicBezTo>
                  <a:cubicBezTo>
                    <a:pt x="192" y="1319"/>
                    <a:pt x="219" y="1292"/>
                    <a:pt x="219" y="1257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254" y="768"/>
                    <a:pt x="254" y="768"/>
                    <a:pt x="254" y="768"/>
                  </a:cubicBezTo>
                  <a:cubicBezTo>
                    <a:pt x="254" y="1257"/>
                    <a:pt x="254" y="1257"/>
                    <a:pt x="254" y="1257"/>
                  </a:cubicBezTo>
                  <a:cubicBezTo>
                    <a:pt x="254" y="1292"/>
                    <a:pt x="281" y="1319"/>
                    <a:pt x="306" y="1319"/>
                  </a:cubicBezTo>
                  <a:cubicBezTo>
                    <a:pt x="341" y="1319"/>
                    <a:pt x="368" y="1292"/>
                    <a:pt x="368" y="1257"/>
                  </a:cubicBezTo>
                  <a:cubicBezTo>
                    <a:pt x="368" y="359"/>
                    <a:pt x="368" y="359"/>
                    <a:pt x="368" y="359"/>
                  </a:cubicBezTo>
                  <a:cubicBezTo>
                    <a:pt x="384" y="359"/>
                    <a:pt x="384" y="359"/>
                    <a:pt x="384" y="359"/>
                  </a:cubicBezTo>
                  <a:cubicBezTo>
                    <a:pt x="384" y="700"/>
                    <a:pt x="384" y="700"/>
                    <a:pt x="384" y="700"/>
                  </a:cubicBezTo>
                  <a:cubicBezTo>
                    <a:pt x="384" y="716"/>
                    <a:pt x="403" y="735"/>
                    <a:pt x="428" y="735"/>
                  </a:cubicBezTo>
                  <a:cubicBezTo>
                    <a:pt x="446" y="735"/>
                    <a:pt x="463" y="716"/>
                    <a:pt x="463" y="700"/>
                  </a:cubicBezTo>
                  <a:lnTo>
                    <a:pt x="463" y="3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486"/>
            <p:cNvSpPr>
              <a:spLocks noChangeArrowheads="1"/>
            </p:cNvSpPr>
            <p:nvPr/>
          </p:nvSpPr>
          <p:spPr bwMode="auto">
            <a:xfrm>
              <a:off x="2933587" y="4710617"/>
              <a:ext cx="278538" cy="798173"/>
            </a:xfrm>
            <a:custGeom>
              <a:avLst/>
              <a:gdLst>
                <a:gd name="T0" fmla="*/ 235 w 463"/>
                <a:gd name="T1" fmla="*/ 202 h 1320"/>
                <a:gd name="T2" fmla="*/ 235 w 463"/>
                <a:gd name="T3" fmla="*/ 202 h 1320"/>
                <a:gd name="T4" fmla="*/ 332 w 463"/>
                <a:gd name="T5" fmla="*/ 106 h 1320"/>
                <a:gd name="T6" fmla="*/ 235 w 463"/>
                <a:gd name="T7" fmla="*/ 0 h 1320"/>
                <a:gd name="T8" fmla="*/ 140 w 463"/>
                <a:gd name="T9" fmla="*/ 106 h 1320"/>
                <a:gd name="T10" fmla="*/ 235 w 463"/>
                <a:gd name="T11" fmla="*/ 202 h 1320"/>
                <a:gd name="T12" fmla="*/ 462 w 463"/>
                <a:gd name="T13" fmla="*/ 332 h 1320"/>
                <a:gd name="T14" fmla="*/ 462 w 463"/>
                <a:gd name="T15" fmla="*/ 332 h 1320"/>
                <a:gd name="T16" fmla="*/ 375 w 463"/>
                <a:gd name="T17" fmla="*/ 237 h 1320"/>
                <a:gd name="T18" fmla="*/ 96 w 463"/>
                <a:gd name="T19" fmla="*/ 237 h 1320"/>
                <a:gd name="T20" fmla="*/ 0 w 463"/>
                <a:gd name="T21" fmla="*/ 332 h 1320"/>
                <a:gd name="T22" fmla="*/ 0 w 463"/>
                <a:gd name="T23" fmla="*/ 700 h 1320"/>
                <a:gd name="T24" fmla="*/ 43 w 463"/>
                <a:gd name="T25" fmla="*/ 735 h 1320"/>
                <a:gd name="T26" fmla="*/ 78 w 463"/>
                <a:gd name="T27" fmla="*/ 700 h 1320"/>
                <a:gd name="T28" fmla="*/ 78 w 463"/>
                <a:gd name="T29" fmla="*/ 359 h 1320"/>
                <a:gd name="T30" fmla="*/ 96 w 463"/>
                <a:gd name="T31" fmla="*/ 359 h 1320"/>
                <a:gd name="T32" fmla="*/ 96 w 463"/>
                <a:gd name="T33" fmla="*/ 1257 h 1320"/>
                <a:gd name="T34" fmla="*/ 157 w 463"/>
                <a:gd name="T35" fmla="*/ 1319 h 1320"/>
                <a:gd name="T36" fmla="*/ 218 w 463"/>
                <a:gd name="T37" fmla="*/ 1257 h 1320"/>
                <a:gd name="T38" fmla="*/ 218 w 463"/>
                <a:gd name="T39" fmla="*/ 768 h 1320"/>
                <a:gd name="T40" fmla="*/ 253 w 463"/>
                <a:gd name="T41" fmla="*/ 768 h 1320"/>
                <a:gd name="T42" fmla="*/ 253 w 463"/>
                <a:gd name="T43" fmla="*/ 1257 h 1320"/>
                <a:gd name="T44" fmla="*/ 305 w 463"/>
                <a:gd name="T45" fmla="*/ 1319 h 1320"/>
                <a:gd name="T46" fmla="*/ 367 w 463"/>
                <a:gd name="T47" fmla="*/ 1257 h 1320"/>
                <a:gd name="T48" fmla="*/ 367 w 463"/>
                <a:gd name="T49" fmla="*/ 359 h 1320"/>
                <a:gd name="T50" fmla="*/ 383 w 463"/>
                <a:gd name="T51" fmla="*/ 359 h 1320"/>
                <a:gd name="T52" fmla="*/ 383 w 463"/>
                <a:gd name="T53" fmla="*/ 700 h 1320"/>
                <a:gd name="T54" fmla="*/ 427 w 463"/>
                <a:gd name="T55" fmla="*/ 735 h 1320"/>
                <a:gd name="T56" fmla="*/ 462 w 463"/>
                <a:gd name="T57" fmla="*/ 700 h 1320"/>
                <a:gd name="T58" fmla="*/ 462 w 463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20">
                  <a:moveTo>
                    <a:pt x="235" y="202"/>
                  </a:moveTo>
                  <a:lnTo>
                    <a:pt x="235" y="202"/>
                  </a:lnTo>
                  <a:cubicBezTo>
                    <a:pt x="288" y="202"/>
                    <a:pt x="332" y="157"/>
                    <a:pt x="332" y="106"/>
                  </a:cubicBezTo>
                  <a:cubicBezTo>
                    <a:pt x="332" y="44"/>
                    <a:pt x="288" y="0"/>
                    <a:pt x="235" y="0"/>
                  </a:cubicBezTo>
                  <a:cubicBezTo>
                    <a:pt x="183" y="0"/>
                    <a:pt x="140" y="44"/>
                    <a:pt x="140" y="106"/>
                  </a:cubicBezTo>
                  <a:cubicBezTo>
                    <a:pt x="140" y="157"/>
                    <a:pt x="183" y="202"/>
                    <a:pt x="235" y="202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81"/>
                    <a:pt x="418" y="237"/>
                    <a:pt x="375" y="237"/>
                  </a:cubicBezTo>
                  <a:cubicBezTo>
                    <a:pt x="96" y="237"/>
                    <a:pt x="96" y="237"/>
                    <a:pt x="96" y="237"/>
                  </a:cubicBezTo>
                  <a:cubicBezTo>
                    <a:pt x="43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18" y="735"/>
                    <a:pt x="43" y="735"/>
                  </a:cubicBezTo>
                  <a:cubicBezTo>
                    <a:pt x="61" y="735"/>
                    <a:pt x="78" y="716"/>
                    <a:pt x="78" y="700"/>
                  </a:cubicBezTo>
                  <a:cubicBezTo>
                    <a:pt x="78" y="359"/>
                    <a:pt x="78" y="359"/>
                    <a:pt x="78" y="359"/>
                  </a:cubicBezTo>
                  <a:cubicBezTo>
                    <a:pt x="96" y="359"/>
                    <a:pt x="96" y="359"/>
                    <a:pt x="96" y="359"/>
                  </a:cubicBezTo>
                  <a:cubicBezTo>
                    <a:pt x="96" y="1257"/>
                    <a:pt x="96" y="1257"/>
                    <a:pt x="96" y="1257"/>
                  </a:cubicBezTo>
                  <a:cubicBezTo>
                    <a:pt x="96" y="1292"/>
                    <a:pt x="121" y="1319"/>
                    <a:pt x="157" y="1319"/>
                  </a:cubicBezTo>
                  <a:cubicBezTo>
                    <a:pt x="192" y="1319"/>
                    <a:pt x="218" y="1292"/>
                    <a:pt x="218" y="1257"/>
                  </a:cubicBezTo>
                  <a:cubicBezTo>
                    <a:pt x="218" y="768"/>
                    <a:pt x="218" y="768"/>
                    <a:pt x="218" y="768"/>
                  </a:cubicBezTo>
                  <a:cubicBezTo>
                    <a:pt x="253" y="768"/>
                    <a:pt x="253" y="768"/>
                    <a:pt x="253" y="768"/>
                  </a:cubicBezTo>
                  <a:cubicBezTo>
                    <a:pt x="253" y="1257"/>
                    <a:pt x="253" y="1257"/>
                    <a:pt x="253" y="1257"/>
                  </a:cubicBezTo>
                  <a:cubicBezTo>
                    <a:pt x="253" y="1292"/>
                    <a:pt x="278" y="1319"/>
                    <a:pt x="305" y="1319"/>
                  </a:cubicBezTo>
                  <a:cubicBezTo>
                    <a:pt x="340" y="1319"/>
                    <a:pt x="367" y="1292"/>
                    <a:pt x="367" y="1257"/>
                  </a:cubicBezTo>
                  <a:cubicBezTo>
                    <a:pt x="367" y="359"/>
                    <a:pt x="367" y="359"/>
                    <a:pt x="367" y="359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83" y="700"/>
                    <a:pt x="383" y="700"/>
                    <a:pt x="383" y="700"/>
                  </a:cubicBezTo>
                  <a:cubicBezTo>
                    <a:pt x="383" y="716"/>
                    <a:pt x="402" y="735"/>
                    <a:pt x="427" y="735"/>
                  </a:cubicBezTo>
                  <a:cubicBezTo>
                    <a:pt x="445" y="735"/>
                    <a:pt x="462" y="716"/>
                    <a:pt x="462" y="700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endParaRPr lang="en-US" sz="10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487"/>
            <p:cNvSpPr>
              <a:spLocks noChangeArrowheads="1"/>
            </p:cNvSpPr>
            <p:nvPr/>
          </p:nvSpPr>
          <p:spPr bwMode="auto">
            <a:xfrm>
              <a:off x="3394248" y="4710617"/>
              <a:ext cx="278538" cy="798173"/>
            </a:xfrm>
            <a:custGeom>
              <a:avLst/>
              <a:gdLst>
                <a:gd name="T0" fmla="*/ 235 w 463"/>
                <a:gd name="T1" fmla="*/ 202 h 1320"/>
                <a:gd name="T2" fmla="*/ 235 w 463"/>
                <a:gd name="T3" fmla="*/ 202 h 1320"/>
                <a:gd name="T4" fmla="*/ 332 w 463"/>
                <a:gd name="T5" fmla="*/ 106 h 1320"/>
                <a:gd name="T6" fmla="*/ 235 w 463"/>
                <a:gd name="T7" fmla="*/ 0 h 1320"/>
                <a:gd name="T8" fmla="*/ 130 w 463"/>
                <a:gd name="T9" fmla="*/ 106 h 1320"/>
                <a:gd name="T10" fmla="*/ 235 w 463"/>
                <a:gd name="T11" fmla="*/ 202 h 1320"/>
                <a:gd name="T12" fmla="*/ 462 w 463"/>
                <a:gd name="T13" fmla="*/ 332 h 1320"/>
                <a:gd name="T14" fmla="*/ 462 w 463"/>
                <a:gd name="T15" fmla="*/ 332 h 1320"/>
                <a:gd name="T16" fmla="*/ 375 w 463"/>
                <a:gd name="T17" fmla="*/ 237 h 1320"/>
                <a:gd name="T18" fmla="*/ 87 w 463"/>
                <a:gd name="T19" fmla="*/ 237 h 1320"/>
                <a:gd name="T20" fmla="*/ 0 w 463"/>
                <a:gd name="T21" fmla="*/ 332 h 1320"/>
                <a:gd name="T22" fmla="*/ 0 w 463"/>
                <a:gd name="T23" fmla="*/ 700 h 1320"/>
                <a:gd name="T24" fmla="*/ 43 w 463"/>
                <a:gd name="T25" fmla="*/ 735 h 1320"/>
                <a:gd name="T26" fmla="*/ 78 w 463"/>
                <a:gd name="T27" fmla="*/ 700 h 1320"/>
                <a:gd name="T28" fmla="*/ 78 w 463"/>
                <a:gd name="T29" fmla="*/ 359 h 1320"/>
                <a:gd name="T30" fmla="*/ 95 w 463"/>
                <a:gd name="T31" fmla="*/ 359 h 1320"/>
                <a:gd name="T32" fmla="*/ 95 w 463"/>
                <a:gd name="T33" fmla="*/ 1257 h 1320"/>
                <a:gd name="T34" fmla="*/ 157 w 463"/>
                <a:gd name="T35" fmla="*/ 1319 h 1320"/>
                <a:gd name="T36" fmla="*/ 218 w 463"/>
                <a:gd name="T37" fmla="*/ 1257 h 1320"/>
                <a:gd name="T38" fmla="*/ 218 w 463"/>
                <a:gd name="T39" fmla="*/ 768 h 1320"/>
                <a:gd name="T40" fmla="*/ 244 w 463"/>
                <a:gd name="T41" fmla="*/ 768 h 1320"/>
                <a:gd name="T42" fmla="*/ 244 w 463"/>
                <a:gd name="T43" fmla="*/ 1257 h 1320"/>
                <a:gd name="T44" fmla="*/ 305 w 463"/>
                <a:gd name="T45" fmla="*/ 1319 h 1320"/>
                <a:gd name="T46" fmla="*/ 367 w 463"/>
                <a:gd name="T47" fmla="*/ 1257 h 1320"/>
                <a:gd name="T48" fmla="*/ 367 w 463"/>
                <a:gd name="T49" fmla="*/ 359 h 1320"/>
                <a:gd name="T50" fmla="*/ 384 w 463"/>
                <a:gd name="T51" fmla="*/ 359 h 1320"/>
                <a:gd name="T52" fmla="*/ 384 w 463"/>
                <a:gd name="T53" fmla="*/ 700 h 1320"/>
                <a:gd name="T54" fmla="*/ 419 w 463"/>
                <a:gd name="T55" fmla="*/ 735 h 1320"/>
                <a:gd name="T56" fmla="*/ 462 w 463"/>
                <a:gd name="T57" fmla="*/ 700 h 1320"/>
                <a:gd name="T58" fmla="*/ 462 w 463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20">
                  <a:moveTo>
                    <a:pt x="235" y="202"/>
                  </a:moveTo>
                  <a:lnTo>
                    <a:pt x="235" y="202"/>
                  </a:lnTo>
                  <a:cubicBezTo>
                    <a:pt x="287" y="202"/>
                    <a:pt x="332" y="157"/>
                    <a:pt x="332" y="106"/>
                  </a:cubicBezTo>
                  <a:cubicBezTo>
                    <a:pt x="332" y="44"/>
                    <a:pt x="287" y="0"/>
                    <a:pt x="235" y="0"/>
                  </a:cubicBezTo>
                  <a:cubicBezTo>
                    <a:pt x="183" y="0"/>
                    <a:pt x="130" y="44"/>
                    <a:pt x="130" y="106"/>
                  </a:cubicBezTo>
                  <a:cubicBezTo>
                    <a:pt x="130" y="157"/>
                    <a:pt x="183" y="202"/>
                    <a:pt x="235" y="202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81"/>
                    <a:pt x="419" y="237"/>
                    <a:pt x="375" y="237"/>
                  </a:cubicBezTo>
                  <a:cubicBezTo>
                    <a:pt x="87" y="237"/>
                    <a:pt x="87" y="237"/>
                    <a:pt x="87" y="237"/>
                  </a:cubicBezTo>
                  <a:cubicBezTo>
                    <a:pt x="43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17" y="735"/>
                    <a:pt x="43" y="735"/>
                  </a:cubicBezTo>
                  <a:cubicBezTo>
                    <a:pt x="62" y="735"/>
                    <a:pt x="78" y="716"/>
                    <a:pt x="78" y="700"/>
                  </a:cubicBezTo>
                  <a:cubicBezTo>
                    <a:pt x="78" y="359"/>
                    <a:pt x="78" y="359"/>
                    <a:pt x="78" y="359"/>
                  </a:cubicBezTo>
                  <a:cubicBezTo>
                    <a:pt x="95" y="359"/>
                    <a:pt x="95" y="359"/>
                    <a:pt x="95" y="359"/>
                  </a:cubicBezTo>
                  <a:cubicBezTo>
                    <a:pt x="95" y="1257"/>
                    <a:pt x="95" y="1257"/>
                    <a:pt x="95" y="1257"/>
                  </a:cubicBezTo>
                  <a:cubicBezTo>
                    <a:pt x="95" y="1292"/>
                    <a:pt x="122" y="1319"/>
                    <a:pt x="157" y="1319"/>
                  </a:cubicBezTo>
                  <a:cubicBezTo>
                    <a:pt x="192" y="1319"/>
                    <a:pt x="218" y="1292"/>
                    <a:pt x="218" y="1257"/>
                  </a:cubicBezTo>
                  <a:cubicBezTo>
                    <a:pt x="218" y="768"/>
                    <a:pt x="218" y="768"/>
                    <a:pt x="218" y="768"/>
                  </a:cubicBezTo>
                  <a:cubicBezTo>
                    <a:pt x="244" y="768"/>
                    <a:pt x="244" y="768"/>
                    <a:pt x="244" y="768"/>
                  </a:cubicBezTo>
                  <a:cubicBezTo>
                    <a:pt x="244" y="1257"/>
                    <a:pt x="244" y="1257"/>
                    <a:pt x="244" y="1257"/>
                  </a:cubicBezTo>
                  <a:cubicBezTo>
                    <a:pt x="244" y="1292"/>
                    <a:pt x="270" y="1319"/>
                    <a:pt x="305" y="1319"/>
                  </a:cubicBezTo>
                  <a:cubicBezTo>
                    <a:pt x="340" y="1319"/>
                    <a:pt x="367" y="1292"/>
                    <a:pt x="367" y="1257"/>
                  </a:cubicBezTo>
                  <a:cubicBezTo>
                    <a:pt x="367" y="359"/>
                    <a:pt x="367" y="359"/>
                    <a:pt x="367" y="359"/>
                  </a:cubicBezTo>
                  <a:cubicBezTo>
                    <a:pt x="384" y="359"/>
                    <a:pt x="384" y="359"/>
                    <a:pt x="384" y="359"/>
                  </a:cubicBezTo>
                  <a:cubicBezTo>
                    <a:pt x="384" y="700"/>
                    <a:pt x="384" y="700"/>
                    <a:pt x="384" y="700"/>
                  </a:cubicBezTo>
                  <a:cubicBezTo>
                    <a:pt x="384" y="716"/>
                    <a:pt x="400" y="735"/>
                    <a:pt x="419" y="735"/>
                  </a:cubicBezTo>
                  <a:cubicBezTo>
                    <a:pt x="445" y="735"/>
                    <a:pt x="462" y="716"/>
                    <a:pt x="462" y="700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endParaRPr lang="en-US" sz="10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488"/>
            <p:cNvSpPr>
              <a:spLocks noChangeArrowheads="1"/>
            </p:cNvSpPr>
            <p:nvPr/>
          </p:nvSpPr>
          <p:spPr bwMode="auto">
            <a:xfrm>
              <a:off x="3854909" y="4710617"/>
              <a:ext cx="278538" cy="798173"/>
            </a:xfrm>
            <a:custGeom>
              <a:avLst/>
              <a:gdLst>
                <a:gd name="T0" fmla="*/ 235 w 463"/>
                <a:gd name="T1" fmla="*/ 202 h 1320"/>
                <a:gd name="T2" fmla="*/ 235 w 463"/>
                <a:gd name="T3" fmla="*/ 202 h 1320"/>
                <a:gd name="T4" fmla="*/ 330 w 463"/>
                <a:gd name="T5" fmla="*/ 106 h 1320"/>
                <a:gd name="T6" fmla="*/ 235 w 463"/>
                <a:gd name="T7" fmla="*/ 0 h 1320"/>
                <a:gd name="T8" fmla="*/ 130 w 463"/>
                <a:gd name="T9" fmla="*/ 106 h 1320"/>
                <a:gd name="T10" fmla="*/ 235 w 463"/>
                <a:gd name="T11" fmla="*/ 202 h 1320"/>
                <a:gd name="T12" fmla="*/ 462 w 463"/>
                <a:gd name="T13" fmla="*/ 332 h 1320"/>
                <a:gd name="T14" fmla="*/ 462 w 463"/>
                <a:gd name="T15" fmla="*/ 332 h 1320"/>
                <a:gd name="T16" fmla="*/ 366 w 463"/>
                <a:gd name="T17" fmla="*/ 237 h 1320"/>
                <a:gd name="T18" fmla="*/ 87 w 463"/>
                <a:gd name="T19" fmla="*/ 237 h 1320"/>
                <a:gd name="T20" fmla="*/ 0 w 463"/>
                <a:gd name="T21" fmla="*/ 332 h 1320"/>
                <a:gd name="T22" fmla="*/ 0 w 463"/>
                <a:gd name="T23" fmla="*/ 700 h 1320"/>
                <a:gd name="T24" fmla="*/ 35 w 463"/>
                <a:gd name="T25" fmla="*/ 735 h 1320"/>
                <a:gd name="T26" fmla="*/ 79 w 463"/>
                <a:gd name="T27" fmla="*/ 700 h 1320"/>
                <a:gd name="T28" fmla="*/ 79 w 463"/>
                <a:gd name="T29" fmla="*/ 359 h 1320"/>
                <a:gd name="T30" fmla="*/ 95 w 463"/>
                <a:gd name="T31" fmla="*/ 359 h 1320"/>
                <a:gd name="T32" fmla="*/ 95 w 463"/>
                <a:gd name="T33" fmla="*/ 1257 h 1320"/>
                <a:gd name="T34" fmla="*/ 157 w 463"/>
                <a:gd name="T35" fmla="*/ 1319 h 1320"/>
                <a:gd name="T36" fmla="*/ 217 w 463"/>
                <a:gd name="T37" fmla="*/ 1257 h 1320"/>
                <a:gd name="T38" fmla="*/ 217 w 463"/>
                <a:gd name="T39" fmla="*/ 768 h 1320"/>
                <a:gd name="T40" fmla="*/ 244 w 463"/>
                <a:gd name="T41" fmla="*/ 768 h 1320"/>
                <a:gd name="T42" fmla="*/ 244 w 463"/>
                <a:gd name="T43" fmla="*/ 1257 h 1320"/>
                <a:gd name="T44" fmla="*/ 305 w 463"/>
                <a:gd name="T45" fmla="*/ 1319 h 1320"/>
                <a:gd name="T46" fmla="*/ 366 w 463"/>
                <a:gd name="T47" fmla="*/ 1257 h 1320"/>
                <a:gd name="T48" fmla="*/ 366 w 463"/>
                <a:gd name="T49" fmla="*/ 359 h 1320"/>
                <a:gd name="T50" fmla="*/ 384 w 463"/>
                <a:gd name="T51" fmla="*/ 359 h 1320"/>
                <a:gd name="T52" fmla="*/ 384 w 463"/>
                <a:gd name="T53" fmla="*/ 700 h 1320"/>
                <a:gd name="T54" fmla="*/ 419 w 463"/>
                <a:gd name="T55" fmla="*/ 735 h 1320"/>
                <a:gd name="T56" fmla="*/ 462 w 463"/>
                <a:gd name="T57" fmla="*/ 700 h 1320"/>
                <a:gd name="T58" fmla="*/ 462 w 463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20">
                  <a:moveTo>
                    <a:pt x="235" y="202"/>
                  </a:moveTo>
                  <a:lnTo>
                    <a:pt x="235" y="202"/>
                  </a:lnTo>
                  <a:cubicBezTo>
                    <a:pt x="287" y="202"/>
                    <a:pt x="330" y="157"/>
                    <a:pt x="330" y="106"/>
                  </a:cubicBezTo>
                  <a:cubicBezTo>
                    <a:pt x="330" y="44"/>
                    <a:pt x="287" y="0"/>
                    <a:pt x="235" y="0"/>
                  </a:cubicBezTo>
                  <a:cubicBezTo>
                    <a:pt x="174" y="0"/>
                    <a:pt x="130" y="44"/>
                    <a:pt x="130" y="106"/>
                  </a:cubicBezTo>
                  <a:cubicBezTo>
                    <a:pt x="130" y="157"/>
                    <a:pt x="174" y="202"/>
                    <a:pt x="235" y="202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81"/>
                    <a:pt x="419" y="237"/>
                    <a:pt x="366" y="237"/>
                  </a:cubicBezTo>
                  <a:cubicBezTo>
                    <a:pt x="87" y="237"/>
                    <a:pt x="87" y="237"/>
                    <a:pt x="87" y="237"/>
                  </a:cubicBezTo>
                  <a:cubicBezTo>
                    <a:pt x="43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17" y="735"/>
                    <a:pt x="35" y="735"/>
                  </a:cubicBezTo>
                  <a:cubicBezTo>
                    <a:pt x="60" y="735"/>
                    <a:pt x="79" y="716"/>
                    <a:pt x="79" y="700"/>
                  </a:cubicBezTo>
                  <a:cubicBezTo>
                    <a:pt x="79" y="359"/>
                    <a:pt x="79" y="359"/>
                    <a:pt x="79" y="359"/>
                  </a:cubicBezTo>
                  <a:cubicBezTo>
                    <a:pt x="95" y="359"/>
                    <a:pt x="95" y="359"/>
                    <a:pt x="95" y="359"/>
                  </a:cubicBezTo>
                  <a:cubicBezTo>
                    <a:pt x="95" y="1257"/>
                    <a:pt x="95" y="1257"/>
                    <a:pt x="95" y="1257"/>
                  </a:cubicBezTo>
                  <a:cubicBezTo>
                    <a:pt x="95" y="1292"/>
                    <a:pt x="122" y="1319"/>
                    <a:pt x="157" y="1319"/>
                  </a:cubicBezTo>
                  <a:cubicBezTo>
                    <a:pt x="192" y="1319"/>
                    <a:pt x="217" y="1292"/>
                    <a:pt x="217" y="1257"/>
                  </a:cubicBezTo>
                  <a:cubicBezTo>
                    <a:pt x="217" y="768"/>
                    <a:pt x="217" y="768"/>
                    <a:pt x="217" y="768"/>
                  </a:cubicBezTo>
                  <a:cubicBezTo>
                    <a:pt x="244" y="768"/>
                    <a:pt x="244" y="768"/>
                    <a:pt x="244" y="768"/>
                  </a:cubicBezTo>
                  <a:cubicBezTo>
                    <a:pt x="244" y="1257"/>
                    <a:pt x="244" y="1257"/>
                    <a:pt x="244" y="1257"/>
                  </a:cubicBezTo>
                  <a:cubicBezTo>
                    <a:pt x="244" y="1292"/>
                    <a:pt x="270" y="1319"/>
                    <a:pt x="305" y="1319"/>
                  </a:cubicBezTo>
                  <a:cubicBezTo>
                    <a:pt x="341" y="1319"/>
                    <a:pt x="366" y="1292"/>
                    <a:pt x="366" y="1257"/>
                  </a:cubicBezTo>
                  <a:cubicBezTo>
                    <a:pt x="366" y="359"/>
                    <a:pt x="366" y="359"/>
                    <a:pt x="366" y="359"/>
                  </a:cubicBezTo>
                  <a:cubicBezTo>
                    <a:pt x="384" y="359"/>
                    <a:pt x="384" y="359"/>
                    <a:pt x="384" y="359"/>
                  </a:cubicBezTo>
                  <a:cubicBezTo>
                    <a:pt x="384" y="700"/>
                    <a:pt x="384" y="700"/>
                    <a:pt x="384" y="700"/>
                  </a:cubicBezTo>
                  <a:cubicBezTo>
                    <a:pt x="384" y="716"/>
                    <a:pt x="401" y="735"/>
                    <a:pt x="419" y="735"/>
                  </a:cubicBezTo>
                  <a:cubicBezTo>
                    <a:pt x="444" y="735"/>
                    <a:pt x="462" y="716"/>
                    <a:pt x="462" y="700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endParaRPr lang="en-US" sz="10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489"/>
            <p:cNvSpPr>
              <a:spLocks noChangeArrowheads="1"/>
            </p:cNvSpPr>
            <p:nvPr/>
          </p:nvSpPr>
          <p:spPr bwMode="auto">
            <a:xfrm>
              <a:off x="4315569" y="4710617"/>
              <a:ext cx="278538" cy="798173"/>
            </a:xfrm>
            <a:custGeom>
              <a:avLst/>
              <a:gdLst>
                <a:gd name="T0" fmla="*/ 236 w 464"/>
                <a:gd name="T1" fmla="*/ 202 h 1320"/>
                <a:gd name="T2" fmla="*/ 236 w 464"/>
                <a:gd name="T3" fmla="*/ 202 h 1320"/>
                <a:gd name="T4" fmla="*/ 331 w 464"/>
                <a:gd name="T5" fmla="*/ 106 h 1320"/>
                <a:gd name="T6" fmla="*/ 236 w 464"/>
                <a:gd name="T7" fmla="*/ 0 h 1320"/>
                <a:gd name="T8" fmla="*/ 130 w 464"/>
                <a:gd name="T9" fmla="*/ 106 h 1320"/>
                <a:gd name="T10" fmla="*/ 236 w 464"/>
                <a:gd name="T11" fmla="*/ 202 h 1320"/>
                <a:gd name="T12" fmla="*/ 463 w 464"/>
                <a:gd name="T13" fmla="*/ 332 h 1320"/>
                <a:gd name="T14" fmla="*/ 463 w 464"/>
                <a:gd name="T15" fmla="*/ 332 h 1320"/>
                <a:gd name="T16" fmla="*/ 366 w 464"/>
                <a:gd name="T17" fmla="*/ 237 h 1320"/>
                <a:gd name="T18" fmla="*/ 87 w 464"/>
                <a:gd name="T19" fmla="*/ 237 h 1320"/>
                <a:gd name="T20" fmla="*/ 0 w 464"/>
                <a:gd name="T21" fmla="*/ 332 h 1320"/>
                <a:gd name="T22" fmla="*/ 0 w 464"/>
                <a:gd name="T23" fmla="*/ 700 h 1320"/>
                <a:gd name="T24" fmla="*/ 35 w 464"/>
                <a:gd name="T25" fmla="*/ 735 h 1320"/>
                <a:gd name="T26" fmla="*/ 79 w 464"/>
                <a:gd name="T27" fmla="*/ 700 h 1320"/>
                <a:gd name="T28" fmla="*/ 79 w 464"/>
                <a:gd name="T29" fmla="*/ 359 h 1320"/>
                <a:gd name="T30" fmla="*/ 95 w 464"/>
                <a:gd name="T31" fmla="*/ 359 h 1320"/>
                <a:gd name="T32" fmla="*/ 95 w 464"/>
                <a:gd name="T33" fmla="*/ 1257 h 1320"/>
                <a:gd name="T34" fmla="*/ 157 w 464"/>
                <a:gd name="T35" fmla="*/ 1319 h 1320"/>
                <a:gd name="T36" fmla="*/ 209 w 464"/>
                <a:gd name="T37" fmla="*/ 1257 h 1320"/>
                <a:gd name="T38" fmla="*/ 209 w 464"/>
                <a:gd name="T39" fmla="*/ 768 h 1320"/>
                <a:gd name="T40" fmla="*/ 244 w 464"/>
                <a:gd name="T41" fmla="*/ 768 h 1320"/>
                <a:gd name="T42" fmla="*/ 244 w 464"/>
                <a:gd name="T43" fmla="*/ 1257 h 1320"/>
                <a:gd name="T44" fmla="*/ 306 w 464"/>
                <a:gd name="T45" fmla="*/ 1319 h 1320"/>
                <a:gd name="T46" fmla="*/ 366 w 464"/>
                <a:gd name="T47" fmla="*/ 1257 h 1320"/>
                <a:gd name="T48" fmla="*/ 366 w 464"/>
                <a:gd name="T49" fmla="*/ 359 h 1320"/>
                <a:gd name="T50" fmla="*/ 384 w 464"/>
                <a:gd name="T51" fmla="*/ 359 h 1320"/>
                <a:gd name="T52" fmla="*/ 384 w 464"/>
                <a:gd name="T53" fmla="*/ 700 h 1320"/>
                <a:gd name="T54" fmla="*/ 419 w 464"/>
                <a:gd name="T55" fmla="*/ 735 h 1320"/>
                <a:gd name="T56" fmla="*/ 463 w 464"/>
                <a:gd name="T57" fmla="*/ 700 h 1320"/>
                <a:gd name="T58" fmla="*/ 463 w 464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4" h="1320">
                  <a:moveTo>
                    <a:pt x="236" y="202"/>
                  </a:moveTo>
                  <a:lnTo>
                    <a:pt x="236" y="202"/>
                  </a:lnTo>
                  <a:cubicBezTo>
                    <a:pt x="287" y="202"/>
                    <a:pt x="331" y="157"/>
                    <a:pt x="331" y="106"/>
                  </a:cubicBezTo>
                  <a:cubicBezTo>
                    <a:pt x="331" y="44"/>
                    <a:pt x="287" y="0"/>
                    <a:pt x="236" y="0"/>
                  </a:cubicBezTo>
                  <a:cubicBezTo>
                    <a:pt x="174" y="0"/>
                    <a:pt x="130" y="44"/>
                    <a:pt x="130" y="106"/>
                  </a:cubicBezTo>
                  <a:cubicBezTo>
                    <a:pt x="130" y="157"/>
                    <a:pt x="174" y="202"/>
                    <a:pt x="236" y="202"/>
                  </a:cubicBezTo>
                  <a:close/>
                  <a:moveTo>
                    <a:pt x="463" y="332"/>
                  </a:moveTo>
                  <a:lnTo>
                    <a:pt x="463" y="332"/>
                  </a:lnTo>
                  <a:cubicBezTo>
                    <a:pt x="463" y="281"/>
                    <a:pt x="419" y="237"/>
                    <a:pt x="366" y="237"/>
                  </a:cubicBezTo>
                  <a:cubicBezTo>
                    <a:pt x="87" y="237"/>
                    <a:pt x="87" y="237"/>
                    <a:pt x="87" y="237"/>
                  </a:cubicBezTo>
                  <a:cubicBezTo>
                    <a:pt x="35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17" y="735"/>
                    <a:pt x="35" y="735"/>
                  </a:cubicBezTo>
                  <a:cubicBezTo>
                    <a:pt x="60" y="735"/>
                    <a:pt x="79" y="716"/>
                    <a:pt x="79" y="700"/>
                  </a:cubicBezTo>
                  <a:cubicBezTo>
                    <a:pt x="79" y="359"/>
                    <a:pt x="79" y="359"/>
                    <a:pt x="79" y="359"/>
                  </a:cubicBezTo>
                  <a:cubicBezTo>
                    <a:pt x="95" y="359"/>
                    <a:pt x="95" y="359"/>
                    <a:pt x="95" y="359"/>
                  </a:cubicBezTo>
                  <a:cubicBezTo>
                    <a:pt x="95" y="1257"/>
                    <a:pt x="95" y="1257"/>
                    <a:pt x="95" y="1257"/>
                  </a:cubicBezTo>
                  <a:cubicBezTo>
                    <a:pt x="95" y="1292"/>
                    <a:pt x="122" y="1319"/>
                    <a:pt x="157" y="1319"/>
                  </a:cubicBezTo>
                  <a:cubicBezTo>
                    <a:pt x="182" y="1319"/>
                    <a:pt x="209" y="1292"/>
                    <a:pt x="209" y="1257"/>
                  </a:cubicBezTo>
                  <a:cubicBezTo>
                    <a:pt x="209" y="768"/>
                    <a:pt x="209" y="768"/>
                    <a:pt x="209" y="768"/>
                  </a:cubicBezTo>
                  <a:cubicBezTo>
                    <a:pt x="244" y="768"/>
                    <a:pt x="244" y="768"/>
                    <a:pt x="244" y="768"/>
                  </a:cubicBezTo>
                  <a:cubicBezTo>
                    <a:pt x="244" y="1257"/>
                    <a:pt x="244" y="1257"/>
                    <a:pt x="244" y="1257"/>
                  </a:cubicBezTo>
                  <a:cubicBezTo>
                    <a:pt x="244" y="1292"/>
                    <a:pt x="271" y="1319"/>
                    <a:pt x="306" y="1319"/>
                  </a:cubicBezTo>
                  <a:cubicBezTo>
                    <a:pt x="339" y="1319"/>
                    <a:pt x="366" y="1292"/>
                    <a:pt x="366" y="1257"/>
                  </a:cubicBezTo>
                  <a:cubicBezTo>
                    <a:pt x="366" y="359"/>
                    <a:pt x="366" y="359"/>
                    <a:pt x="366" y="359"/>
                  </a:cubicBezTo>
                  <a:cubicBezTo>
                    <a:pt x="384" y="359"/>
                    <a:pt x="384" y="359"/>
                    <a:pt x="384" y="359"/>
                  </a:cubicBezTo>
                  <a:cubicBezTo>
                    <a:pt x="384" y="700"/>
                    <a:pt x="384" y="700"/>
                    <a:pt x="384" y="700"/>
                  </a:cubicBezTo>
                  <a:cubicBezTo>
                    <a:pt x="384" y="716"/>
                    <a:pt x="401" y="735"/>
                    <a:pt x="419" y="735"/>
                  </a:cubicBezTo>
                  <a:cubicBezTo>
                    <a:pt x="444" y="735"/>
                    <a:pt x="463" y="716"/>
                    <a:pt x="463" y="700"/>
                  </a:cubicBezTo>
                  <a:lnTo>
                    <a:pt x="463" y="33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endParaRPr lang="en-US" sz="10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490"/>
            <p:cNvSpPr>
              <a:spLocks noChangeArrowheads="1"/>
            </p:cNvSpPr>
            <p:nvPr/>
          </p:nvSpPr>
          <p:spPr bwMode="auto">
            <a:xfrm>
              <a:off x="4776228" y="4710617"/>
              <a:ext cx="278538" cy="798173"/>
            </a:xfrm>
            <a:custGeom>
              <a:avLst/>
              <a:gdLst>
                <a:gd name="T0" fmla="*/ 227 w 465"/>
                <a:gd name="T1" fmla="*/ 202 h 1320"/>
                <a:gd name="T2" fmla="*/ 227 w 465"/>
                <a:gd name="T3" fmla="*/ 202 h 1320"/>
                <a:gd name="T4" fmla="*/ 332 w 465"/>
                <a:gd name="T5" fmla="*/ 106 h 1320"/>
                <a:gd name="T6" fmla="*/ 227 w 465"/>
                <a:gd name="T7" fmla="*/ 0 h 1320"/>
                <a:gd name="T8" fmla="*/ 132 w 465"/>
                <a:gd name="T9" fmla="*/ 106 h 1320"/>
                <a:gd name="T10" fmla="*/ 227 w 465"/>
                <a:gd name="T11" fmla="*/ 202 h 1320"/>
                <a:gd name="T12" fmla="*/ 464 w 465"/>
                <a:gd name="T13" fmla="*/ 332 h 1320"/>
                <a:gd name="T14" fmla="*/ 464 w 465"/>
                <a:gd name="T15" fmla="*/ 332 h 1320"/>
                <a:gd name="T16" fmla="*/ 367 w 465"/>
                <a:gd name="T17" fmla="*/ 237 h 1320"/>
                <a:gd name="T18" fmla="*/ 88 w 465"/>
                <a:gd name="T19" fmla="*/ 237 h 1320"/>
                <a:gd name="T20" fmla="*/ 0 w 465"/>
                <a:gd name="T21" fmla="*/ 332 h 1320"/>
                <a:gd name="T22" fmla="*/ 0 w 465"/>
                <a:gd name="T23" fmla="*/ 700 h 1320"/>
                <a:gd name="T24" fmla="*/ 35 w 465"/>
                <a:gd name="T25" fmla="*/ 735 h 1320"/>
                <a:gd name="T26" fmla="*/ 80 w 465"/>
                <a:gd name="T27" fmla="*/ 700 h 1320"/>
                <a:gd name="T28" fmla="*/ 80 w 465"/>
                <a:gd name="T29" fmla="*/ 359 h 1320"/>
                <a:gd name="T30" fmla="*/ 97 w 465"/>
                <a:gd name="T31" fmla="*/ 359 h 1320"/>
                <a:gd name="T32" fmla="*/ 97 w 465"/>
                <a:gd name="T33" fmla="*/ 1257 h 1320"/>
                <a:gd name="T34" fmla="*/ 158 w 465"/>
                <a:gd name="T35" fmla="*/ 1319 h 1320"/>
                <a:gd name="T36" fmla="*/ 210 w 465"/>
                <a:gd name="T37" fmla="*/ 1257 h 1320"/>
                <a:gd name="T38" fmla="*/ 210 w 465"/>
                <a:gd name="T39" fmla="*/ 768 h 1320"/>
                <a:gd name="T40" fmla="*/ 245 w 465"/>
                <a:gd name="T41" fmla="*/ 768 h 1320"/>
                <a:gd name="T42" fmla="*/ 245 w 465"/>
                <a:gd name="T43" fmla="*/ 1257 h 1320"/>
                <a:gd name="T44" fmla="*/ 305 w 465"/>
                <a:gd name="T45" fmla="*/ 1319 h 1320"/>
                <a:gd name="T46" fmla="*/ 367 w 465"/>
                <a:gd name="T47" fmla="*/ 1257 h 1320"/>
                <a:gd name="T48" fmla="*/ 367 w 465"/>
                <a:gd name="T49" fmla="*/ 359 h 1320"/>
                <a:gd name="T50" fmla="*/ 384 w 465"/>
                <a:gd name="T51" fmla="*/ 359 h 1320"/>
                <a:gd name="T52" fmla="*/ 384 w 465"/>
                <a:gd name="T53" fmla="*/ 700 h 1320"/>
                <a:gd name="T54" fmla="*/ 419 w 465"/>
                <a:gd name="T55" fmla="*/ 735 h 1320"/>
                <a:gd name="T56" fmla="*/ 464 w 465"/>
                <a:gd name="T57" fmla="*/ 700 h 1320"/>
                <a:gd name="T58" fmla="*/ 464 w 465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1320">
                  <a:moveTo>
                    <a:pt x="227" y="202"/>
                  </a:moveTo>
                  <a:lnTo>
                    <a:pt x="227" y="202"/>
                  </a:lnTo>
                  <a:cubicBezTo>
                    <a:pt x="289" y="202"/>
                    <a:pt x="332" y="157"/>
                    <a:pt x="332" y="106"/>
                  </a:cubicBezTo>
                  <a:cubicBezTo>
                    <a:pt x="332" y="44"/>
                    <a:pt x="289" y="0"/>
                    <a:pt x="227" y="0"/>
                  </a:cubicBezTo>
                  <a:cubicBezTo>
                    <a:pt x="175" y="0"/>
                    <a:pt x="132" y="44"/>
                    <a:pt x="132" y="106"/>
                  </a:cubicBezTo>
                  <a:cubicBezTo>
                    <a:pt x="132" y="157"/>
                    <a:pt x="175" y="202"/>
                    <a:pt x="227" y="202"/>
                  </a:cubicBezTo>
                  <a:close/>
                  <a:moveTo>
                    <a:pt x="464" y="332"/>
                  </a:moveTo>
                  <a:lnTo>
                    <a:pt x="464" y="332"/>
                  </a:lnTo>
                  <a:cubicBezTo>
                    <a:pt x="464" y="281"/>
                    <a:pt x="419" y="237"/>
                    <a:pt x="367" y="237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35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18" y="735"/>
                    <a:pt x="35" y="735"/>
                  </a:cubicBezTo>
                  <a:cubicBezTo>
                    <a:pt x="62" y="735"/>
                    <a:pt x="80" y="716"/>
                    <a:pt x="80" y="700"/>
                  </a:cubicBezTo>
                  <a:cubicBezTo>
                    <a:pt x="80" y="359"/>
                    <a:pt x="80" y="359"/>
                    <a:pt x="80" y="359"/>
                  </a:cubicBezTo>
                  <a:cubicBezTo>
                    <a:pt x="97" y="359"/>
                    <a:pt x="97" y="359"/>
                    <a:pt x="97" y="359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23" y="1319"/>
                    <a:pt x="158" y="1319"/>
                  </a:cubicBezTo>
                  <a:cubicBezTo>
                    <a:pt x="183" y="1319"/>
                    <a:pt x="210" y="1292"/>
                    <a:pt x="210" y="1257"/>
                  </a:cubicBezTo>
                  <a:cubicBezTo>
                    <a:pt x="210" y="768"/>
                    <a:pt x="210" y="768"/>
                    <a:pt x="210" y="768"/>
                  </a:cubicBezTo>
                  <a:cubicBezTo>
                    <a:pt x="245" y="768"/>
                    <a:pt x="245" y="768"/>
                    <a:pt x="245" y="768"/>
                  </a:cubicBezTo>
                  <a:cubicBezTo>
                    <a:pt x="245" y="1257"/>
                    <a:pt x="245" y="1257"/>
                    <a:pt x="245" y="1257"/>
                  </a:cubicBezTo>
                  <a:cubicBezTo>
                    <a:pt x="245" y="1292"/>
                    <a:pt x="270" y="1319"/>
                    <a:pt x="305" y="1319"/>
                  </a:cubicBezTo>
                  <a:cubicBezTo>
                    <a:pt x="340" y="1319"/>
                    <a:pt x="367" y="1292"/>
                    <a:pt x="367" y="1257"/>
                  </a:cubicBezTo>
                  <a:cubicBezTo>
                    <a:pt x="367" y="359"/>
                    <a:pt x="367" y="359"/>
                    <a:pt x="367" y="359"/>
                  </a:cubicBezTo>
                  <a:cubicBezTo>
                    <a:pt x="384" y="359"/>
                    <a:pt x="384" y="359"/>
                    <a:pt x="384" y="359"/>
                  </a:cubicBezTo>
                  <a:cubicBezTo>
                    <a:pt x="384" y="700"/>
                    <a:pt x="384" y="700"/>
                    <a:pt x="384" y="700"/>
                  </a:cubicBezTo>
                  <a:cubicBezTo>
                    <a:pt x="384" y="716"/>
                    <a:pt x="402" y="735"/>
                    <a:pt x="419" y="735"/>
                  </a:cubicBezTo>
                  <a:cubicBezTo>
                    <a:pt x="445" y="735"/>
                    <a:pt x="464" y="716"/>
                    <a:pt x="464" y="700"/>
                  </a:cubicBezTo>
                  <a:lnTo>
                    <a:pt x="464" y="33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91"/>
            <p:cNvSpPr>
              <a:spLocks noChangeArrowheads="1"/>
            </p:cNvSpPr>
            <p:nvPr/>
          </p:nvSpPr>
          <p:spPr bwMode="auto">
            <a:xfrm>
              <a:off x="5236890" y="4710617"/>
              <a:ext cx="278538" cy="798173"/>
            </a:xfrm>
            <a:custGeom>
              <a:avLst/>
              <a:gdLst>
                <a:gd name="T0" fmla="*/ 227 w 463"/>
                <a:gd name="T1" fmla="*/ 202 h 1320"/>
                <a:gd name="T2" fmla="*/ 227 w 463"/>
                <a:gd name="T3" fmla="*/ 202 h 1320"/>
                <a:gd name="T4" fmla="*/ 332 w 463"/>
                <a:gd name="T5" fmla="*/ 106 h 1320"/>
                <a:gd name="T6" fmla="*/ 227 w 463"/>
                <a:gd name="T7" fmla="*/ 0 h 1320"/>
                <a:gd name="T8" fmla="*/ 132 w 463"/>
                <a:gd name="T9" fmla="*/ 106 h 1320"/>
                <a:gd name="T10" fmla="*/ 227 w 463"/>
                <a:gd name="T11" fmla="*/ 202 h 1320"/>
                <a:gd name="T12" fmla="*/ 462 w 463"/>
                <a:gd name="T13" fmla="*/ 332 h 1320"/>
                <a:gd name="T14" fmla="*/ 462 w 463"/>
                <a:gd name="T15" fmla="*/ 332 h 1320"/>
                <a:gd name="T16" fmla="*/ 367 w 463"/>
                <a:gd name="T17" fmla="*/ 237 h 1320"/>
                <a:gd name="T18" fmla="*/ 89 w 463"/>
                <a:gd name="T19" fmla="*/ 237 h 1320"/>
                <a:gd name="T20" fmla="*/ 0 w 463"/>
                <a:gd name="T21" fmla="*/ 332 h 1320"/>
                <a:gd name="T22" fmla="*/ 0 w 463"/>
                <a:gd name="T23" fmla="*/ 700 h 1320"/>
                <a:gd name="T24" fmla="*/ 35 w 463"/>
                <a:gd name="T25" fmla="*/ 735 h 1320"/>
                <a:gd name="T26" fmla="*/ 79 w 463"/>
                <a:gd name="T27" fmla="*/ 700 h 1320"/>
                <a:gd name="T28" fmla="*/ 79 w 463"/>
                <a:gd name="T29" fmla="*/ 359 h 1320"/>
                <a:gd name="T30" fmla="*/ 97 w 463"/>
                <a:gd name="T31" fmla="*/ 359 h 1320"/>
                <a:gd name="T32" fmla="*/ 97 w 463"/>
                <a:gd name="T33" fmla="*/ 1257 h 1320"/>
                <a:gd name="T34" fmla="*/ 149 w 463"/>
                <a:gd name="T35" fmla="*/ 1319 h 1320"/>
                <a:gd name="T36" fmla="*/ 210 w 463"/>
                <a:gd name="T37" fmla="*/ 1257 h 1320"/>
                <a:gd name="T38" fmla="*/ 210 w 463"/>
                <a:gd name="T39" fmla="*/ 768 h 1320"/>
                <a:gd name="T40" fmla="*/ 245 w 463"/>
                <a:gd name="T41" fmla="*/ 768 h 1320"/>
                <a:gd name="T42" fmla="*/ 245 w 463"/>
                <a:gd name="T43" fmla="*/ 1257 h 1320"/>
                <a:gd name="T44" fmla="*/ 305 w 463"/>
                <a:gd name="T45" fmla="*/ 1319 h 1320"/>
                <a:gd name="T46" fmla="*/ 367 w 463"/>
                <a:gd name="T47" fmla="*/ 1257 h 1320"/>
                <a:gd name="T48" fmla="*/ 367 w 463"/>
                <a:gd name="T49" fmla="*/ 359 h 1320"/>
                <a:gd name="T50" fmla="*/ 376 w 463"/>
                <a:gd name="T51" fmla="*/ 359 h 1320"/>
                <a:gd name="T52" fmla="*/ 376 w 463"/>
                <a:gd name="T53" fmla="*/ 700 h 1320"/>
                <a:gd name="T54" fmla="*/ 419 w 463"/>
                <a:gd name="T55" fmla="*/ 735 h 1320"/>
                <a:gd name="T56" fmla="*/ 462 w 463"/>
                <a:gd name="T57" fmla="*/ 700 h 1320"/>
                <a:gd name="T58" fmla="*/ 462 w 463"/>
                <a:gd name="T59" fmla="*/ 332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3" h="1320">
                  <a:moveTo>
                    <a:pt x="227" y="202"/>
                  </a:moveTo>
                  <a:lnTo>
                    <a:pt x="227" y="202"/>
                  </a:lnTo>
                  <a:cubicBezTo>
                    <a:pt x="289" y="202"/>
                    <a:pt x="332" y="157"/>
                    <a:pt x="332" y="106"/>
                  </a:cubicBezTo>
                  <a:cubicBezTo>
                    <a:pt x="332" y="44"/>
                    <a:pt x="289" y="0"/>
                    <a:pt x="227" y="0"/>
                  </a:cubicBezTo>
                  <a:cubicBezTo>
                    <a:pt x="175" y="0"/>
                    <a:pt x="132" y="44"/>
                    <a:pt x="132" y="106"/>
                  </a:cubicBezTo>
                  <a:cubicBezTo>
                    <a:pt x="132" y="157"/>
                    <a:pt x="175" y="202"/>
                    <a:pt x="227" y="202"/>
                  </a:cubicBezTo>
                  <a:close/>
                  <a:moveTo>
                    <a:pt x="462" y="332"/>
                  </a:moveTo>
                  <a:lnTo>
                    <a:pt x="462" y="332"/>
                  </a:lnTo>
                  <a:cubicBezTo>
                    <a:pt x="462" y="281"/>
                    <a:pt x="419" y="237"/>
                    <a:pt x="367" y="237"/>
                  </a:cubicBezTo>
                  <a:cubicBezTo>
                    <a:pt x="89" y="237"/>
                    <a:pt x="89" y="237"/>
                    <a:pt x="89" y="237"/>
                  </a:cubicBezTo>
                  <a:cubicBezTo>
                    <a:pt x="35" y="237"/>
                    <a:pt x="0" y="281"/>
                    <a:pt x="0" y="332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16"/>
                    <a:pt x="18" y="735"/>
                    <a:pt x="35" y="735"/>
                  </a:cubicBezTo>
                  <a:cubicBezTo>
                    <a:pt x="62" y="735"/>
                    <a:pt x="79" y="716"/>
                    <a:pt x="79" y="700"/>
                  </a:cubicBezTo>
                  <a:cubicBezTo>
                    <a:pt x="79" y="359"/>
                    <a:pt x="79" y="359"/>
                    <a:pt x="79" y="359"/>
                  </a:cubicBezTo>
                  <a:cubicBezTo>
                    <a:pt x="97" y="359"/>
                    <a:pt x="97" y="359"/>
                    <a:pt x="97" y="359"/>
                  </a:cubicBezTo>
                  <a:cubicBezTo>
                    <a:pt x="97" y="1257"/>
                    <a:pt x="97" y="1257"/>
                    <a:pt x="97" y="1257"/>
                  </a:cubicBezTo>
                  <a:cubicBezTo>
                    <a:pt x="97" y="1292"/>
                    <a:pt x="124" y="1319"/>
                    <a:pt x="149" y="1319"/>
                  </a:cubicBezTo>
                  <a:cubicBezTo>
                    <a:pt x="184" y="1319"/>
                    <a:pt x="210" y="1292"/>
                    <a:pt x="210" y="1257"/>
                  </a:cubicBezTo>
                  <a:cubicBezTo>
                    <a:pt x="210" y="768"/>
                    <a:pt x="210" y="768"/>
                    <a:pt x="210" y="768"/>
                  </a:cubicBezTo>
                  <a:cubicBezTo>
                    <a:pt x="245" y="768"/>
                    <a:pt x="245" y="768"/>
                    <a:pt x="245" y="768"/>
                  </a:cubicBezTo>
                  <a:cubicBezTo>
                    <a:pt x="245" y="1257"/>
                    <a:pt x="245" y="1257"/>
                    <a:pt x="245" y="1257"/>
                  </a:cubicBezTo>
                  <a:cubicBezTo>
                    <a:pt x="245" y="1292"/>
                    <a:pt x="270" y="1319"/>
                    <a:pt x="305" y="1319"/>
                  </a:cubicBezTo>
                  <a:cubicBezTo>
                    <a:pt x="340" y="1319"/>
                    <a:pt x="367" y="1292"/>
                    <a:pt x="367" y="1257"/>
                  </a:cubicBezTo>
                  <a:cubicBezTo>
                    <a:pt x="367" y="359"/>
                    <a:pt x="367" y="359"/>
                    <a:pt x="367" y="359"/>
                  </a:cubicBezTo>
                  <a:cubicBezTo>
                    <a:pt x="376" y="359"/>
                    <a:pt x="376" y="359"/>
                    <a:pt x="376" y="359"/>
                  </a:cubicBezTo>
                  <a:cubicBezTo>
                    <a:pt x="376" y="700"/>
                    <a:pt x="376" y="700"/>
                    <a:pt x="376" y="700"/>
                  </a:cubicBezTo>
                  <a:cubicBezTo>
                    <a:pt x="376" y="716"/>
                    <a:pt x="392" y="735"/>
                    <a:pt x="419" y="735"/>
                  </a:cubicBezTo>
                  <a:cubicBezTo>
                    <a:pt x="446" y="735"/>
                    <a:pt x="462" y="716"/>
                    <a:pt x="462" y="700"/>
                  </a:cubicBezTo>
                  <a:lnTo>
                    <a:pt x="462" y="33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B9D87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32500" lnSpcReduction="20000"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98924" y="4848093"/>
              <a:ext cx="1200151" cy="55399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100" b="1" dirty="0">
                  <a:solidFill>
                    <a:srgbClr val="ED7D31"/>
                  </a:solidFill>
                  <a:latin typeface="Calibri" panose="020F0502020204030204"/>
                </a:rPr>
                <a:t>4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0%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627181" y="1480065"/>
            <a:ext cx="4356398" cy="4129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14313" lvl="0" indent="-21431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 ученой степенью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627181" y="2130144"/>
            <a:ext cx="4356398" cy="4121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14313" lvl="0" indent="-21431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 учеными званиями</a:t>
            </a:r>
            <a:endParaRPr lang="ru-RU" sz="16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27181" y="2857998"/>
            <a:ext cx="4356398" cy="6510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доктор наук, профессор </a:t>
            </a:r>
          </a:p>
          <a:p>
            <a:pPr marL="214313" lvl="0" indent="-214313">
              <a:buFont typeface="Arial" panose="020B0604020202020204" pitchFamily="34" charset="0"/>
              <a:buChar char="•"/>
            </a:pPr>
            <a:endParaRPr lang="ru-RU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74130" y="3438118"/>
            <a:ext cx="4356398" cy="9008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14313" lvl="0" indent="-21431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руководители и ведущие работники профессиональных профильных организаций, предприятий и учреждений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0409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7" grpId="0"/>
      <p:bldP spid="64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463364" y="19072"/>
            <a:ext cx="396478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85000" lnSpcReduction="10000"/>
          </a:bodyPr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</a:rPr>
              <a:t>Перспективы выпускника</a:t>
            </a:r>
            <a:endParaRPr lang="en-US" sz="3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3710156" y="1602616"/>
            <a:ext cx="1352799" cy="3323436"/>
            <a:chOff x="8248945" y="3870917"/>
            <a:chExt cx="2893424" cy="8243098"/>
          </a:xfrm>
        </p:grpSpPr>
        <p:sp>
          <p:nvSpPr>
            <p:cNvPr id="94" name="Freeform 17"/>
            <p:cNvSpPr>
              <a:spLocks noChangeArrowheads="1"/>
            </p:cNvSpPr>
            <p:nvPr/>
          </p:nvSpPr>
          <p:spPr bwMode="auto">
            <a:xfrm>
              <a:off x="8248945" y="11443198"/>
              <a:ext cx="2893424" cy="670817"/>
            </a:xfrm>
            <a:custGeom>
              <a:avLst/>
              <a:gdLst>
                <a:gd name="T0" fmla="*/ 1128 w 2248"/>
                <a:gd name="T1" fmla="*/ 0 h 526"/>
                <a:gd name="T2" fmla="*/ 1128 w 2248"/>
                <a:gd name="T3" fmla="*/ 0 h 526"/>
                <a:gd name="T4" fmla="*/ 0 w 2248"/>
                <a:gd name="T5" fmla="*/ 263 h 526"/>
                <a:gd name="T6" fmla="*/ 1128 w 2248"/>
                <a:gd name="T7" fmla="*/ 525 h 526"/>
                <a:gd name="T8" fmla="*/ 2247 w 2248"/>
                <a:gd name="T9" fmla="*/ 263 h 526"/>
                <a:gd name="T10" fmla="*/ 1733 w 2248"/>
                <a:gd name="T11" fmla="*/ 40 h 526"/>
                <a:gd name="T12" fmla="*/ 1733 w 2248"/>
                <a:gd name="T13" fmla="*/ 60 h 526"/>
                <a:gd name="T14" fmla="*/ 1733 w 2248"/>
                <a:gd name="T15" fmla="*/ 60 h 526"/>
                <a:gd name="T16" fmla="*/ 1472 w 2248"/>
                <a:gd name="T17" fmla="*/ 292 h 526"/>
                <a:gd name="T18" fmla="*/ 1220 w 2248"/>
                <a:gd name="T19" fmla="*/ 60 h 526"/>
                <a:gd name="T20" fmla="*/ 1220 w 2248"/>
                <a:gd name="T21" fmla="*/ 0 h 526"/>
                <a:gd name="T22" fmla="*/ 1128 w 2248"/>
                <a:gd name="T2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48" h="526">
                  <a:moveTo>
                    <a:pt x="1128" y="0"/>
                  </a:moveTo>
                  <a:lnTo>
                    <a:pt x="1128" y="0"/>
                  </a:lnTo>
                  <a:cubicBezTo>
                    <a:pt x="503" y="0"/>
                    <a:pt x="0" y="121"/>
                    <a:pt x="0" y="263"/>
                  </a:cubicBezTo>
                  <a:cubicBezTo>
                    <a:pt x="0" y="404"/>
                    <a:pt x="503" y="525"/>
                    <a:pt x="1128" y="525"/>
                  </a:cubicBezTo>
                  <a:cubicBezTo>
                    <a:pt x="1744" y="525"/>
                    <a:pt x="2247" y="404"/>
                    <a:pt x="2247" y="263"/>
                  </a:cubicBezTo>
                  <a:cubicBezTo>
                    <a:pt x="2247" y="172"/>
                    <a:pt x="2035" y="91"/>
                    <a:pt x="1733" y="40"/>
                  </a:cubicBezTo>
                  <a:cubicBezTo>
                    <a:pt x="1733" y="60"/>
                    <a:pt x="1733" y="60"/>
                    <a:pt x="1733" y="60"/>
                  </a:cubicBezTo>
                  <a:lnTo>
                    <a:pt x="1733" y="60"/>
                  </a:lnTo>
                  <a:cubicBezTo>
                    <a:pt x="1733" y="192"/>
                    <a:pt x="1613" y="292"/>
                    <a:pt x="1472" y="292"/>
                  </a:cubicBezTo>
                  <a:cubicBezTo>
                    <a:pt x="1329" y="292"/>
                    <a:pt x="1220" y="192"/>
                    <a:pt x="1220" y="60"/>
                  </a:cubicBezTo>
                  <a:cubicBezTo>
                    <a:pt x="1220" y="0"/>
                    <a:pt x="1220" y="0"/>
                    <a:pt x="1220" y="0"/>
                  </a:cubicBezTo>
                  <a:cubicBezTo>
                    <a:pt x="1189" y="0"/>
                    <a:pt x="1159" y="0"/>
                    <a:pt x="1128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95" name="Freeform 18"/>
            <p:cNvSpPr>
              <a:spLocks noChangeArrowheads="1"/>
            </p:cNvSpPr>
            <p:nvPr/>
          </p:nvSpPr>
          <p:spPr bwMode="auto">
            <a:xfrm>
              <a:off x="9107308" y="3870917"/>
              <a:ext cx="1193750" cy="1188141"/>
            </a:xfrm>
            <a:custGeom>
              <a:avLst/>
              <a:gdLst>
                <a:gd name="T0" fmla="*/ 463 w 929"/>
                <a:gd name="T1" fmla="*/ 927 h 928"/>
                <a:gd name="T2" fmla="*/ 463 w 929"/>
                <a:gd name="T3" fmla="*/ 927 h 928"/>
                <a:gd name="T4" fmla="*/ 928 w 929"/>
                <a:gd name="T5" fmla="*/ 465 h 928"/>
                <a:gd name="T6" fmla="*/ 463 w 929"/>
                <a:gd name="T7" fmla="*/ 0 h 928"/>
                <a:gd name="T8" fmla="*/ 0 w 929"/>
                <a:gd name="T9" fmla="*/ 465 h 928"/>
                <a:gd name="T10" fmla="*/ 463 w 929"/>
                <a:gd name="T11" fmla="*/ 92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9" h="928">
                  <a:moveTo>
                    <a:pt x="463" y="927"/>
                  </a:moveTo>
                  <a:lnTo>
                    <a:pt x="463" y="927"/>
                  </a:lnTo>
                  <a:cubicBezTo>
                    <a:pt x="725" y="927"/>
                    <a:pt x="928" y="715"/>
                    <a:pt x="928" y="465"/>
                  </a:cubicBezTo>
                  <a:cubicBezTo>
                    <a:pt x="928" y="201"/>
                    <a:pt x="725" y="0"/>
                    <a:pt x="463" y="0"/>
                  </a:cubicBezTo>
                  <a:cubicBezTo>
                    <a:pt x="211" y="0"/>
                    <a:pt x="0" y="201"/>
                    <a:pt x="0" y="465"/>
                  </a:cubicBezTo>
                  <a:cubicBezTo>
                    <a:pt x="0" y="715"/>
                    <a:pt x="211" y="927"/>
                    <a:pt x="463" y="92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96" name="Freeform 19"/>
            <p:cNvSpPr>
              <a:spLocks noChangeArrowheads="1"/>
            </p:cNvSpPr>
            <p:nvPr/>
          </p:nvSpPr>
          <p:spPr bwMode="auto">
            <a:xfrm>
              <a:off x="10590968" y="6480285"/>
              <a:ext cx="540032" cy="1659990"/>
            </a:xfrm>
            <a:custGeom>
              <a:avLst/>
              <a:gdLst>
                <a:gd name="T0" fmla="*/ 424 w 425"/>
                <a:gd name="T1" fmla="*/ 1292 h 1293"/>
                <a:gd name="T2" fmla="*/ 424 w 425"/>
                <a:gd name="T3" fmla="*/ 0 h 1293"/>
                <a:gd name="T4" fmla="*/ 0 w 425"/>
                <a:gd name="T5" fmla="*/ 0 h 1293"/>
                <a:gd name="T6" fmla="*/ 0 w 425"/>
                <a:gd name="T7" fmla="*/ 1292 h 1293"/>
                <a:gd name="T8" fmla="*/ 424 w 425"/>
                <a:gd name="T9" fmla="*/ 1292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1293">
                  <a:moveTo>
                    <a:pt x="424" y="1292"/>
                  </a:moveTo>
                  <a:lnTo>
                    <a:pt x="424" y="0"/>
                  </a:lnTo>
                  <a:lnTo>
                    <a:pt x="0" y="0"/>
                  </a:lnTo>
                  <a:lnTo>
                    <a:pt x="0" y="1292"/>
                  </a:lnTo>
                  <a:lnTo>
                    <a:pt x="424" y="1292"/>
                  </a:lnTo>
                </a:path>
              </a:pathLst>
            </a:custGeom>
            <a:solidFill>
              <a:srgbClr val="119D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40000" lnSpcReduction="20000"/>
            </a:bodyPr>
            <a:lstStyle/>
            <a:p>
              <a:endParaRPr lang="en-US" sz="10600"/>
            </a:p>
          </p:txBody>
        </p:sp>
        <p:sp>
          <p:nvSpPr>
            <p:cNvPr id="97" name="Freeform 20"/>
            <p:cNvSpPr>
              <a:spLocks noChangeArrowheads="1"/>
            </p:cNvSpPr>
            <p:nvPr/>
          </p:nvSpPr>
          <p:spPr bwMode="auto">
            <a:xfrm>
              <a:off x="10590968" y="6480285"/>
              <a:ext cx="540032" cy="1659990"/>
            </a:xfrm>
            <a:custGeom>
              <a:avLst/>
              <a:gdLst>
                <a:gd name="T0" fmla="*/ 424 w 425"/>
                <a:gd name="T1" fmla="*/ 1292 h 1293"/>
                <a:gd name="T2" fmla="*/ 424 w 425"/>
                <a:gd name="T3" fmla="*/ 0 h 1293"/>
                <a:gd name="T4" fmla="*/ 0 w 425"/>
                <a:gd name="T5" fmla="*/ 0 h 1293"/>
                <a:gd name="T6" fmla="*/ 0 w 425"/>
                <a:gd name="T7" fmla="*/ 1292 h 1293"/>
                <a:gd name="T8" fmla="*/ 424 w 425"/>
                <a:gd name="T9" fmla="*/ 1292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1293">
                  <a:moveTo>
                    <a:pt x="424" y="1292"/>
                  </a:moveTo>
                  <a:lnTo>
                    <a:pt x="424" y="0"/>
                  </a:lnTo>
                  <a:lnTo>
                    <a:pt x="0" y="0"/>
                  </a:lnTo>
                  <a:lnTo>
                    <a:pt x="0" y="1292"/>
                  </a:lnTo>
                  <a:lnTo>
                    <a:pt x="424" y="1292"/>
                  </a:lnTo>
                </a:path>
              </a:pathLst>
            </a:custGeom>
            <a:solidFill>
              <a:srgbClr val="119D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40000" lnSpcReduction="20000"/>
            </a:bodyPr>
            <a:lstStyle/>
            <a:p>
              <a:endParaRPr lang="en-US" sz="10600"/>
            </a:p>
          </p:txBody>
        </p:sp>
        <p:sp>
          <p:nvSpPr>
            <p:cNvPr id="98" name="Freeform 21"/>
            <p:cNvSpPr>
              <a:spLocks noChangeArrowheads="1"/>
            </p:cNvSpPr>
            <p:nvPr/>
          </p:nvSpPr>
          <p:spPr bwMode="auto">
            <a:xfrm>
              <a:off x="10590968" y="8276712"/>
              <a:ext cx="540032" cy="346777"/>
            </a:xfrm>
            <a:custGeom>
              <a:avLst/>
              <a:gdLst>
                <a:gd name="T0" fmla="*/ 0 w 425"/>
                <a:gd name="T1" fmla="*/ 0 h 274"/>
                <a:gd name="T2" fmla="*/ 0 w 425"/>
                <a:gd name="T3" fmla="*/ 0 h 274"/>
                <a:gd name="T4" fmla="*/ 212 w 425"/>
                <a:gd name="T5" fmla="*/ 273 h 274"/>
                <a:gd name="T6" fmla="*/ 424 w 425"/>
                <a:gd name="T7" fmla="*/ 0 h 274"/>
                <a:gd name="T8" fmla="*/ 0 w 425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274">
                  <a:moveTo>
                    <a:pt x="0" y="0"/>
                  </a:moveTo>
                  <a:lnTo>
                    <a:pt x="0" y="0"/>
                  </a:lnTo>
                  <a:cubicBezTo>
                    <a:pt x="20" y="181"/>
                    <a:pt x="101" y="273"/>
                    <a:pt x="212" y="273"/>
                  </a:cubicBezTo>
                  <a:cubicBezTo>
                    <a:pt x="322" y="273"/>
                    <a:pt x="413" y="181"/>
                    <a:pt x="424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19D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99" name="Freeform 22"/>
            <p:cNvSpPr>
              <a:spLocks noChangeArrowheads="1"/>
            </p:cNvSpPr>
            <p:nvPr/>
          </p:nvSpPr>
          <p:spPr bwMode="auto">
            <a:xfrm>
              <a:off x="8248945" y="5246662"/>
              <a:ext cx="2882054" cy="1114239"/>
            </a:xfrm>
            <a:custGeom>
              <a:avLst/>
              <a:gdLst>
                <a:gd name="T0" fmla="*/ 433 w 2239"/>
                <a:gd name="T1" fmla="*/ 869 h 870"/>
                <a:gd name="T2" fmla="*/ 433 w 2239"/>
                <a:gd name="T3" fmla="*/ 869 h 870"/>
                <a:gd name="T4" fmla="*/ 433 w 2239"/>
                <a:gd name="T5" fmla="*/ 666 h 870"/>
                <a:gd name="T6" fmla="*/ 534 w 2239"/>
                <a:gd name="T7" fmla="*/ 666 h 870"/>
                <a:gd name="T8" fmla="*/ 534 w 2239"/>
                <a:gd name="T9" fmla="*/ 869 h 870"/>
                <a:gd name="T10" fmla="*/ 1733 w 2239"/>
                <a:gd name="T11" fmla="*/ 869 h 870"/>
                <a:gd name="T12" fmla="*/ 1733 w 2239"/>
                <a:gd name="T13" fmla="*/ 666 h 870"/>
                <a:gd name="T14" fmla="*/ 1814 w 2239"/>
                <a:gd name="T15" fmla="*/ 666 h 870"/>
                <a:gd name="T16" fmla="*/ 1814 w 2239"/>
                <a:gd name="T17" fmla="*/ 869 h 870"/>
                <a:gd name="T18" fmla="*/ 2238 w 2239"/>
                <a:gd name="T19" fmla="*/ 869 h 870"/>
                <a:gd name="T20" fmla="*/ 2238 w 2239"/>
                <a:gd name="T21" fmla="*/ 293 h 870"/>
                <a:gd name="T22" fmla="*/ 2238 w 2239"/>
                <a:gd name="T23" fmla="*/ 284 h 870"/>
                <a:gd name="T24" fmla="*/ 1966 w 2239"/>
                <a:gd name="T25" fmla="*/ 0 h 870"/>
                <a:gd name="T26" fmla="*/ 270 w 2239"/>
                <a:gd name="T27" fmla="*/ 0 h 870"/>
                <a:gd name="T28" fmla="*/ 0 w 2239"/>
                <a:gd name="T29" fmla="*/ 284 h 870"/>
                <a:gd name="T30" fmla="*/ 0 w 2239"/>
                <a:gd name="T31" fmla="*/ 293 h 870"/>
                <a:gd name="T32" fmla="*/ 0 w 2239"/>
                <a:gd name="T33" fmla="*/ 869 h 870"/>
                <a:gd name="T34" fmla="*/ 433 w 2239"/>
                <a:gd name="T35" fmla="*/ 869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9" h="870">
                  <a:moveTo>
                    <a:pt x="433" y="869"/>
                  </a:moveTo>
                  <a:lnTo>
                    <a:pt x="433" y="869"/>
                  </a:lnTo>
                  <a:cubicBezTo>
                    <a:pt x="433" y="666"/>
                    <a:pt x="433" y="666"/>
                    <a:pt x="433" y="666"/>
                  </a:cubicBezTo>
                  <a:cubicBezTo>
                    <a:pt x="534" y="666"/>
                    <a:pt x="534" y="666"/>
                    <a:pt x="534" y="666"/>
                  </a:cubicBezTo>
                  <a:cubicBezTo>
                    <a:pt x="534" y="869"/>
                    <a:pt x="534" y="869"/>
                    <a:pt x="534" y="869"/>
                  </a:cubicBezTo>
                  <a:cubicBezTo>
                    <a:pt x="1733" y="869"/>
                    <a:pt x="1733" y="869"/>
                    <a:pt x="1733" y="869"/>
                  </a:cubicBezTo>
                  <a:cubicBezTo>
                    <a:pt x="1733" y="666"/>
                    <a:pt x="1733" y="666"/>
                    <a:pt x="1733" y="666"/>
                  </a:cubicBezTo>
                  <a:cubicBezTo>
                    <a:pt x="1814" y="666"/>
                    <a:pt x="1814" y="666"/>
                    <a:pt x="1814" y="666"/>
                  </a:cubicBezTo>
                  <a:cubicBezTo>
                    <a:pt x="1814" y="869"/>
                    <a:pt x="1814" y="869"/>
                    <a:pt x="1814" y="869"/>
                  </a:cubicBezTo>
                  <a:cubicBezTo>
                    <a:pt x="2238" y="869"/>
                    <a:pt x="2238" y="869"/>
                    <a:pt x="2238" y="869"/>
                  </a:cubicBezTo>
                  <a:cubicBezTo>
                    <a:pt x="2238" y="293"/>
                    <a:pt x="2238" y="293"/>
                    <a:pt x="2238" y="293"/>
                  </a:cubicBezTo>
                  <a:lnTo>
                    <a:pt x="2238" y="284"/>
                  </a:lnTo>
                  <a:cubicBezTo>
                    <a:pt x="2238" y="132"/>
                    <a:pt x="2116" y="0"/>
                    <a:pt x="1966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130" y="0"/>
                    <a:pt x="9" y="132"/>
                    <a:pt x="0" y="284"/>
                  </a:cubicBezTo>
                  <a:lnTo>
                    <a:pt x="0" y="293"/>
                  </a:lnTo>
                  <a:cubicBezTo>
                    <a:pt x="0" y="869"/>
                    <a:pt x="0" y="869"/>
                    <a:pt x="0" y="869"/>
                  </a:cubicBezTo>
                  <a:cubicBezTo>
                    <a:pt x="433" y="869"/>
                    <a:pt x="433" y="869"/>
                    <a:pt x="433" y="86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100" name="Freeform 23"/>
            <p:cNvSpPr>
              <a:spLocks noChangeArrowheads="1"/>
            </p:cNvSpPr>
            <p:nvPr/>
          </p:nvSpPr>
          <p:spPr bwMode="auto">
            <a:xfrm>
              <a:off x="8248945" y="6480285"/>
              <a:ext cx="551397" cy="1659990"/>
            </a:xfrm>
            <a:custGeom>
              <a:avLst/>
              <a:gdLst>
                <a:gd name="T0" fmla="*/ 433 w 434"/>
                <a:gd name="T1" fmla="*/ 1292 h 1293"/>
                <a:gd name="T2" fmla="*/ 433 w 434"/>
                <a:gd name="T3" fmla="*/ 0 h 1293"/>
                <a:gd name="T4" fmla="*/ 0 w 434"/>
                <a:gd name="T5" fmla="*/ 0 h 1293"/>
                <a:gd name="T6" fmla="*/ 0 w 434"/>
                <a:gd name="T7" fmla="*/ 1292 h 1293"/>
                <a:gd name="T8" fmla="*/ 433 w 434"/>
                <a:gd name="T9" fmla="*/ 1292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1293">
                  <a:moveTo>
                    <a:pt x="433" y="1292"/>
                  </a:moveTo>
                  <a:lnTo>
                    <a:pt x="433" y="0"/>
                  </a:lnTo>
                  <a:lnTo>
                    <a:pt x="0" y="0"/>
                  </a:lnTo>
                  <a:lnTo>
                    <a:pt x="0" y="1292"/>
                  </a:lnTo>
                  <a:lnTo>
                    <a:pt x="433" y="129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>
              <a:normAutofit fontScale="40000" lnSpcReduction="20000"/>
            </a:bodyPr>
            <a:lstStyle/>
            <a:p>
              <a:endParaRPr lang="en-US" sz="10600"/>
            </a:p>
          </p:txBody>
        </p:sp>
        <p:sp>
          <p:nvSpPr>
            <p:cNvPr id="101" name="Freeform 24"/>
            <p:cNvSpPr>
              <a:spLocks noChangeArrowheads="1"/>
            </p:cNvSpPr>
            <p:nvPr/>
          </p:nvSpPr>
          <p:spPr bwMode="auto">
            <a:xfrm>
              <a:off x="8248945" y="8276712"/>
              <a:ext cx="540032" cy="346777"/>
            </a:xfrm>
            <a:custGeom>
              <a:avLst/>
              <a:gdLst>
                <a:gd name="T0" fmla="*/ 0 w 423"/>
                <a:gd name="T1" fmla="*/ 0 h 274"/>
                <a:gd name="T2" fmla="*/ 0 w 423"/>
                <a:gd name="T3" fmla="*/ 0 h 274"/>
                <a:gd name="T4" fmla="*/ 210 w 423"/>
                <a:gd name="T5" fmla="*/ 273 h 274"/>
                <a:gd name="T6" fmla="*/ 422 w 423"/>
                <a:gd name="T7" fmla="*/ 0 h 274"/>
                <a:gd name="T8" fmla="*/ 0 w 423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" h="274">
                  <a:moveTo>
                    <a:pt x="0" y="0"/>
                  </a:moveTo>
                  <a:lnTo>
                    <a:pt x="0" y="0"/>
                  </a:lnTo>
                  <a:cubicBezTo>
                    <a:pt x="20" y="181"/>
                    <a:pt x="110" y="273"/>
                    <a:pt x="210" y="273"/>
                  </a:cubicBezTo>
                  <a:cubicBezTo>
                    <a:pt x="322" y="273"/>
                    <a:pt x="413" y="181"/>
                    <a:pt x="422" y="0"/>
                  </a:cubicBez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102" name="Freeform 25"/>
            <p:cNvSpPr>
              <a:spLocks noChangeArrowheads="1"/>
            </p:cNvSpPr>
            <p:nvPr/>
          </p:nvSpPr>
          <p:spPr bwMode="auto">
            <a:xfrm>
              <a:off x="8942455" y="6480285"/>
              <a:ext cx="1540505" cy="1659990"/>
            </a:xfrm>
            <a:custGeom>
              <a:avLst/>
              <a:gdLst>
                <a:gd name="T0" fmla="*/ 1199 w 1200"/>
                <a:gd name="T1" fmla="*/ 1292 h 1293"/>
                <a:gd name="T2" fmla="*/ 1199 w 1200"/>
                <a:gd name="T3" fmla="*/ 0 h 1293"/>
                <a:gd name="T4" fmla="*/ 0 w 1200"/>
                <a:gd name="T5" fmla="*/ 0 h 1293"/>
                <a:gd name="T6" fmla="*/ 0 w 1200"/>
                <a:gd name="T7" fmla="*/ 1292 h 1293"/>
                <a:gd name="T8" fmla="*/ 1199 w 1200"/>
                <a:gd name="T9" fmla="*/ 1292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0" h="1293">
                  <a:moveTo>
                    <a:pt x="1199" y="1292"/>
                  </a:moveTo>
                  <a:lnTo>
                    <a:pt x="1199" y="0"/>
                  </a:lnTo>
                  <a:lnTo>
                    <a:pt x="0" y="0"/>
                  </a:lnTo>
                  <a:lnTo>
                    <a:pt x="0" y="1292"/>
                  </a:lnTo>
                  <a:lnTo>
                    <a:pt x="1199" y="1292"/>
                  </a:lnTo>
                </a:path>
              </a:pathLst>
            </a:custGeom>
            <a:solidFill>
              <a:srgbClr val="119D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40000" lnSpcReduction="20000"/>
            </a:bodyPr>
            <a:lstStyle/>
            <a:p>
              <a:endParaRPr lang="en-US" sz="10600"/>
            </a:p>
          </p:txBody>
        </p:sp>
        <p:sp>
          <p:nvSpPr>
            <p:cNvPr id="103" name="Freeform 26"/>
            <p:cNvSpPr>
              <a:spLocks noChangeArrowheads="1"/>
            </p:cNvSpPr>
            <p:nvPr/>
          </p:nvSpPr>
          <p:spPr bwMode="auto">
            <a:xfrm>
              <a:off x="8942455" y="6480285"/>
              <a:ext cx="1540505" cy="1659990"/>
            </a:xfrm>
            <a:custGeom>
              <a:avLst/>
              <a:gdLst>
                <a:gd name="T0" fmla="*/ 1199 w 1200"/>
                <a:gd name="T1" fmla="*/ 1292 h 1293"/>
                <a:gd name="T2" fmla="*/ 1199 w 1200"/>
                <a:gd name="T3" fmla="*/ 0 h 1293"/>
                <a:gd name="T4" fmla="*/ 0 w 1200"/>
                <a:gd name="T5" fmla="*/ 0 h 1293"/>
                <a:gd name="T6" fmla="*/ 0 w 1200"/>
                <a:gd name="T7" fmla="*/ 1292 h 1293"/>
                <a:gd name="T8" fmla="*/ 1199 w 1200"/>
                <a:gd name="T9" fmla="*/ 1292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0" h="1293">
                  <a:moveTo>
                    <a:pt x="1199" y="1292"/>
                  </a:moveTo>
                  <a:lnTo>
                    <a:pt x="1199" y="0"/>
                  </a:lnTo>
                  <a:lnTo>
                    <a:pt x="0" y="0"/>
                  </a:lnTo>
                  <a:lnTo>
                    <a:pt x="0" y="1292"/>
                  </a:lnTo>
                  <a:lnTo>
                    <a:pt x="1199" y="129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>
              <a:normAutofit fontScale="40000" lnSpcReduction="20000"/>
            </a:bodyPr>
            <a:lstStyle/>
            <a:p>
              <a:endParaRPr lang="en-US" sz="10600"/>
            </a:p>
          </p:txBody>
        </p:sp>
        <p:sp>
          <p:nvSpPr>
            <p:cNvPr id="104" name="Freeform 27"/>
            <p:cNvSpPr>
              <a:spLocks noChangeArrowheads="1"/>
            </p:cNvSpPr>
            <p:nvPr/>
          </p:nvSpPr>
          <p:spPr bwMode="auto">
            <a:xfrm>
              <a:off x="8942455" y="8276712"/>
              <a:ext cx="1540505" cy="2165944"/>
            </a:xfrm>
            <a:custGeom>
              <a:avLst/>
              <a:gdLst>
                <a:gd name="T0" fmla="*/ 0 w 1200"/>
                <a:gd name="T1" fmla="*/ 1684 h 1685"/>
                <a:gd name="T2" fmla="*/ 0 w 1200"/>
                <a:gd name="T3" fmla="*/ 1684 h 1685"/>
                <a:gd name="T4" fmla="*/ 514 w 1200"/>
                <a:gd name="T5" fmla="*/ 1684 h 1685"/>
                <a:gd name="T6" fmla="*/ 514 w 1200"/>
                <a:gd name="T7" fmla="*/ 445 h 1685"/>
                <a:gd name="T8" fmla="*/ 686 w 1200"/>
                <a:gd name="T9" fmla="*/ 445 h 1685"/>
                <a:gd name="T10" fmla="*/ 686 w 1200"/>
                <a:gd name="T11" fmla="*/ 1684 h 1685"/>
                <a:gd name="T12" fmla="*/ 1199 w 1200"/>
                <a:gd name="T13" fmla="*/ 1684 h 1685"/>
                <a:gd name="T14" fmla="*/ 1199 w 1200"/>
                <a:gd name="T15" fmla="*/ 81 h 1685"/>
                <a:gd name="T16" fmla="*/ 1199 w 1200"/>
                <a:gd name="T17" fmla="*/ 81 h 1685"/>
                <a:gd name="T18" fmla="*/ 1199 w 1200"/>
                <a:gd name="T19" fmla="*/ 72 h 1685"/>
                <a:gd name="T20" fmla="*/ 1199 w 1200"/>
                <a:gd name="T21" fmla="*/ 0 h 1685"/>
                <a:gd name="T22" fmla="*/ 0 w 1200"/>
                <a:gd name="T23" fmla="*/ 0 h 1685"/>
                <a:gd name="T24" fmla="*/ 0 w 1200"/>
                <a:gd name="T25" fmla="*/ 72 h 1685"/>
                <a:gd name="T26" fmla="*/ 0 w 1200"/>
                <a:gd name="T27" fmla="*/ 81 h 1685"/>
                <a:gd name="T28" fmla="*/ 0 w 1200"/>
                <a:gd name="T29" fmla="*/ 81 h 1685"/>
                <a:gd name="T30" fmla="*/ 0 w 1200"/>
                <a:gd name="T31" fmla="*/ 1684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0" h="1685">
                  <a:moveTo>
                    <a:pt x="0" y="1684"/>
                  </a:moveTo>
                  <a:lnTo>
                    <a:pt x="0" y="1684"/>
                  </a:lnTo>
                  <a:cubicBezTo>
                    <a:pt x="514" y="1684"/>
                    <a:pt x="514" y="1684"/>
                    <a:pt x="514" y="1684"/>
                  </a:cubicBezTo>
                  <a:cubicBezTo>
                    <a:pt x="514" y="445"/>
                    <a:pt x="514" y="445"/>
                    <a:pt x="514" y="445"/>
                  </a:cubicBezTo>
                  <a:cubicBezTo>
                    <a:pt x="686" y="445"/>
                    <a:pt x="686" y="445"/>
                    <a:pt x="686" y="445"/>
                  </a:cubicBezTo>
                  <a:cubicBezTo>
                    <a:pt x="686" y="1684"/>
                    <a:pt x="686" y="1684"/>
                    <a:pt x="686" y="1684"/>
                  </a:cubicBezTo>
                  <a:cubicBezTo>
                    <a:pt x="1199" y="1684"/>
                    <a:pt x="1199" y="1684"/>
                    <a:pt x="1199" y="1684"/>
                  </a:cubicBezTo>
                  <a:cubicBezTo>
                    <a:pt x="1199" y="81"/>
                    <a:pt x="1199" y="81"/>
                    <a:pt x="1199" y="81"/>
                  </a:cubicBezTo>
                  <a:lnTo>
                    <a:pt x="1199" y="81"/>
                  </a:lnTo>
                  <a:lnTo>
                    <a:pt x="1199" y="72"/>
                  </a:lnTo>
                  <a:cubicBezTo>
                    <a:pt x="1199" y="0"/>
                    <a:pt x="1199" y="0"/>
                    <a:pt x="119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"/>
                    <a:pt x="0" y="72"/>
                    <a:pt x="0" y="72"/>
                  </a:cubicBezTo>
                  <a:lnTo>
                    <a:pt x="0" y="81"/>
                  </a:lnTo>
                  <a:lnTo>
                    <a:pt x="0" y="81"/>
                  </a:lnTo>
                  <a:cubicBezTo>
                    <a:pt x="0" y="1684"/>
                    <a:pt x="0" y="1684"/>
                    <a:pt x="0" y="168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>
              <a:normAutofit fontScale="55000" lnSpcReduction="20000"/>
            </a:bodyPr>
            <a:lstStyle/>
            <a:p>
              <a:endParaRPr lang="en-US" sz="10600"/>
            </a:p>
          </p:txBody>
        </p:sp>
        <p:sp>
          <p:nvSpPr>
            <p:cNvPr id="105" name="Freeform 28"/>
            <p:cNvSpPr>
              <a:spLocks noChangeArrowheads="1"/>
            </p:cNvSpPr>
            <p:nvPr/>
          </p:nvSpPr>
          <p:spPr bwMode="auto">
            <a:xfrm>
              <a:off x="9823558" y="10573410"/>
              <a:ext cx="659405" cy="1244990"/>
            </a:xfrm>
            <a:custGeom>
              <a:avLst/>
              <a:gdLst>
                <a:gd name="T0" fmla="*/ 0 w 514"/>
                <a:gd name="T1" fmla="*/ 0 h 968"/>
                <a:gd name="T2" fmla="*/ 0 w 514"/>
                <a:gd name="T3" fmla="*/ 0 h 968"/>
                <a:gd name="T4" fmla="*/ 0 w 514"/>
                <a:gd name="T5" fmla="*/ 735 h 968"/>
                <a:gd name="T6" fmla="*/ 252 w 514"/>
                <a:gd name="T7" fmla="*/ 967 h 968"/>
                <a:gd name="T8" fmla="*/ 513 w 514"/>
                <a:gd name="T9" fmla="*/ 735 h 968"/>
                <a:gd name="T10" fmla="*/ 513 w 514"/>
                <a:gd name="T11" fmla="*/ 0 h 968"/>
                <a:gd name="T12" fmla="*/ 0 w 514"/>
                <a:gd name="T13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4" h="968">
                  <a:moveTo>
                    <a:pt x="0" y="0"/>
                  </a:moveTo>
                  <a:lnTo>
                    <a:pt x="0" y="0"/>
                  </a:lnTo>
                  <a:cubicBezTo>
                    <a:pt x="0" y="735"/>
                    <a:pt x="0" y="735"/>
                    <a:pt x="0" y="735"/>
                  </a:cubicBezTo>
                  <a:cubicBezTo>
                    <a:pt x="0" y="867"/>
                    <a:pt x="109" y="967"/>
                    <a:pt x="252" y="967"/>
                  </a:cubicBezTo>
                  <a:cubicBezTo>
                    <a:pt x="393" y="967"/>
                    <a:pt x="513" y="867"/>
                    <a:pt x="513" y="735"/>
                  </a:cubicBezTo>
                  <a:cubicBezTo>
                    <a:pt x="513" y="0"/>
                    <a:pt x="513" y="0"/>
                    <a:pt x="51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F45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106" name="Freeform 29"/>
            <p:cNvSpPr>
              <a:spLocks noChangeArrowheads="1"/>
            </p:cNvSpPr>
            <p:nvPr/>
          </p:nvSpPr>
          <p:spPr bwMode="auto">
            <a:xfrm>
              <a:off x="8942455" y="10573410"/>
              <a:ext cx="659405" cy="1244990"/>
            </a:xfrm>
            <a:custGeom>
              <a:avLst/>
              <a:gdLst>
                <a:gd name="T0" fmla="*/ 0 w 515"/>
                <a:gd name="T1" fmla="*/ 0 h 968"/>
                <a:gd name="T2" fmla="*/ 0 w 515"/>
                <a:gd name="T3" fmla="*/ 0 h 968"/>
                <a:gd name="T4" fmla="*/ 0 w 515"/>
                <a:gd name="T5" fmla="*/ 735 h 968"/>
                <a:gd name="T6" fmla="*/ 252 w 515"/>
                <a:gd name="T7" fmla="*/ 967 h 968"/>
                <a:gd name="T8" fmla="*/ 514 w 515"/>
                <a:gd name="T9" fmla="*/ 735 h 968"/>
                <a:gd name="T10" fmla="*/ 514 w 515"/>
                <a:gd name="T11" fmla="*/ 0 h 968"/>
                <a:gd name="T12" fmla="*/ 0 w 515"/>
                <a:gd name="T13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5" h="968">
                  <a:moveTo>
                    <a:pt x="0" y="0"/>
                  </a:moveTo>
                  <a:lnTo>
                    <a:pt x="0" y="0"/>
                  </a:lnTo>
                  <a:cubicBezTo>
                    <a:pt x="0" y="735"/>
                    <a:pt x="0" y="735"/>
                    <a:pt x="0" y="735"/>
                  </a:cubicBezTo>
                  <a:cubicBezTo>
                    <a:pt x="0" y="867"/>
                    <a:pt x="110" y="967"/>
                    <a:pt x="252" y="967"/>
                  </a:cubicBezTo>
                  <a:cubicBezTo>
                    <a:pt x="393" y="967"/>
                    <a:pt x="514" y="867"/>
                    <a:pt x="514" y="735"/>
                  </a:cubicBezTo>
                  <a:cubicBezTo>
                    <a:pt x="514" y="0"/>
                    <a:pt x="514" y="0"/>
                    <a:pt x="514" y="0"/>
                  </a:cubicBez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107" name="Freeform 30"/>
            <p:cNvSpPr>
              <a:spLocks noChangeArrowheads="1"/>
            </p:cNvSpPr>
            <p:nvPr/>
          </p:nvSpPr>
          <p:spPr bwMode="auto">
            <a:xfrm>
              <a:off x="10306741" y="4439407"/>
              <a:ext cx="0" cy="56849"/>
            </a:xfrm>
            <a:custGeom>
              <a:avLst/>
              <a:gdLst>
                <a:gd name="T0" fmla="*/ 0 w 1"/>
                <a:gd name="T1" fmla="*/ 49 h 50"/>
                <a:gd name="T2" fmla="*/ 0 w 1"/>
                <a:gd name="T3" fmla="*/ 49 h 50"/>
                <a:gd name="T4" fmla="*/ 0 w 1"/>
                <a:gd name="T5" fmla="*/ 49 h 50"/>
                <a:gd name="T6" fmla="*/ 0 w 1"/>
                <a:gd name="T7" fmla="*/ 49 h 50"/>
                <a:gd name="T8" fmla="*/ 0 w 1"/>
                <a:gd name="T9" fmla="*/ 40 h 50"/>
                <a:gd name="T10" fmla="*/ 0 w 1"/>
                <a:gd name="T11" fmla="*/ 40 h 50"/>
                <a:gd name="T12" fmla="*/ 0 w 1"/>
                <a:gd name="T13" fmla="*/ 40 h 50"/>
                <a:gd name="T14" fmla="*/ 0 w 1"/>
                <a:gd name="T15" fmla="*/ 40 h 50"/>
                <a:gd name="T16" fmla="*/ 0 w 1"/>
                <a:gd name="T17" fmla="*/ 40 h 50"/>
                <a:gd name="T18" fmla="*/ 0 w 1"/>
                <a:gd name="T19" fmla="*/ 40 h 50"/>
                <a:gd name="T20" fmla="*/ 0 w 1"/>
                <a:gd name="T21" fmla="*/ 40 h 50"/>
                <a:gd name="T22" fmla="*/ 0 w 1"/>
                <a:gd name="T23" fmla="*/ 40 h 50"/>
                <a:gd name="T24" fmla="*/ 0 w 1"/>
                <a:gd name="T25" fmla="*/ 40 h 50"/>
                <a:gd name="T26" fmla="*/ 0 w 1"/>
                <a:gd name="T27" fmla="*/ 29 h 50"/>
                <a:gd name="T28" fmla="*/ 0 w 1"/>
                <a:gd name="T29" fmla="*/ 29 h 50"/>
                <a:gd name="T30" fmla="*/ 0 w 1"/>
                <a:gd name="T31" fmla="*/ 29 h 50"/>
                <a:gd name="T32" fmla="*/ 0 w 1"/>
                <a:gd name="T33" fmla="*/ 29 h 50"/>
                <a:gd name="T34" fmla="*/ 0 w 1"/>
                <a:gd name="T35" fmla="*/ 29 h 50"/>
                <a:gd name="T36" fmla="*/ 0 w 1"/>
                <a:gd name="T37" fmla="*/ 29 h 50"/>
                <a:gd name="T38" fmla="*/ 0 w 1"/>
                <a:gd name="T39" fmla="*/ 29 h 50"/>
                <a:gd name="T40" fmla="*/ 0 w 1"/>
                <a:gd name="T41" fmla="*/ 29 h 50"/>
                <a:gd name="T42" fmla="*/ 0 w 1"/>
                <a:gd name="T43" fmla="*/ 20 h 50"/>
                <a:gd name="T44" fmla="*/ 0 w 1"/>
                <a:gd name="T45" fmla="*/ 20 h 50"/>
                <a:gd name="T46" fmla="*/ 0 w 1"/>
                <a:gd name="T47" fmla="*/ 20 h 50"/>
                <a:gd name="T48" fmla="*/ 0 w 1"/>
                <a:gd name="T49" fmla="*/ 20 h 50"/>
                <a:gd name="T50" fmla="*/ 0 w 1"/>
                <a:gd name="T51" fmla="*/ 20 h 50"/>
                <a:gd name="T52" fmla="*/ 0 w 1"/>
                <a:gd name="T53" fmla="*/ 20 h 50"/>
                <a:gd name="T54" fmla="*/ 0 w 1"/>
                <a:gd name="T55" fmla="*/ 20 h 50"/>
                <a:gd name="T56" fmla="*/ 0 w 1"/>
                <a:gd name="T57" fmla="*/ 20 h 50"/>
                <a:gd name="T58" fmla="*/ 0 w 1"/>
                <a:gd name="T59" fmla="*/ 20 h 50"/>
                <a:gd name="T60" fmla="*/ 0 w 1"/>
                <a:gd name="T61" fmla="*/ 20 h 50"/>
                <a:gd name="T62" fmla="*/ 0 w 1"/>
                <a:gd name="T63" fmla="*/ 9 h 50"/>
                <a:gd name="T64" fmla="*/ 0 w 1"/>
                <a:gd name="T65" fmla="*/ 9 h 50"/>
                <a:gd name="T66" fmla="*/ 0 w 1"/>
                <a:gd name="T67" fmla="*/ 9 h 50"/>
                <a:gd name="T68" fmla="*/ 0 w 1"/>
                <a:gd name="T69" fmla="*/ 9 h 50"/>
                <a:gd name="T70" fmla="*/ 0 w 1"/>
                <a:gd name="T71" fmla="*/ 9 h 50"/>
                <a:gd name="T72" fmla="*/ 0 w 1"/>
                <a:gd name="T73" fmla="*/ 9 h 50"/>
                <a:gd name="T74" fmla="*/ 0 w 1"/>
                <a:gd name="T75" fmla="*/ 9 h 50"/>
                <a:gd name="T76" fmla="*/ 0 w 1"/>
                <a:gd name="T77" fmla="*/ 9 h 50"/>
                <a:gd name="T78" fmla="*/ 0 w 1"/>
                <a:gd name="T79" fmla="*/ 9 h 50"/>
                <a:gd name="T80" fmla="*/ 0 w 1"/>
                <a:gd name="T81" fmla="*/ 0 h 50"/>
                <a:gd name="T82" fmla="*/ 0 w 1"/>
                <a:gd name="T83" fmla="*/ 0 h 50"/>
                <a:gd name="T84" fmla="*/ 0 w 1"/>
                <a:gd name="T85" fmla="*/ 0 h 50"/>
                <a:gd name="T86" fmla="*/ 0 w 1"/>
                <a:gd name="T87" fmla="*/ 0 h 50"/>
                <a:gd name="T88" fmla="*/ 0 w 1"/>
                <a:gd name="T89" fmla="*/ 0 h 50"/>
                <a:gd name="T90" fmla="*/ 0 w 1"/>
                <a:gd name="T91" fmla="*/ 0 h 50"/>
                <a:gd name="T92" fmla="*/ 0 w 1"/>
                <a:gd name="T9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" h="50">
                  <a:moveTo>
                    <a:pt x="0" y="49"/>
                  </a:move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9"/>
                  </a:lnTo>
                </a:path>
              </a:pathLst>
            </a:custGeom>
            <a:solidFill>
              <a:srgbClr val="D4D2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108" name="Freeform 31"/>
            <p:cNvSpPr>
              <a:spLocks noChangeArrowheads="1"/>
            </p:cNvSpPr>
            <p:nvPr/>
          </p:nvSpPr>
          <p:spPr bwMode="auto">
            <a:xfrm>
              <a:off x="9721238" y="3870917"/>
              <a:ext cx="579820" cy="1188141"/>
            </a:xfrm>
            <a:custGeom>
              <a:avLst/>
              <a:gdLst>
                <a:gd name="T0" fmla="*/ 0 w 455"/>
                <a:gd name="T1" fmla="*/ 0 h 928"/>
                <a:gd name="T2" fmla="*/ 454 w 455"/>
                <a:gd name="T3" fmla="*/ 494 h 928"/>
                <a:gd name="T4" fmla="*/ 454 w 455"/>
                <a:gd name="T5" fmla="*/ 494 h 928"/>
                <a:gd name="T6" fmla="*/ 454 w 455"/>
                <a:gd name="T7" fmla="*/ 494 h 928"/>
                <a:gd name="T8" fmla="*/ 454 w 455"/>
                <a:gd name="T9" fmla="*/ 485 h 928"/>
                <a:gd name="T10" fmla="*/ 454 w 455"/>
                <a:gd name="T11" fmla="*/ 485 h 928"/>
                <a:gd name="T12" fmla="*/ 454 w 455"/>
                <a:gd name="T13" fmla="*/ 485 h 928"/>
                <a:gd name="T14" fmla="*/ 454 w 455"/>
                <a:gd name="T15" fmla="*/ 485 h 928"/>
                <a:gd name="T16" fmla="*/ 454 w 455"/>
                <a:gd name="T17" fmla="*/ 485 h 928"/>
                <a:gd name="T18" fmla="*/ 454 w 455"/>
                <a:gd name="T19" fmla="*/ 485 h 928"/>
                <a:gd name="T20" fmla="*/ 454 w 455"/>
                <a:gd name="T21" fmla="*/ 485 h 928"/>
                <a:gd name="T22" fmla="*/ 454 w 455"/>
                <a:gd name="T23" fmla="*/ 474 h 928"/>
                <a:gd name="T24" fmla="*/ 454 w 455"/>
                <a:gd name="T25" fmla="*/ 474 h 928"/>
                <a:gd name="T26" fmla="*/ 454 w 455"/>
                <a:gd name="T27" fmla="*/ 474 h 928"/>
                <a:gd name="T28" fmla="*/ 454 w 455"/>
                <a:gd name="T29" fmla="*/ 474 h 928"/>
                <a:gd name="T30" fmla="*/ 454 w 455"/>
                <a:gd name="T31" fmla="*/ 474 h 928"/>
                <a:gd name="T32" fmla="*/ 454 w 455"/>
                <a:gd name="T33" fmla="*/ 474 h 928"/>
                <a:gd name="T34" fmla="*/ 454 w 455"/>
                <a:gd name="T35" fmla="*/ 474 h 928"/>
                <a:gd name="T36" fmla="*/ 454 w 455"/>
                <a:gd name="T37" fmla="*/ 465 h 928"/>
                <a:gd name="T38" fmla="*/ 454 w 455"/>
                <a:gd name="T39" fmla="*/ 465 h 928"/>
                <a:gd name="T40" fmla="*/ 454 w 455"/>
                <a:gd name="T41" fmla="*/ 465 h 928"/>
                <a:gd name="T42" fmla="*/ 454 w 455"/>
                <a:gd name="T43" fmla="*/ 465 h 928"/>
                <a:gd name="T44" fmla="*/ 454 w 455"/>
                <a:gd name="T45" fmla="*/ 465 h 928"/>
                <a:gd name="T46" fmla="*/ 454 w 455"/>
                <a:gd name="T47" fmla="*/ 465 h 928"/>
                <a:gd name="T48" fmla="*/ 454 w 455"/>
                <a:gd name="T49" fmla="*/ 454 h 928"/>
                <a:gd name="T50" fmla="*/ 454 w 455"/>
                <a:gd name="T51" fmla="*/ 454 h 928"/>
                <a:gd name="T52" fmla="*/ 454 w 455"/>
                <a:gd name="T53" fmla="*/ 454 h 928"/>
                <a:gd name="T54" fmla="*/ 454 w 455"/>
                <a:gd name="T55" fmla="*/ 454 h 928"/>
                <a:gd name="T56" fmla="*/ 454 w 455"/>
                <a:gd name="T57" fmla="*/ 454 h 928"/>
                <a:gd name="T58" fmla="*/ 454 w 455"/>
                <a:gd name="T59" fmla="*/ 454 h 928"/>
                <a:gd name="T60" fmla="*/ 454 w 455"/>
                <a:gd name="T61" fmla="*/ 454 h 928"/>
                <a:gd name="T62" fmla="*/ 454 w 455"/>
                <a:gd name="T63" fmla="*/ 445 h 928"/>
                <a:gd name="T64" fmla="*/ 454 w 455"/>
                <a:gd name="T65" fmla="*/ 445 h 928"/>
                <a:gd name="T66" fmla="*/ 454 w 455"/>
                <a:gd name="T67" fmla="*/ 445 h 928"/>
                <a:gd name="T68" fmla="*/ 454 w 455"/>
                <a:gd name="T69" fmla="*/ 445 h 928"/>
                <a:gd name="T70" fmla="*/ 454 w 455"/>
                <a:gd name="T71" fmla="*/ 445 h 928"/>
                <a:gd name="T72" fmla="*/ 0 w 455"/>
                <a:gd name="T73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5" h="928">
                  <a:moveTo>
                    <a:pt x="0" y="0"/>
                  </a:moveTo>
                  <a:lnTo>
                    <a:pt x="0" y="0"/>
                  </a:lnTo>
                  <a:cubicBezTo>
                    <a:pt x="0" y="927"/>
                    <a:pt x="0" y="927"/>
                    <a:pt x="0" y="927"/>
                  </a:cubicBezTo>
                  <a:cubicBezTo>
                    <a:pt x="242" y="927"/>
                    <a:pt x="443" y="735"/>
                    <a:pt x="454" y="494"/>
                  </a:cubicBezTo>
                  <a:lnTo>
                    <a:pt x="454" y="494"/>
                  </a:lnTo>
                  <a:lnTo>
                    <a:pt x="454" y="494"/>
                  </a:lnTo>
                  <a:lnTo>
                    <a:pt x="454" y="494"/>
                  </a:lnTo>
                  <a:lnTo>
                    <a:pt x="454" y="494"/>
                  </a:lnTo>
                  <a:lnTo>
                    <a:pt x="454" y="494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85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74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65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lnTo>
                    <a:pt x="454" y="454"/>
                  </a:lnTo>
                  <a:cubicBezTo>
                    <a:pt x="454" y="454"/>
                    <a:pt x="454" y="454"/>
                    <a:pt x="454" y="445"/>
                  </a:cubicBezTo>
                  <a:lnTo>
                    <a:pt x="454" y="445"/>
                  </a:lnTo>
                  <a:lnTo>
                    <a:pt x="454" y="445"/>
                  </a:lnTo>
                  <a:lnTo>
                    <a:pt x="454" y="445"/>
                  </a:lnTo>
                  <a:lnTo>
                    <a:pt x="454" y="445"/>
                  </a:lnTo>
                  <a:lnTo>
                    <a:pt x="454" y="445"/>
                  </a:lnTo>
                  <a:lnTo>
                    <a:pt x="454" y="445"/>
                  </a:lnTo>
                  <a:lnTo>
                    <a:pt x="454" y="445"/>
                  </a:lnTo>
                  <a:lnTo>
                    <a:pt x="454" y="445"/>
                  </a:lnTo>
                  <a:lnTo>
                    <a:pt x="454" y="445"/>
                  </a:lnTo>
                  <a:lnTo>
                    <a:pt x="454" y="445"/>
                  </a:lnTo>
                  <a:cubicBezTo>
                    <a:pt x="443" y="201"/>
                    <a:pt x="251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109" name="Freeform 32"/>
            <p:cNvSpPr>
              <a:spLocks noChangeArrowheads="1"/>
            </p:cNvSpPr>
            <p:nvPr/>
          </p:nvSpPr>
          <p:spPr bwMode="auto">
            <a:xfrm>
              <a:off x="9721238" y="5246662"/>
              <a:ext cx="1409761" cy="1114239"/>
            </a:xfrm>
            <a:custGeom>
              <a:avLst/>
              <a:gdLst>
                <a:gd name="T0" fmla="*/ 827 w 1100"/>
                <a:gd name="T1" fmla="*/ 0 h 870"/>
                <a:gd name="T2" fmla="*/ 827 w 1100"/>
                <a:gd name="T3" fmla="*/ 0 h 870"/>
                <a:gd name="T4" fmla="*/ 0 w 1100"/>
                <a:gd name="T5" fmla="*/ 0 h 870"/>
                <a:gd name="T6" fmla="*/ 0 w 1100"/>
                <a:gd name="T7" fmla="*/ 869 h 870"/>
                <a:gd name="T8" fmla="*/ 594 w 1100"/>
                <a:gd name="T9" fmla="*/ 869 h 870"/>
                <a:gd name="T10" fmla="*/ 594 w 1100"/>
                <a:gd name="T11" fmla="*/ 666 h 870"/>
                <a:gd name="T12" fmla="*/ 675 w 1100"/>
                <a:gd name="T13" fmla="*/ 666 h 870"/>
                <a:gd name="T14" fmla="*/ 675 w 1100"/>
                <a:gd name="T15" fmla="*/ 869 h 870"/>
                <a:gd name="T16" fmla="*/ 1099 w 1100"/>
                <a:gd name="T17" fmla="*/ 869 h 870"/>
                <a:gd name="T18" fmla="*/ 1099 w 1100"/>
                <a:gd name="T19" fmla="*/ 293 h 870"/>
                <a:gd name="T20" fmla="*/ 1099 w 1100"/>
                <a:gd name="T21" fmla="*/ 284 h 870"/>
                <a:gd name="T22" fmla="*/ 827 w 1100"/>
                <a:gd name="T23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0" h="870">
                  <a:moveTo>
                    <a:pt x="827" y="0"/>
                  </a:moveTo>
                  <a:lnTo>
                    <a:pt x="827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869"/>
                    <a:pt x="0" y="869"/>
                    <a:pt x="0" y="869"/>
                  </a:cubicBezTo>
                  <a:cubicBezTo>
                    <a:pt x="594" y="869"/>
                    <a:pt x="594" y="869"/>
                    <a:pt x="594" y="869"/>
                  </a:cubicBezTo>
                  <a:cubicBezTo>
                    <a:pt x="594" y="666"/>
                    <a:pt x="594" y="666"/>
                    <a:pt x="594" y="666"/>
                  </a:cubicBezTo>
                  <a:cubicBezTo>
                    <a:pt x="675" y="666"/>
                    <a:pt x="675" y="666"/>
                    <a:pt x="675" y="666"/>
                  </a:cubicBezTo>
                  <a:cubicBezTo>
                    <a:pt x="675" y="869"/>
                    <a:pt x="675" y="869"/>
                    <a:pt x="675" y="869"/>
                  </a:cubicBezTo>
                  <a:cubicBezTo>
                    <a:pt x="1099" y="869"/>
                    <a:pt x="1099" y="869"/>
                    <a:pt x="1099" y="869"/>
                  </a:cubicBezTo>
                  <a:cubicBezTo>
                    <a:pt x="1099" y="293"/>
                    <a:pt x="1099" y="293"/>
                    <a:pt x="1099" y="293"/>
                  </a:cubicBezTo>
                  <a:lnTo>
                    <a:pt x="1099" y="284"/>
                  </a:lnTo>
                  <a:cubicBezTo>
                    <a:pt x="1099" y="132"/>
                    <a:pt x="977" y="0"/>
                    <a:pt x="8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110" name="Freeform 33"/>
            <p:cNvSpPr>
              <a:spLocks noChangeArrowheads="1"/>
            </p:cNvSpPr>
            <p:nvPr/>
          </p:nvSpPr>
          <p:spPr bwMode="auto">
            <a:xfrm>
              <a:off x="10590968" y="6480285"/>
              <a:ext cx="540032" cy="1659990"/>
            </a:xfrm>
            <a:custGeom>
              <a:avLst/>
              <a:gdLst>
                <a:gd name="T0" fmla="*/ 424 w 425"/>
                <a:gd name="T1" fmla="*/ 0 h 1293"/>
                <a:gd name="T2" fmla="*/ 0 w 425"/>
                <a:gd name="T3" fmla="*/ 0 h 1293"/>
                <a:gd name="T4" fmla="*/ 0 w 425"/>
                <a:gd name="T5" fmla="*/ 1292 h 1293"/>
                <a:gd name="T6" fmla="*/ 424 w 425"/>
                <a:gd name="T7" fmla="*/ 1292 h 1293"/>
                <a:gd name="T8" fmla="*/ 424 w 425"/>
                <a:gd name="T9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1293">
                  <a:moveTo>
                    <a:pt x="424" y="0"/>
                  </a:moveTo>
                  <a:lnTo>
                    <a:pt x="0" y="0"/>
                  </a:lnTo>
                  <a:lnTo>
                    <a:pt x="0" y="1292"/>
                  </a:lnTo>
                  <a:lnTo>
                    <a:pt x="424" y="1292"/>
                  </a:lnTo>
                  <a:lnTo>
                    <a:pt x="424" y="0"/>
                  </a:lnTo>
                </a:path>
              </a:pathLst>
            </a:custGeom>
            <a:solidFill>
              <a:srgbClr val="268B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40000" lnSpcReduction="20000"/>
            </a:bodyPr>
            <a:lstStyle/>
            <a:p>
              <a:endParaRPr lang="en-US" sz="10600"/>
            </a:p>
          </p:txBody>
        </p:sp>
        <p:sp>
          <p:nvSpPr>
            <p:cNvPr id="111" name="Freeform 34"/>
            <p:cNvSpPr>
              <a:spLocks noChangeArrowheads="1"/>
            </p:cNvSpPr>
            <p:nvPr/>
          </p:nvSpPr>
          <p:spPr bwMode="auto">
            <a:xfrm>
              <a:off x="10590968" y="6480285"/>
              <a:ext cx="540032" cy="1659990"/>
            </a:xfrm>
            <a:custGeom>
              <a:avLst/>
              <a:gdLst>
                <a:gd name="T0" fmla="*/ 424 w 425"/>
                <a:gd name="T1" fmla="*/ 0 h 1293"/>
                <a:gd name="T2" fmla="*/ 0 w 425"/>
                <a:gd name="T3" fmla="*/ 0 h 1293"/>
                <a:gd name="T4" fmla="*/ 0 w 425"/>
                <a:gd name="T5" fmla="*/ 1292 h 1293"/>
                <a:gd name="T6" fmla="*/ 424 w 425"/>
                <a:gd name="T7" fmla="*/ 1292 h 1293"/>
                <a:gd name="T8" fmla="*/ 424 w 425"/>
                <a:gd name="T9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1293">
                  <a:moveTo>
                    <a:pt x="424" y="0"/>
                  </a:moveTo>
                  <a:lnTo>
                    <a:pt x="0" y="0"/>
                  </a:lnTo>
                  <a:lnTo>
                    <a:pt x="0" y="1292"/>
                  </a:lnTo>
                  <a:lnTo>
                    <a:pt x="424" y="1292"/>
                  </a:lnTo>
                  <a:lnTo>
                    <a:pt x="424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40000" lnSpcReduction="20000"/>
            </a:bodyPr>
            <a:lstStyle/>
            <a:p>
              <a:endParaRPr lang="en-US" sz="10600"/>
            </a:p>
          </p:txBody>
        </p:sp>
        <p:sp>
          <p:nvSpPr>
            <p:cNvPr id="112" name="Freeform 35"/>
            <p:cNvSpPr>
              <a:spLocks noChangeArrowheads="1"/>
            </p:cNvSpPr>
            <p:nvPr/>
          </p:nvSpPr>
          <p:spPr bwMode="auto">
            <a:xfrm>
              <a:off x="10590968" y="8276712"/>
              <a:ext cx="540032" cy="346777"/>
            </a:xfrm>
            <a:custGeom>
              <a:avLst/>
              <a:gdLst>
                <a:gd name="T0" fmla="*/ 424 w 425"/>
                <a:gd name="T1" fmla="*/ 0 h 274"/>
                <a:gd name="T2" fmla="*/ 424 w 425"/>
                <a:gd name="T3" fmla="*/ 0 h 274"/>
                <a:gd name="T4" fmla="*/ 0 w 425"/>
                <a:gd name="T5" fmla="*/ 0 h 274"/>
                <a:gd name="T6" fmla="*/ 212 w 425"/>
                <a:gd name="T7" fmla="*/ 273 h 274"/>
                <a:gd name="T8" fmla="*/ 424 w 425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274">
                  <a:moveTo>
                    <a:pt x="424" y="0"/>
                  </a:moveTo>
                  <a:lnTo>
                    <a:pt x="424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20" y="181"/>
                    <a:pt x="101" y="273"/>
                    <a:pt x="212" y="273"/>
                  </a:cubicBezTo>
                  <a:cubicBezTo>
                    <a:pt x="322" y="273"/>
                    <a:pt x="413" y="181"/>
                    <a:pt x="424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  <p:sp>
          <p:nvSpPr>
            <p:cNvPr id="113" name="Freeform 36"/>
            <p:cNvSpPr>
              <a:spLocks noChangeArrowheads="1"/>
            </p:cNvSpPr>
            <p:nvPr/>
          </p:nvSpPr>
          <p:spPr bwMode="auto">
            <a:xfrm>
              <a:off x="9721238" y="6480285"/>
              <a:ext cx="761726" cy="1659990"/>
            </a:xfrm>
            <a:custGeom>
              <a:avLst/>
              <a:gdLst>
                <a:gd name="T0" fmla="*/ 594 w 595"/>
                <a:gd name="T1" fmla="*/ 0 h 1293"/>
                <a:gd name="T2" fmla="*/ 0 w 595"/>
                <a:gd name="T3" fmla="*/ 0 h 1293"/>
                <a:gd name="T4" fmla="*/ 0 w 595"/>
                <a:gd name="T5" fmla="*/ 1292 h 1293"/>
                <a:gd name="T6" fmla="*/ 594 w 595"/>
                <a:gd name="T7" fmla="*/ 1292 h 1293"/>
                <a:gd name="T8" fmla="*/ 594 w 595"/>
                <a:gd name="T9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5" h="1293">
                  <a:moveTo>
                    <a:pt x="594" y="0"/>
                  </a:moveTo>
                  <a:lnTo>
                    <a:pt x="0" y="0"/>
                  </a:lnTo>
                  <a:lnTo>
                    <a:pt x="0" y="1292"/>
                  </a:lnTo>
                  <a:lnTo>
                    <a:pt x="594" y="1292"/>
                  </a:lnTo>
                  <a:lnTo>
                    <a:pt x="594" y="0"/>
                  </a:lnTo>
                </a:path>
              </a:pathLst>
            </a:custGeom>
            <a:solidFill>
              <a:srgbClr val="268B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 fontScale="40000" lnSpcReduction="20000"/>
            </a:bodyPr>
            <a:lstStyle/>
            <a:p>
              <a:endParaRPr lang="en-US" sz="10600"/>
            </a:p>
          </p:txBody>
        </p:sp>
        <p:sp>
          <p:nvSpPr>
            <p:cNvPr id="114" name="Freeform 37"/>
            <p:cNvSpPr>
              <a:spLocks noChangeArrowheads="1"/>
            </p:cNvSpPr>
            <p:nvPr/>
          </p:nvSpPr>
          <p:spPr bwMode="auto">
            <a:xfrm>
              <a:off x="9721238" y="6480285"/>
              <a:ext cx="761726" cy="1659990"/>
            </a:xfrm>
            <a:custGeom>
              <a:avLst/>
              <a:gdLst>
                <a:gd name="T0" fmla="*/ 594 w 595"/>
                <a:gd name="T1" fmla="*/ 0 h 1293"/>
                <a:gd name="T2" fmla="*/ 0 w 595"/>
                <a:gd name="T3" fmla="*/ 0 h 1293"/>
                <a:gd name="T4" fmla="*/ 0 w 595"/>
                <a:gd name="T5" fmla="*/ 1292 h 1293"/>
                <a:gd name="T6" fmla="*/ 594 w 595"/>
                <a:gd name="T7" fmla="*/ 1292 h 1293"/>
                <a:gd name="T8" fmla="*/ 594 w 595"/>
                <a:gd name="T9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5" h="1293">
                  <a:moveTo>
                    <a:pt x="594" y="0"/>
                  </a:moveTo>
                  <a:lnTo>
                    <a:pt x="0" y="0"/>
                  </a:lnTo>
                  <a:lnTo>
                    <a:pt x="0" y="1292"/>
                  </a:lnTo>
                  <a:lnTo>
                    <a:pt x="594" y="1292"/>
                  </a:lnTo>
                  <a:lnTo>
                    <a:pt x="594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40000" lnSpcReduction="20000"/>
            </a:bodyPr>
            <a:lstStyle/>
            <a:p>
              <a:endParaRPr lang="en-US" sz="10600"/>
            </a:p>
          </p:txBody>
        </p:sp>
        <p:sp>
          <p:nvSpPr>
            <p:cNvPr id="115" name="Freeform 38"/>
            <p:cNvSpPr>
              <a:spLocks noChangeArrowheads="1"/>
            </p:cNvSpPr>
            <p:nvPr/>
          </p:nvSpPr>
          <p:spPr bwMode="auto">
            <a:xfrm>
              <a:off x="9721238" y="8276712"/>
              <a:ext cx="761726" cy="2165944"/>
            </a:xfrm>
            <a:custGeom>
              <a:avLst/>
              <a:gdLst>
                <a:gd name="T0" fmla="*/ 594 w 595"/>
                <a:gd name="T1" fmla="*/ 0 h 1685"/>
                <a:gd name="T2" fmla="*/ 594 w 595"/>
                <a:gd name="T3" fmla="*/ 0 h 1685"/>
                <a:gd name="T4" fmla="*/ 0 w 595"/>
                <a:gd name="T5" fmla="*/ 0 h 1685"/>
                <a:gd name="T6" fmla="*/ 0 w 595"/>
                <a:gd name="T7" fmla="*/ 445 h 1685"/>
                <a:gd name="T8" fmla="*/ 81 w 595"/>
                <a:gd name="T9" fmla="*/ 445 h 1685"/>
                <a:gd name="T10" fmla="*/ 81 w 595"/>
                <a:gd name="T11" fmla="*/ 1684 h 1685"/>
                <a:gd name="T12" fmla="*/ 594 w 595"/>
                <a:gd name="T13" fmla="*/ 1684 h 1685"/>
                <a:gd name="T14" fmla="*/ 594 w 595"/>
                <a:gd name="T15" fmla="*/ 81 h 1685"/>
                <a:gd name="T16" fmla="*/ 594 w 595"/>
                <a:gd name="T17" fmla="*/ 81 h 1685"/>
                <a:gd name="T18" fmla="*/ 594 w 595"/>
                <a:gd name="T19" fmla="*/ 81 h 1685"/>
                <a:gd name="T20" fmla="*/ 594 w 595"/>
                <a:gd name="T21" fmla="*/ 81 h 1685"/>
                <a:gd name="T22" fmla="*/ 594 w 595"/>
                <a:gd name="T23" fmla="*/ 72 h 1685"/>
                <a:gd name="T24" fmla="*/ 594 w 595"/>
                <a:gd name="T25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5" h="1685">
                  <a:moveTo>
                    <a:pt x="594" y="0"/>
                  </a:moveTo>
                  <a:lnTo>
                    <a:pt x="594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81" y="445"/>
                    <a:pt x="81" y="445"/>
                    <a:pt x="81" y="445"/>
                  </a:cubicBezTo>
                  <a:cubicBezTo>
                    <a:pt x="81" y="1684"/>
                    <a:pt x="81" y="1684"/>
                    <a:pt x="81" y="1684"/>
                  </a:cubicBezTo>
                  <a:cubicBezTo>
                    <a:pt x="594" y="1684"/>
                    <a:pt x="594" y="1684"/>
                    <a:pt x="594" y="1684"/>
                  </a:cubicBezTo>
                  <a:cubicBezTo>
                    <a:pt x="594" y="81"/>
                    <a:pt x="594" y="81"/>
                    <a:pt x="594" y="81"/>
                  </a:cubicBezTo>
                  <a:lnTo>
                    <a:pt x="594" y="81"/>
                  </a:lnTo>
                  <a:lnTo>
                    <a:pt x="594" y="81"/>
                  </a:lnTo>
                  <a:lnTo>
                    <a:pt x="594" y="81"/>
                  </a:lnTo>
                  <a:lnTo>
                    <a:pt x="594" y="72"/>
                  </a:lnTo>
                  <a:cubicBezTo>
                    <a:pt x="594" y="0"/>
                    <a:pt x="594" y="0"/>
                    <a:pt x="594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55000" lnSpcReduction="20000"/>
            </a:bodyPr>
            <a:lstStyle/>
            <a:p>
              <a:endParaRPr lang="en-US" sz="10600"/>
            </a:p>
          </p:txBody>
        </p:sp>
        <p:sp>
          <p:nvSpPr>
            <p:cNvPr id="116" name="Freeform 39"/>
            <p:cNvSpPr>
              <a:spLocks noChangeArrowheads="1"/>
            </p:cNvSpPr>
            <p:nvPr/>
          </p:nvSpPr>
          <p:spPr bwMode="auto">
            <a:xfrm>
              <a:off x="9823558" y="10573410"/>
              <a:ext cx="659405" cy="1244990"/>
            </a:xfrm>
            <a:custGeom>
              <a:avLst/>
              <a:gdLst>
                <a:gd name="T0" fmla="*/ 513 w 514"/>
                <a:gd name="T1" fmla="*/ 0 h 968"/>
                <a:gd name="T2" fmla="*/ 513 w 514"/>
                <a:gd name="T3" fmla="*/ 0 h 968"/>
                <a:gd name="T4" fmla="*/ 0 w 514"/>
                <a:gd name="T5" fmla="*/ 0 h 968"/>
                <a:gd name="T6" fmla="*/ 0 w 514"/>
                <a:gd name="T7" fmla="*/ 735 h 968"/>
                <a:gd name="T8" fmla="*/ 252 w 514"/>
                <a:gd name="T9" fmla="*/ 967 h 968"/>
                <a:gd name="T10" fmla="*/ 513 w 514"/>
                <a:gd name="T11" fmla="*/ 735 h 968"/>
                <a:gd name="T12" fmla="*/ 513 w 514"/>
                <a:gd name="T13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4" h="968">
                  <a:moveTo>
                    <a:pt x="513" y="0"/>
                  </a:moveTo>
                  <a:lnTo>
                    <a:pt x="513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0" y="867"/>
                    <a:pt x="109" y="967"/>
                    <a:pt x="252" y="967"/>
                  </a:cubicBezTo>
                  <a:cubicBezTo>
                    <a:pt x="393" y="967"/>
                    <a:pt x="513" y="867"/>
                    <a:pt x="513" y="735"/>
                  </a:cubicBezTo>
                  <a:cubicBezTo>
                    <a:pt x="513" y="0"/>
                    <a:pt x="513" y="0"/>
                    <a:pt x="51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>
              <a:normAutofit fontScale="25000" lnSpcReduction="20000"/>
            </a:bodyPr>
            <a:lstStyle/>
            <a:p>
              <a:endParaRPr lang="en-US" sz="10600"/>
            </a:p>
          </p:txBody>
        </p:sp>
      </p:grpSp>
      <p:sp>
        <p:nvSpPr>
          <p:cNvPr id="117" name="Freeform 6700"/>
          <p:cNvSpPr>
            <a:spLocks noChangeArrowheads="1"/>
          </p:cNvSpPr>
          <p:nvPr/>
        </p:nvSpPr>
        <p:spPr bwMode="auto">
          <a:xfrm flipH="1">
            <a:off x="5424174" y="1931590"/>
            <a:ext cx="471853" cy="472808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491" tIns="42245" rIns="84491" bIns="42245" anchor="ctr">
            <a:normAutofit/>
          </a:bodyPr>
          <a:lstStyle/>
          <a:p>
            <a:pPr algn="r"/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118" name="Freeform 6700"/>
          <p:cNvSpPr>
            <a:spLocks noChangeArrowheads="1"/>
          </p:cNvSpPr>
          <p:nvPr/>
        </p:nvSpPr>
        <p:spPr bwMode="auto">
          <a:xfrm flipH="1">
            <a:off x="2738488" y="1931590"/>
            <a:ext cx="471853" cy="472808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491" tIns="42245" rIns="84491" bIns="42245" anchor="ctr">
            <a:normAutofit/>
          </a:bodyPr>
          <a:lstStyle/>
          <a:p>
            <a:pPr algn="r"/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119" name="Freeform 6700"/>
          <p:cNvSpPr>
            <a:spLocks noChangeArrowheads="1"/>
          </p:cNvSpPr>
          <p:nvPr/>
        </p:nvSpPr>
        <p:spPr bwMode="auto">
          <a:xfrm flipH="1">
            <a:off x="5750593" y="3398925"/>
            <a:ext cx="471853" cy="472808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491" tIns="42245" rIns="84491" bIns="42245" anchor="ctr">
            <a:normAutofit/>
          </a:bodyPr>
          <a:lstStyle/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120" name="Freeform 6700"/>
          <p:cNvSpPr>
            <a:spLocks noChangeArrowheads="1"/>
          </p:cNvSpPr>
          <p:nvPr/>
        </p:nvSpPr>
        <p:spPr bwMode="auto">
          <a:xfrm flipH="1">
            <a:off x="3153534" y="3447321"/>
            <a:ext cx="471853" cy="472808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4491" tIns="42245" rIns="84491" bIns="42245" anchor="ctr">
            <a:normAutofit/>
          </a:bodyPr>
          <a:lstStyle/>
          <a:p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21" name="Elbow Connector 120"/>
          <p:cNvCxnSpPr>
            <a:stCxn id="108" idx="31"/>
            <a:endCxn id="117" idx="0"/>
          </p:cNvCxnSpPr>
          <p:nvPr/>
        </p:nvCxnSpPr>
        <p:spPr>
          <a:xfrm>
            <a:off x="4669011" y="1832324"/>
            <a:ext cx="755598" cy="33458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/>
          <p:cNvCxnSpPr>
            <a:stCxn id="109" idx="10"/>
            <a:endCxn id="119" idx="0"/>
          </p:cNvCxnSpPr>
          <p:nvPr/>
        </p:nvCxnSpPr>
        <p:spPr>
          <a:xfrm>
            <a:off x="5057040" y="2303933"/>
            <a:ext cx="693988" cy="1330307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>
            <a:endCxn id="118" idx="3"/>
          </p:cNvCxnSpPr>
          <p:nvPr/>
        </p:nvCxnSpPr>
        <p:spPr>
          <a:xfrm rot="16200000" flipV="1">
            <a:off x="3145766" y="2231480"/>
            <a:ext cx="757866" cy="628716"/>
          </a:xfrm>
          <a:prstGeom prst="bentConnector4">
            <a:avLst>
              <a:gd name="adj1" fmla="val 3103"/>
              <a:gd name="adj2" fmla="val 55704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123"/>
          <p:cNvCxnSpPr>
            <a:endCxn id="120" idx="3"/>
          </p:cNvCxnSpPr>
          <p:nvPr/>
        </p:nvCxnSpPr>
        <p:spPr>
          <a:xfrm rot="10800000">
            <a:off x="3625387" y="3682637"/>
            <a:ext cx="563164" cy="389273"/>
          </a:xfrm>
          <a:prstGeom prst="bentConnector3">
            <a:avLst>
              <a:gd name="adj1" fmla="val 6392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756512" y="1980847"/>
            <a:ext cx="1816048" cy="401430"/>
          </a:xfrm>
          <a:prstGeom prst="rect">
            <a:avLst/>
          </a:prstGeom>
          <a:noFill/>
        </p:spPr>
        <p:txBody>
          <a:bodyPr wrap="none" lIns="168947" tIns="84474" rIns="168947" bIns="84474" rtlCol="0">
            <a:norm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Lato Regular"/>
              </a:rPr>
              <a:t>БИЗНЕС КАРЬЕРА</a:t>
            </a:r>
            <a:endParaRPr lang="id-ID" b="1" dirty="0">
              <a:solidFill>
                <a:schemeClr val="accent5"/>
              </a:solidFill>
              <a:latin typeface="Lato Regular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27125" y="2303934"/>
            <a:ext cx="3113604" cy="1123694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специалист</a:t>
            </a:r>
          </a:p>
          <a:p>
            <a:pPr algn="ctr">
              <a:lnSpc>
                <a:spcPct val="110000"/>
              </a:lnSpc>
            </a:pP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Lato Light"/>
              <a:cs typeface="Lato Light"/>
            </a:endParaRPr>
          </a:p>
          <a:p>
            <a:pPr algn="ctr">
              <a:lnSpc>
                <a:spcPct val="110000"/>
              </a:lnSpc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ведущий менеджер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6978" y="3496428"/>
            <a:ext cx="1971040" cy="401430"/>
          </a:xfrm>
          <a:prstGeom prst="rect">
            <a:avLst/>
          </a:prstGeom>
          <a:noFill/>
        </p:spPr>
        <p:txBody>
          <a:bodyPr wrap="none" lIns="168947" tIns="84474" rIns="168947" bIns="84474" rtlCol="0">
            <a:no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Lato Regular"/>
              </a:rPr>
              <a:t>ОРГАНЫ ГОСУДАРСТВЕННОГО </a:t>
            </a:r>
          </a:p>
          <a:p>
            <a:r>
              <a:rPr lang="ru-RU" b="1" dirty="0">
                <a:solidFill>
                  <a:schemeClr val="accent5"/>
                </a:solidFill>
                <a:latin typeface="Lato Regular"/>
              </a:rPr>
              <a:t>УПРАВЛЕНИЯ</a:t>
            </a:r>
            <a:endParaRPr lang="id-ID" b="1" dirty="0">
              <a:solidFill>
                <a:schemeClr val="accent5"/>
              </a:solidFill>
              <a:latin typeface="Lato Regular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13875" y="3993518"/>
            <a:ext cx="3255550" cy="517358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государственный служащий</a:t>
            </a:r>
          </a:p>
          <a:p>
            <a:pPr algn="just">
              <a:lnSpc>
                <a:spcPct val="110000"/>
              </a:lnSpc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Lato Light"/>
              <a:cs typeface="Lato Light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723183" y="3427627"/>
            <a:ext cx="831713" cy="401430"/>
          </a:xfrm>
          <a:prstGeom prst="rect">
            <a:avLst/>
          </a:prstGeom>
          <a:noFill/>
        </p:spPr>
        <p:txBody>
          <a:bodyPr wrap="none" lIns="168947" tIns="84474" rIns="168947" bIns="84474" rtlCol="0">
            <a:normAutofit/>
          </a:bodyPr>
          <a:lstStyle/>
          <a:p>
            <a:r>
              <a:rPr lang="ru-RU" sz="1500" b="1" dirty="0">
                <a:solidFill>
                  <a:schemeClr val="accent5"/>
                </a:solidFill>
                <a:latin typeface="Lato Regular"/>
              </a:rPr>
              <a:t>НАУКА</a:t>
            </a:r>
            <a:endParaRPr lang="id-ID" sz="1500" b="1" dirty="0">
              <a:solidFill>
                <a:schemeClr val="accent5"/>
              </a:solidFill>
              <a:latin typeface="Lato Regular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581979" y="3762993"/>
            <a:ext cx="3462145" cy="403601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научный сотрудник</a:t>
            </a:r>
          </a:p>
          <a:p>
            <a:pPr algn="ctr">
              <a:lnSpc>
                <a:spcPct val="110000"/>
              </a:lnSpc>
            </a:pP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Lato Light"/>
              <a:cs typeface="Lato Light"/>
            </a:endParaRPr>
          </a:p>
        </p:txBody>
      </p:sp>
      <p:cxnSp>
        <p:nvCxnSpPr>
          <p:cNvPr id="45" name="Straight Connector 57"/>
          <p:cNvCxnSpPr/>
          <p:nvPr/>
        </p:nvCxnSpPr>
        <p:spPr>
          <a:xfrm flipV="1">
            <a:off x="1666053" y="2686216"/>
            <a:ext cx="0" cy="20736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941067" y="610179"/>
            <a:ext cx="831713" cy="401430"/>
          </a:xfrm>
          <a:prstGeom prst="rect">
            <a:avLst/>
          </a:prstGeom>
          <a:noFill/>
        </p:spPr>
        <p:txBody>
          <a:bodyPr wrap="none" lIns="168947" tIns="84474" rIns="168947" bIns="84474" rtlCol="0">
            <a:normAutofit/>
          </a:bodyPr>
          <a:lstStyle/>
          <a:p>
            <a:r>
              <a:rPr lang="ru-RU" sz="1500" b="1" dirty="0">
                <a:solidFill>
                  <a:schemeClr val="accent5"/>
                </a:solidFill>
                <a:latin typeface="Lato Regular"/>
              </a:rPr>
              <a:t>ЦЕЛЬ</a:t>
            </a:r>
            <a:endParaRPr lang="id-ID" sz="1500" b="1" dirty="0">
              <a:solidFill>
                <a:schemeClr val="accent5"/>
              </a:solidFill>
              <a:latin typeface="Lato Regular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16945" y="419150"/>
            <a:ext cx="3462145" cy="370030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marL="285750" indent="-285750"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трудоустройство</a:t>
            </a:r>
          </a:p>
          <a:p>
            <a:pPr algn="just">
              <a:lnSpc>
                <a:spcPct val="110000"/>
              </a:lnSpc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Lato Light"/>
              <a:cs typeface="Lato Ligh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50593" y="2002252"/>
            <a:ext cx="1654312" cy="331483"/>
          </a:xfrm>
          <a:prstGeom prst="rect">
            <a:avLst/>
          </a:prstGeom>
          <a:noFill/>
        </p:spPr>
        <p:txBody>
          <a:bodyPr wrap="none" lIns="168947" tIns="84474" rIns="168947" bIns="84474" rtlCol="0">
            <a:noAutofit/>
          </a:bodyPr>
          <a:lstStyle/>
          <a:p>
            <a:pPr lvl="0"/>
            <a:r>
              <a:rPr lang="ru-RU" b="1" dirty="0">
                <a:solidFill>
                  <a:srgbClr val="4472C4"/>
                </a:solidFill>
                <a:latin typeface="Lato Regular"/>
              </a:rPr>
              <a:t>ПРЕДПРИНИМАТЕЛЬСКАЯ КАРЬЕРА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12802" y="2444658"/>
            <a:ext cx="2473632" cy="350683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собственный бизнес</a:t>
            </a:r>
          </a:p>
        </p:txBody>
      </p:sp>
      <p:cxnSp>
        <p:nvCxnSpPr>
          <p:cNvPr id="75" name="Straight Connector 57"/>
          <p:cNvCxnSpPr/>
          <p:nvPr/>
        </p:nvCxnSpPr>
        <p:spPr>
          <a:xfrm flipV="1">
            <a:off x="7467600" y="2343150"/>
            <a:ext cx="0" cy="20736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57"/>
          <p:cNvCxnSpPr/>
          <p:nvPr/>
        </p:nvCxnSpPr>
        <p:spPr>
          <a:xfrm flipV="1">
            <a:off x="7160978" y="4166594"/>
            <a:ext cx="0" cy="20736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57"/>
          <p:cNvCxnSpPr/>
          <p:nvPr/>
        </p:nvCxnSpPr>
        <p:spPr>
          <a:xfrm flipV="1">
            <a:off x="1562938" y="3959229"/>
            <a:ext cx="0" cy="20736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931395" y="805079"/>
            <a:ext cx="3462145" cy="413060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marL="285750" indent="-285750"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уважение, признание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326566" y="1148850"/>
            <a:ext cx="3462145" cy="374300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marL="285750" indent="-285750"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самореализация</a:t>
            </a:r>
          </a:p>
          <a:p>
            <a:pPr algn="just">
              <a:lnSpc>
                <a:spcPct val="110000"/>
              </a:lnSpc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Lato Light"/>
              <a:cs typeface="Lato Ligh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841650" y="816577"/>
            <a:ext cx="2113082" cy="449603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marL="285750" indent="-285750"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престижность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780844" y="368145"/>
            <a:ext cx="3462145" cy="363683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marL="285750" indent="-285750"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высокая заработная плата</a:t>
            </a:r>
          </a:p>
          <a:p>
            <a:pPr algn="just">
              <a:lnSpc>
                <a:spcPct val="110000"/>
              </a:lnSpc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Lato Light"/>
              <a:cs typeface="Lato Ligh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09323" y="4300735"/>
            <a:ext cx="840295" cy="326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cs typeface="Lato Light"/>
              </a:rPr>
              <a:t>ученый</a:t>
            </a:r>
          </a:p>
        </p:txBody>
      </p:sp>
    </p:spTree>
    <p:extLst>
      <p:ext uri="{BB962C8B-B14F-4D97-AF65-F5344CB8AC3E}">
        <p14:creationId xmlns:p14="http://schemas.microsoft.com/office/powerpoint/2010/main" val="3137802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25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7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25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7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2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7" grpId="0" animBg="1"/>
      <p:bldP spid="118" grpId="0" animBg="1"/>
      <p:bldP spid="119" grpId="0" animBg="1"/>
      <p:bldP spid="120" grpId="0" animBg="1"/>
      <p:bldP spid="125" grpId="0"/>
      <p:bldP spid="126" grpId="0"/>
      <p:bldP spid="127" grpId="0"/>
      <p:bldP spid="128" grpId="0"/>
      <p:bldP spid="129" grpId="0"/>
      <p:bldP spid="130" grpId="0"/>
      <p:bldP spid="52" grpId="0"/>
      <p:bldP spid="53" grpId="0"/>
      <p:bldP spid="58" grpId="0"/>
      <p:bldP spid="60" grpId="0"/>
      <p:bldP spid="78" grpId="0"/>
      <p:bldP spid="79" grpId="0"/>
      <p:bldP spid="80" grpId="0"/>
      <p:bldP spid="8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с двумя скругленными противолежащими углами 50"/>
          <p:cNvSpPr/>
          <p:nvPr/>
        </p:nvSpPr>
        <p:spPr>
          <a:xfrm>
            <a:off x="2892021" y="1575326"/>
            <a:ext cx="3184349" cy="216038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Преимущества обучения в РГГМУ</a:t>
            </a:r>
          </a:p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по программе 38.03.01 «Экономика»</a:t>
            </a:r>
          </a:p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Профиль подготовки: «Экономика и управление на предприятии» квалификация  – бакалавр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3894" y="1812269"/>
            <a:ext cx="935848" cy="993707"/>
            <a:chOff x="1253479" y="698656"/>
            <a:chExt cx="2231708" cy="2231708"/>
          </a:xfrm>
        </p:grpSpPr>
        <p:sp>
          <p:nvSpPr>
            <p:cNvPr id="10" name="Oval 9"/>
            <p:cNvSpPr/>
            <p:nvPr/>
          </p:nvSpPr>
          <p:spPr>
            <a:xfrm>
              <a:off x="1354921" y="800098"/>
              <a:ext cx="2028825" cy="20288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464601" y="909778"/>
              <a:ext cx="1809465" cy="180946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253479" y="698656"/>
              <a:ext cx="2231708" cy="2231708"/>
            </a:xfrm>
            <a:prstGeom prst="ellipse">
              <a:avLst/>
            </a:prstGeom>
            <a:noFill/>
            <a:ln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7920" y="3639970"/>
            <a:ext cx="1089467" cy="1094590"/>
            <a:chOff x="1253479" y="698656"/>
            <a:chExt cx="2231708" cy="2231708"/>
          </a:xfrm>
        </p:grpSpPr>
        <p:sp>
          <p:nvSpPr>
            <p:cNvPr id="15" name="Oval 14"/>
            <p:cNvSpPr/>
            <p:nvPr/>
          </p:nvSpPr>
          <p:spPr>
            <a:xfrm>
              <a:off x="1354921" y="800098"/>
              <a:ext cx="2028825" cy="20288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464601" y="909778"/>
              <a:ext cx="1809465" cy="180946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53479" y="698656"/>
              <a:ext cx="2231708" cy="2231708"/>
            </a:xfrm>
            <a:prstGeom prst="ellipse">
              <a:avLst/>
            </a:prstGeom>
            <a:noFill/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90278" y="3698704"/>
            <a:ext cx="945839" cy="945839"/>
            <a:chOff x="1253479" y="698656"/>
            <a:chExt cx="2231708" cy="2231708"/>
          </a:xfrm>
        </p:grpSpPr>
        <p:sp>
          <p:nvSpPr>
            <p:cNvPr id="19" name="Oval 18"/>
            <p:cNvSpPr/>
            <p:nvPr/>
          </p:nvSpPr>
          <p:spPr>
            <a:xfrm>
              <a:off x="1354921" y="800098"/>
              <a:ext cx="2028825" cy="20288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464601" y="909778"/>
              <a:ext cx="1809465" cy="180946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53479" y="698656"/>
              <a:ext cx="2231708" cy="2231708"/>
            </a:xfrm>
            <a:prstGeom prst="ellipse">
              <a:avLst/>
            </a:prstGeom>
            <a:noFill/>
            <a:ln>
              <a:solidFill>
                <a:schemeClr val="tx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25739" y="1909690"/>
            <a:ext cx="973419" cy="1019049"/>
            <a:chOff x="1253479" y="698656"/>
            <a:chExt cx="2231708" cy="2231708"/>
          </a:xfrm>
        </p:grpSpPr>
        <p:sp>
          <p:nvSpPr>
            <p:cNvPr id="23" name="Oval 22"/>
            <p:cNvSpPr/>
            <p:nvPr/>
          </p:nvSpPr>
          <p:spPr>
            <a:xfrm>
              <a:off x="1354921" y="800098"/>
              <a:ext cx="2028825" cy="20288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464601" y="909778"/>
              <a:ext cx="1809465" cy="180946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53479" y="698656"/>
              <a:ext cx="2231708" cy="2231708"/>
            </a:xfrm>
            <a:prstGeom prst="ellipse">
              <a:avLst/>
            </a:prstGeom>
            <a:noFill/>
            <a:ln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37059" y="48790"/>
            <a:ext cx="979265" cy="983264"/>
            <a:chOff x="1253479" y="698656"/>
            <a:chExt cx="2231708" cy="2231708"/>
          </a:xfrm>
        </p:grpSpPr>
        <p:sp>
          <p:nvSpPr>
            <p:cNvPr id="27" name="Oval 26"/>
            <p:cNvSpPr/>
            <p:nvPr/>
          </p:nvSpPr>
          <p:spPr>
            <a:xfrm>
              <a:off x="1354921" y="800098"/>
              <a:ext cx="2028825" cy="2028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464601" y="909778"/>
              <a:ext cx="1809465" cy="180946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53479" y="698656"/>
              <a:ext cx="2231708" cy="2231708"/>
            </a:xfrm>
            <a:prstGeom prst="ellipse">
              <a:avLst/>
            </a:prstGeom>
            <a:noFill/>
            <a:ln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 flipV="1">
            <a:off x="164187" y="3889429"/>
            <a:ext cx="4099762" cy="1179496"/>
            <a:chOff x="1305606" y="3736904"/>
            <a:chExt cx="3637940" cy="1297595"/>
          </a:xfrm>
        </p:grpSpPr>
        <p:sp>
          <p:nvSpPr>
            <p:cNvPr id="110" name="Rectangle 1"/>
            <p:cNvSpPr>
              <a:spLocks/>
            </p:cNvSpPr>
            <p:nvPr/>
          </p:nvSpPr>
          <p:spPr bwMode="auto">
            <a:xfrm>
              <a:off x="1305606" y="3736904"/>
              <a:ext cx="3637940" cy="889160"/>
            </a:xfrm>
            <a:prstGeom prst="rect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2"/>
            <p:cNvSpPr>
              <a:spLocks/>
            </p:cNvSpPr>
            <p:nvPr/>
          </p:nvSpPr>
          <p:spPr bwMode="auto">
            <a:xfrm>
              <a:off x="1308902" y="4626064"/>
              <a:ext cx="352530" cy="408435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 flipV="1">
            <a:off x="96953" y="1965989"/>
            <a:ext cx="2616342" cy="1506609"/>
            <a:chOff x="1305606" y="4019978"/>
            <a:chExt cx="3637940" cy="953883"/>
          </a:xfrm>
        </p:grpSpPr>
        <p:sp>
          <p:nvSpPr>
            <p:cNvPr id="114" name="Rectangle 1"/>
            <p:cNvSpPr>
              <a:spLocks/>
            </p:cNvSpPr>
            <p:nvPr/>
          </p:nvSpPr>
          <p:spPr bwMode="auto">
            <a:xfrm>
              <a:off x="1305606" y="4019978"/>
              <a:ext cx="3637940" cy="548683"/>
            </a:xfrm>
            <a:prstGeom prst="rect">
              <a:avLst/>
            </a:prstGeom>
            <a:solidFill>
              <a:schemeClr val="accent2"/>
            </a:solidFill>
            <a:ln w="254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2"/>
            <p:cNvSpPr>
              <a:spLocks/>
            </p:cNvSpPr>
            <p:nvPr/>
          </p:nvSpPr>
          <p:spPr bwMode="auto">
            <a:xfrm>
              <a:off x="1306944" y="4565426"/>
              <a:ext cx="526530" cy="408435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 flipV="1">
            <a:off x="6175481" y="2018268"/>
            <a:ext cx="2759239" cy="1457454"/>
            <a:chOff x="1308901" y="3993672"/>
            <a:chExt cx="3637940" cy="1040827"/>
          </a:xfrm>
        </p:grpSpPr>
        <p:sp>
          <p:nvSpPr>
            <p:cNvPr id="117" name="Rectangle 1"/>
            <p:cNvSpPr>
              <a:spLocks/>
            </p:cNvSpPr>
            <p:nvPr/>
          </p:nvSpPr>
          <p:spPr bwMode="auto">
            <a:xfrm rot="10800000">
              <a:off x="1308901" y="3993672"/>
              <a:ext cx="3637940" cy="650206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normAutofit/>
            </a:bodyPr>
            <a:lstStyle/>
            <a:p>
              <a:endParaRPr lang="ru-RU" sz="1100" b="1" dirty="0">
                <a:solidFill>
                  <a:prstClr val="white"/>
                </a:solidFill>
              </a:endParaRPr>
            </a:p>
            <a:p>
              <a:pPr lvl="0"/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2"/>
            <p:cNvSpPr>
              <a:spLocks/>
            </p:cNvSpPr>
            <p:nvPr/>
          </p:nvSpPr>
          <p:spPr bwMode="auto">
            <a:xfrm>
              <a:off x="1308902" y="4626064"/>
              <a:ext cx="352530" cy="408435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 flipV="1">
            <a:off x="4915750" y="263201"/>
            <a:ext cx="3474225" cy="1175629"/>
            <a:chOff x="1305605" y="3736905"/>
            <a:chExt cx="4188172" cy="1297594"/>
          </a:xfrm>
        </p:grpSpPr>
        <p:sp>
          <p:nvSpPr>
            <p:cNvPr id="120" name="Rectangle 1"/>
            <p:cNvSpPr>
              <a:spLocks/>
            </p:cNvSpPr>
            <p:nvPr/>
          </p:nvSpPr>
          <p:spPr bwMode="auto">
            <a:xfrm>
              <a:off x="1305605" y="3736905"/>
              <a:ext cx="4188172" cy="886416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2"/>
            <p:cNvSpPr>
              <a:spLocks/>
            </p:cNvSpPr>
            <p:nvPr/>
          </p:nvSpPr>
          <p:spPr bwMode="auto">
            <a:xfrm>
              <a:off x="1308902" y="4626064"/>
              <a:ext cx="352530" cy="408435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153897" y="2692136"/>
            <a:ext cx="2655222" cy="817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lvl="0" algn="ctr"/>
            <a:r>
              <a:rPr lang="ru-RU" sz="1500" b="1" dirty="0">
                <a:solidFill>
                  <a:prstClr val="white"/>
                </a:solidFill>
              </a:rPr>
              <a:t>участие в научных конференциях, публикация статей и научных работ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137059" y="668510"/>
            <a:ext cx="2952853" cy="6721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92500" lnSpcReduction="10000"/>
          </a:bodyPr>
          <a:lstStyle/>
          <a:p>
            <a:pPr lvl="0" algn="ctr"/>
            <a:r>
              <a:rPr lang="ru-RU" sz="1500" b="1" dirty="0">
                <a:solidFill>
                  <a:prstClr val="white"/>
                </a:solidFill>
              </a:rPr>
              <a:t>получение диплома бакалавра Экономики (документа государственного образца)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 rot="10800000" flipV="1">
            <a:off x="127356" y="4324142"/>
            <a:ext cx="4253974" cy="664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92500" lnSpcReduction="10000"/>
          </a:bodyPr>
          <a:lstStyle/>
          <a:p>
            <a:pPr lvl="0" algn="ctr"/>
            <a:r>
              <a:rPr lang="ru-RU" sz="1500" b="1" dirty="0">
                <a:solidFill>
                  <a:prstClr val="white"/>
                </a:solidFill>
              </a:rPr>
              <a:t>возможность обучаться непрерывно на протяжении всей карьеры на программах различного уровня от бакалавриата, магистратуры до докторантуры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37" y="223872"/>
            <a:ext cx="475529" cy="33835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25" y="3855920"/>
            <a:ext cx="438950" cy="443522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0" y="2077825"/>
            <a:ext cx="623436" cy="377078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75" y="2065087"/>
            <a:ext cx="553260" cy="429806"/>
          </a:xfrm>
          <a:prstGeom prst="rect">
            <a:avLst/>
          </a:prstGeom>
        </p:spPr>
      </p:pic>
      <p:grpSp>
        <p:nvGrpSpPr>
          <p:cNvPr id="66" name="Group 118"/>
          <p:cNvGrpSpPr/>
          <p:nvPr/>
        </p:nvGrpSpPr>
        <p:grpSpPr>
          <a:xfrm flipV="1">
            <a:off x="5005137" y="3945211"/>
            <a:ext cx="3980530" cy="1123714"/>
            <a:chOff x="1305606" y="3650861"/>
            <a:chExt cx="3637940" cy="1265904"/>
          </a:xfrm>
          <a:solidFill>
            <a:schemeClr val="accent1">
              <a:lumMod val="75000"/>
            </a:schemeClr>
          </a:solidFill>
        </p:grpSpPr>
        <p:sp>
          <p:nvSpPr>
            <p:cNvPr id="67" name="Rectangle 1"/>
            <p:cNvSpPr>
              <a:spLocks/>
            </p:cNvSpPr>
            <p:nvPr/>
          </p:nvSpPr>
          <p:spPr bwMode="auto">
            <a:xfrm>
              <a:off x="1305606" y="3650861"/>
              <a:ext cx="3637940" cy="912363"/>
            </a:xfrm>
            <a:prstGeom prst="rect">
              <a:avLst/>
            </a:prstGeom>
            <a:solidFill>
              <a:srgbClr val="002060"/>
            </a:solidFill>
            <a:ln w="254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2"/>
            <p:cNvSpPr>
              <a:spLocks/>
            </p:cNvSpPr>
            <p:nvPr/>
          </p:nvSpPr>
          <p:spPr bwMode="auto">
            <a:xfrm>
              <a:off x="1305606" y="4563225"/>
              <a:ext cx="450022" cy="353540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6996" y="62103"/>
            <a:ext cx="1000391" cy="945839"/>
            <a:chOff x="1253479" y="698656"/>
            <a:chExt cx="2231708" cy="2231708"/>
          </a:xfrm>
        </p:grpSpPr>
        <p:sp>
          <p:nvSpPr>
            <p:cNvPr id="31" name="Oval 30"/>
            <p:cNvSpPr/>
            <p:nvPr/>
          </p:nvSpPr>
          <p:spPr>
            <a:xfrm>
              <a:off x="1354921" y="800098"/>
              <a:ext cx="2028825" cy="2028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464601" y="909778"/>
              <a:ext cx="1809465" cy="180946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53479" y="698656"/>
              <a:ext cx="2231708" cy="2231708"/>
            </a:xfrm>
            <a:prstGeom prst="ellipse">
              <a:avLst/>
            </a:prstGeom>
            <a:noFill/>
            <a:ln>
              <a:solidFill>
                <a:schemeClr val="accent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2" name="Picture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258" y="247626"/>
            <a:ext cx="280898" cy="359555"/>
          </a:xfrm>
          <a:prstGeom prst="rect">
            <a:avLst/>
          </a:prstGeom>
        </p:spPr>
      </p:pic>
      <p:grpSp>
        <p:nvGrpSpPr>
          <p:cNvPr id="63" name="Group 118"/>
          <p:cNvGrpSpPr/>
          <p:nvPr/>
        </p:nvGrpSpPr>
        <p:grpSpPr>
          <a:xfrm flipV="1">
            <a:off x="279541" y="281763"/>
            <a:ext cx="3634733" cy="1175630"/>
            <a:chOff x="1305606" y="3736904"/>
            <a:chExt cx="3637940" cy="1297595"/>
          </a:xfrm>
          <a:solidFill>
            <a:schemeClr val="accent1">
              <a:lumMod val="75000"/>
            </a:schemeClr>
          </a:solidFill>
        </p:grpSpPr>
        <p:sp>
          <p:nvSpPr>
            <p:cNvPr id="64" name="Rectangle 1"/>
            <p:cNvSpPr>
              <a:spLocks/>
            </p:cNvSpPr>
            <p:nvPr/>
          </p:nvSpPr>
          <p:spPr bwMode="auto">
            <a:xfrm>
              <a:off x="1305606" y="3736904"/>
              <a:ext cx="3637940" cy="889160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2"/>
            <p:cNvSpPr>
              <a:spLocks/>
            </p:cNvSpPr>
            <p:nvPr/>
          </p:nvSpPr>
          <p:spPr bwMode="auto">
            <a:xfrm>
              <a:off x="1308902" y="4626064"/>
              <a:ext cx="352530" cy="408435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>
              <a:norm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368981" y="656178"/>
            <a:ext cx="354529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prstClr val="white"/>
                </a:solidFill>
              </a:rPr>
              <a:t>получение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1500" b="1" dirty="0">
                <a:solidFill>
                  <a:prstClr val="white"/>
                </a:solidFill>
              </a:rPr>
              <a:t>экономического образования высокого качества по новым программам бакалавриата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20755" y="4340200"/>
            <a:ext cx="3924000" cy="6320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92500" lnSpcReduction="20000"/>
          </a:bodyPr>
          <a:lstStyle/>
          <a:p>
            <a:pPr lvl="0" algn="ctr"/>
            <a:r>
              <a:rPr lang="ru-RU" sz="1500" b="1" dirty="0">
                <a:solidFill>
                  <a:prstClr val="white"/>
                </a:solidFill>
              </a:rPr>
              <a:t>практико-ориентированное обучение, позволяющее сочетать фундаментальные знания с практическими навыками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04075" y="2612068"/>
            <a:ext cx="2740680" cy="8636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92500" lnSpcReduction="10000"/>
          </a:bodyPr>
          <a:lstStyle/>
          <a:p>
            <a:pPr lvl="0" algn="ctr"/>
            <a:r>
              <a:rPr lang="ru-RU" sz="1500" b="1" dirty="0">
                <a:solidFill>
                  <a:prstClr val="white"/>
                </a:solidFill>
              </a:rPr>
              <a:t>возможность участвовать в международных  программах, совместных научных и социальных проектах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526" y="3850154"/>
            <a:ext cx="475529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44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22" grpId="0"/>
      <p:bldP spid="123" grpId="0"/>
      <p:bldP spid="125" grpId="0"/>
      <p:bldP spid="34" grpId="0"/>
      <p:bldP spid="76" grpId="0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91393" y="103089"/>
            <a:ext cx="8123828" cy="7478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77500" lnSpcReduction="20000"/>
          </a:bodyPr>
          <a:lstStyle/>
          <a:p>
            <a:pPr algn="ctr"/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профиле «Экономика и управление на предприятии» предусматриваются следующие виды практик: 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5084952" y="1640663"/>
            <a:ext cx="288492" cy="43326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5113274" y="2588392"/>
            <a:ext cx="260170" cy="47985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656854" y="1637209"/>
            <a:ext cx="341391" cy="41139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702566" y="2629703"/>
            <a:ext cx="295679" cy="38456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 Same Side Corner Rectangle 42"/>
          <p:cNvSpPr/>
          <p:nvPr/>
        </p:nvSpPr>
        <p:spPr>
          <a:xfrm rot="5400000">
            <a:off x="7087095" y="-460899"/>
            <a:ext cx="572767" cy="32834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2400" dirty="0"/>
          </a:p>
        </p:txBody>
      </p:sp>
      <p:sp>
        <p:nvSpPr>
          <p:cNvPr id="47" name="Round Same Side Corner Rectangle 46"/>
          <p:cNvSpPr/>
          <p:nvPr/>
        </p:nvSpPr>
        <p:spPr>
          <a:xfrm rot="16200000">
            <a:off x="4981812" y="718254"/>
            <a:ext cx="572119" cy="9277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/>
          </a:p>
        </p:txBody>
      </p:sp>
      <p:sp>
        <p:nvSpPr>
          <p:cNvPr id="71" name="Rectangle 70"/>
          <p:cNvSpPr/>
          <p:nvPr/>
        </p:nvSpPr>
        <p:spPr>
          <a:xfrm>
            <a:off x="5853466" y="906985"/>
            <a:ext cx="2955267" cy="494210"/>
          </a:xfrm>
          <a:prstGeom prst="rect">
            <a:avLst/>
          </a:prstGeom>
        </p:spPr>
        <p:txBody>
          <a:bodyPr wrap="none" lIns="202743" tIns="101372" rIns="202743" bIns="101372" anchor="ctr" anchorCtr="0">
            <a:no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Технологическая практика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09" y="962570"/>
            <a:ext cx="320581" cy="414966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143583" y="895407"/>
            <a:ext cx="4155461" cy="596483"/>
            <a:chOff x="143583" y="895407"/>
            <a:chExt cx="4155461" cy="596483"/>
          </a:xfrm>
        </p:grpSpPr>
        <p:sp>
          <p:nvSpPr>
            <p:cNvPr id="52" name="Round Same Side Corner Rectangle 51"/>
            <p:cNvSpPr/>
            <p:nvPr/>
          </p:nvSpPr>
          <p:spPr>
            <a:xfrm rot="16200000" flipH="1">
              <a:off x="1457427" y="-418437"/>
              <a:ext cx="596483" cy="322417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1EA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743" tIns="101372" rIns="202743" bIns="101372" rtlCol="0" anchor="ctr">
              <a:normAutofit/>
            </a:bodyPr>
            <a:lstStyle/>
            <a:p>
              <a:pPr algn="ctr"/>
              <a:endParaRPr lang="bg-BG" sz="1000"/>
            </a:p>
          </p:txBody>
        </p:sp>
        <p:sp>
          <p:nvSpPr>
            <p:cNvPr id="55" name="Round Same Side Corner Rectangle 54"/>
            <p:cNvSpPr/>
            <p:nvPr/>
          </p:nvSpPr>
          <p:spPr>
            <a:xfrm rot="5400000" flipH="1">
              <a:off x="3530254" y="723100"/>
              <a:ext cx="595806" cy="9417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743" tIns="101372" rIns="202743" bIns="101372" rtlCol="0" anchor="ctr">
              <a:normAutofit/>
            </a:bodyPr>
            <a:lstStyle/>
            <a:p>
              <a:pPr algn="ctr"/>
              <a:endParaRPr lang="bg-BG" sz="1000"/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854" y="997681"/>
              <a:ext cx="341391" cy="380289"/>
            </a:xfrm>
            <a:prstGeom prst="rect">
              <a:avLst/>
            </a:prstGeom>
          </p:spPr>
        </p:pic>
      </p:grpSp>
      <p:sp>
        <p:nvSpPr>
          <p:cNvPr id="45" name="Round Same Side Corner Rectangle 44"/>
          <p:cNvSpPr/>
          <p:nvPr/>
        </p:nvSpPr>
        <p:spPr>
          <a:xfrm rot="5400000">
            <a:off x="7087926" y="1862971"/>
            <a:ext cx="571097" cy="32834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/>
          </a:p>
        </p:txBody>
      </p:sp>
      <p:sp>
        <p:nvSpPr>
          <p:cNvPr id="48" name="Round Same Side Corner Rectangle 47"/>
          <p:cNvSpPr/>
          <p:nvPr/>
        </p:nvSpPr>
        <p:spPr>
          <a:xfrm rot="16200000">
            <a:off x="4980670" y="3046933"/>
            <a:ext cx="574404" cy="92772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/>
          </a:p>
        </p:txBody>
      </p:sp>
      <p:sp>
        <p:nvSpPr>
          <p:cNvPr id="72" name="Rectangle 71"/>
          <p:cNvSpPr/>
          <p:nvPr/>
        </p:nvSpPr>
        <p:spPr>
          <a:xfrm>
            <a:off x="6020743" y="3198529"/>
            <a:ext cx="2194262" cy="430014"/>
          </a:xfrm>
          <a:prstGeom prst="rect">
            <a:avLst/>
          </a:prstGeom>
        </p:spPr>
        <p:txBody>
          <a:bodyPr wrap="none" lIns="202743" tIns="101372" rIns="202743" bIns="101372" anchor="ctr" anchorCtr="0">
            <a:noAutofit/>
          </a:bodyPr>
          <a:lstStyle/>
          <a:p>
            <a:pPr lvl="0" algn="ctr"/>
            <a:r>
              <a:rPr lang="ru-RU" sz="1600" dirty="0">
                <a:solidFill>
                  <a:prstClr val="white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Преддипломная практика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11" y="3252510"/>
            <a:ext cx="486373" cy="405983"/>
          </a:xfrm>
          <a:prstGeom prst="rect">
            <a:avLst/>
          </a:prstGeom>
        </p:spPr>
      </p:pic>
      <p:sp>
        <p:nvSpPr>
          <p:cNvPr id="54" name="Round Same Side Corner Rectangle 53"/>
          <p:cNvSpPr/>
          <p:nvPr/>
        </p:nvSpPr>
        <p:spPr>
          <a:xfrm rot="16200000" flipH="1">
            <a:off x="1492521" y="1870229"/>
            <a:ext cx="553760" cy="325163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/>
          </a:p>
        </p:txBody>
      </p:sp>
      <p:sp>
        <p:nvSpPr>
          <p:cNvPr id="57" name="Round Same Side Corner Rectangle 56"/>
          <p:cNvSpPr/>
          <p:nvPr/>
        </p:nvSpPr>
        <p:spPr>
          <a:xfrm rot="5400000" flipH="1">
            <a:off x="3560544" y="3034428"/>
            <a:ext cx="553760" cy="9232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/>
          </a:p>
        </p:txBody>
      </p:sp>
      <p:sp>
        <p:nvSpPr>
          <p:cNvPr id="67" name="Rectangle 66"/>
          <p:cNvSpPr/>
          <p:nvPr/>
        </p:nvSpPr>
        <p:spPr>
          <a:xfrm>
            <a:off x="100976" y="3282217"/>
            <a:ext cx="2723692" cy="554469"/>
          </a:xfrm>
          <a:prstGeom prst="rect">
            <a:avLst/>
          </a:prstGeom>
        </p:spPr>
        <p:txBody>
          <a:bodyPr wrap="none" lIns="202743" tIns="101372" rIns="202743" bIns="101372" anchor="ctr" anchorCtr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1100" dirty="0">
                <a:solidFill>
                  <a:schemeClr val="bg1"/>
                </a:solidFill>
                <a:latin typeface="Lato Regular"/>
                <a:cs typeface="Lato Regular"/>
              </a:rPr>
              <a:t>Практика  по получению профессиональных </a:t>
            </a:r>
          </a:p>
          <a:p>
            <a:pPr lvl="0">
              <a:spcBef>
                <a:spcPct val="20000"/>
              </a:spcBef>
            </a:pPr>
            <a:r>
              <a:rPr lang="ru-RU" sz="1100" dirty="0">
                <a:solidFill>
                  <a:schemeClr val="bg1"/>
                </a:solidFill>
                <a:latin typeface="Lato Regular"/>
                <a:cs typeface="Lato Regular"/>
              </a:rPr>
              <a:t>умений и опыта профессиональной деятельности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 </a:t>
            </a:r>
            <a:endParaRPr lang="en-US" sz="1600" dirty="0">
              <a:solidFill>
                <a:schemeClr val="bg1"/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66" y="3295223"/>
            <a:ext cx="262957" cy="40165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61" y="2162519"/>
            <a:ext cx="1266518" cy="851746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76251" y="856198"/>
            <a:ext cx="2857341" cy="717574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rm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100" dirty="0">
                <a:solidFill>
                  <a:schemeClr val="bg1"/>
                </a:solidFill>
                <a:latin typeface="Lato Regular"/>
                <a:cs typeface="Lato Regular"/>
              </a:rPr>
              <a:t>Практика по получению первичных профессиональных   умений и навыков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877" y="1547446"/>
            <a:ext cx="1390417" cy="507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238" y="2406941"/>
            <a:ext cx="1305584" cy="7642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9668" y="2771486"/>
            <a:ext cx="1652710" cy="3865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8893" y="3883661"/>
            <a:ext cx="789370" cy="7167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8919" y="4373307"/>
            <a:ext cx="801001" cy="7701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2304" y="1604896"/>
            <a:ext cx="990149" cy="8500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8031" y="3828729"/>
            <a:ext cx="1040608" cy="7770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2051" y="4591232"/>
            <a:ext cx="1446200" cy="53099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24509" y="3864170"/>
            <a:ext cx="869820" cy="46752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48294" y="1571499"/>
            <a:ext cx="1568150" cy="49765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93489" y="3836685"/>
            <a:ext cx="850485" cy="5845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094556" y="2580771"/>
            <a:ext cx="1035365" cy="6334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46409" y="3960419"/>
            <a:ext cx="1005768" cy="100905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12537" y="3825283"/>
            <a:ext cx="896503" cy="129694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2256" y="3816239"/>
            <a:ext cx="1386038" cy="55706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37746" y="1521464"/>
            <a:ext cx="1455064" cy="62153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43586" y="2114807"/>
            <a:ext cx="1827176" cy="61622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14807" y="2703877"/>
            <a:ext cx="1400175" cy="40957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37553" y="4666893"/>
            <a:ext cx="1793458" cy="4030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530557" y="4217253"/>
            <a:ext cx="1685834" cy="9049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386769" y="2046717"/>
            <a:ext cx="1778561" cy="7044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2256" y="4355512"/>
            <a:ext cx="1186532" cy="714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42422" y="3797999"/>
            <a:ext cx="1128975" cy="9697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832368" y="3838353"/>
            <a:ext cx="1380169" cy="5176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059293" y="1537289"/>
            <a:ext cx="1543471" cy="7199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3254" y="2021646"/>
            <a:ext cx="1760570" cy="5520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03379" y="3790456"/>
            <a:ext cx="791471" cy="967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080891" y="1928345"/>
            <a:ext cx="1014166" cy="696783"/>
          </a:xfrm>
          <a:prstGeom prst="rect">
            <a:avLst/>
          </a:prstGeom>
        </p:spPr>
      </p:pic>
      <p:cxnSp>
        <p:nvCxnSpPr>
          <p:cNvPr id="56" name="Straight Connector 49"/>
          <p:cNvCxnSpPr/>
          <p:nvPr/>
        </p:nvCxnSpPr>
        <p:spPr>
          <a:xfrm flipH="1">
            <a:off x="5119913" y="1640663"/>
            <a:ext cx="288492" cy="43326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0"/>
          <p:cNvCxnSpPr/>
          <p:nvPr/>
        </p:nvCxnSpPr>
        <p:spPr>
          <a:xfrm flipH="1" flipV="1">
            <a:off x="5148235" y="2588392"/>
            <a:ext cx="260170" cy="47985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57"/>
          <p:cNvCxnSpPr/>
          <p:nvPr/>
        </p:nvCxnSpPr>
        <p:spPr>
          <a:xfrm>
            <a:off x="3691815" y="1637209"/>
            <a:ext cx="341391" cy="41139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59"/>
          <p:cNvCxnSpPr/>
          <p:nvPr/>
        </p:nvCxnSpPr>
        <p:spPr>
          <a:xfrm flipV="1">
            <a:off x="3737527" y="2629703"/>
            <a:ext cx="295679" cy="38456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22" y="2162519"/>
            <a:ext cx="1266518" cy="851746"/>
          </a:xfrm>
          <a:prstGeom prst="rect">
            <a:avLst/>
          </a:prstGeom>
        </p:spPr>
      </p:pic>
      <p:pic>
        <p:nvPicPr>
          <p:cNvPr id="4" name="video-f5664f87741df910f61d11a72830f0dc-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201952" y="1571372"/>
            <a:ext cx="2790895" cy="15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59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3500"/>
                            </p:stCondLst>
                            <p:childTnLst>
                              <p:par>
                                <p:cTn id="2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0" dur="24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9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4" grpId="0"/>
      <p:bldP spid="43" grpId="0" animBg="1"/>
      <p:bldP spid="47" grpId="0" animBg="1"/>
      <p:bldP spid="71" grpId="0"/>
      <p:bldP spid="45" grpId="0" animBg="1"/>
      <p:bldP spid="48" grpId="0" animBg="1"/>
      <p:bldP spid="72" grpId="0"/>
      <p:bldP spid="54" grpId="0" animBg="1"/>
      <p:bldP spid="57" grpId="0" animBg="1"/>
      <p:bldP spid="67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15885" y="156673"/>
            <a:ext cx="764940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lnSpcReduction="10000"/>
          </a:bodyPr>
          <a:lstStyle/>
          <a:p>
            <a:r>
              <a:rPr lang="ru-RU" altLang="ru-RU" sz="32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Преимущества РГГМУ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885" y="736628"/>
            <a:ext cx="6183034" cy="4225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университет располагает 5 общежитиями для иногородних студентов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5885" y="1264303"/>
            <a:ext cx="5701020" cy="5197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возможность принять участие в инновационных научных исследованиях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411387"/>
            <a:ext cx="3183230" cy="12686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05" y="2974999"/>
            <a:ext cx="2143175" cy="2153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885" y="1877754"/>
            <a:ext cx="5701020" cy="5197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насыщенная студенческая жизнь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885" y="2379220"/>
            <a:ext cx="5701020" cy="5197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активная поддержка спорта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885" y="2882963"/>
            <a:ext cx="5701020" cy="5197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базы практик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5885" y="3424525"/>
            <a:ext cx="5701020" cy="5197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военная кафедра</a:t>
            </a:r>
          </a:p>
        </p:txBody>
      </p:sp>
    </p:spTree>
    <p:extLst>
      <p:ext uri="{BB962C8B-B14F-4D97-AF65-F5344CB8AC3E}">
        <p14:creationId xmlns:p14="http://schemas.microsoft.com/office/powerpoint/2010/main" val="2805470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8022" y="3346705"/>
            <a:ext cx="2212875" cy="16640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050" y="1246908"/>
            <a:ext cx="7886700" cy="724395"/>
          </a:xfrm>
        </p:spPr>
        <p:txBody>
          <a:bodyPr>
            <a:normAutofit/>
          </a:bodyPr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Студенты публикуются в научных журналах, имеющих российский индекс цитирования (РИНЦ)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27050" y="231512"/>
            <a:ext cx="7886700" cy="51663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Научная деятельность студентов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7050" y="617318"/>
            <a:ext cx="7886700" cy="7590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Студенты регулярно принимают участие в научно-практических конференциях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4" y="1937878"/>
            <a:ext cx="2474314" cy="185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29" y="1913076"/>
            <a:ext cx="2553895" cy="165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66" y="2523062"/>
            <a:ext cx="1959027" cy="248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3" y="1913076"/>
            <a:ext cx="1434960" cy="206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89" y="2927531"/>
            <a:ext cx="1434960" cy="207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23" y="1826167"/>
            <a:ext cx="1505982" cy="207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33" y="2960098"/>
            <a:ext cx="1452624" cy="204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09" y="1915374"/>
            <a:ext cx="3302008" cy="170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131" y="3334089"/>
            <a:ext cx="2918289" cy="167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97" y="1881615"/>
            <a:ext cx="2547505" cy="148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5" y="3430030"/>
            <a:ext cx="1045028" cy="159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4" y="2742792"/>
            <a:ext cx="1848716" cy="227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098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188" y="433234"/>
            <a:ext cx="7886700" cy="759089"/>
          </a:xfrm>
        </p:spPr>
        <p:txBody>
          <a:bodyPr>
            <a:normAutofit/>
          </a:bodyPr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Староста группы, член студенческого совета факультета/ВУЗа, студенческое самоуправление и т.п.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3917" y="-170722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18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Общественная деятельность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4496" y="1058532"/>
            <a:ext cx="7037107" cy="7590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</a:rPr>
              <a:t>Организация и участие в общественно значимых мероприятиях факультета/ ВУЗа/ города.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4496" y="1505788"/>
            <a:ext cx="7886700" cy="7590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</a:rPr>
              <a:t>Участие в конкурсах факультета/ ВУЗа/ города.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867" y="2168060"/>
            <a:ext cx="2177270" cy="12175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6469" y="3343915"/>
            <a:ext cx="2766513" cy="17005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771" y="2497052"/>
            <a:ext cx="1410443" cy="24863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2297" y="3052292"/>
            <a:ext cx="1380915" cy="1995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04817" y="2181985"/>
            <a:ext cx="2307923" cy="1323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48811" y="2233026"/>
            <a:ext cx="1746972" cy="1999277"/>
          </a:xfrm>
          <a:prstGeom prst="rect">
            <a:avLst/>
          </a:prstGeom>
        </p:spPr>
      </p:pic>
      <p:pic>
        <p:nvPicPr>
          <p:cNvPr id="13" name="26.2(0)(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01" y="3325238"/>
            <a:ext cx="3082572" cy="17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5915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934512" y="1358685"/>
            <a:ext cx="1568693" cy="2042041"/>
            <a:chOff x="3630982" y="3455792"/>
            <a:chExt cx="2091590" cy="2722721"/>
          </a:xfrm>
          <a:effectLst>
            <a:outerShdw blurRad="914400" dist="1803400" dir="5340000" sx="71000" sy="71000" algn="ctr" rotWithShape="0">
              <a:schemeClr val="accent5">
                <a:lumMod val="50000"/>
                <a:alpha val="21000"/>
              </a:schemeClr>
            </a:outerShdw>
          </a:effectLst>
        </p:grpSpPr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3976633" y="3455792"/>
              <a:ext cx="1476487" cy="1597417"/>
            </a:xfrm>
            <a:custGeom>
              <a:avLst/>
              <a:gdLst>
                <a:gd name="T0" fmla="*/ 146 w 149"/>
                <a:gd name="T1" fmla="*/ 148 h 160"/>
                <a:gd name="T2" fmla="*/ 108 w 149"/>
                <a:gd name="T3" fmla="*/ 131 h 160"/>
                <a:gd name="T4" fmla="*/ 105 w 149"/>
                <a:gd name="T5" fmla="*/ 129 h 160"/>
                <a:gd name="T6" fmla="*/ 102 w 149"/>
                <a:gd name="T7" fmla="*/ 122 h 160"/>
                <a:gd name="T8" fmla="*/ 99 w 149"/>
                <a:gd name="T9" fmla="*/ 118 h 160"/>
                <a:gd name="T10" fmla="*/ 98 w 149"/>
                <a:gd name="T11" fmla="*/ 116 h 160"/>
                <a:gd name="T12" fmla="*/ 99 w 149"/>
                <a:gd name="T13" fmla="*/ 104 h 160"/>
                <a:gd name="T14" fmla="*/ 105 w 149"/>
                <a:gd name="T15" fmla="*/ 93 h 160"/>
                <a:gd name="T16" fmla="*/ 111 w 149"/>
                <a:gd name="T17" fmla="*/ 71 h 160"/>
                <a:gd name="T18" fmla="*/ 107 w 149"/>
                <a:gd name="T19" fmla="*/ 68 h 160"/>
                <a:gd name="T20" fmla="*/ 112 w 149"/>
                <a:gd name="T21" fmla="*/ 48 h 160"/>
                <a:gd name="T22" fmla="*/ 113 w 149"/>
                <a:gd name="T23" fmla="*/ 52 h 160"/>
                <a:gd name="T24" fmla="*/ 113 w 149"/>
                <a:gd name="T25" fmla="*/ 54 h 160"/>
                <a:gd name="T26" fmla="*/ 135 w 149"/>
                <a:gd name="T27" fmla="*/ 39 h 160"/>
                <a:gd name="T28" fmla="*/ 74 w 149"/>
                <a:gd name="T29" fmla="*/ 0 h 160"/>
                <a:gd name="T30" fmla="*/ 13 w 149"/>
                <a:gd name="T31" fmla="*/ 39 h 160"/>
                <a:gd name="T32" fmla="*/ 19 w 149"/>
                <a:gd name="T33" fmla="*/ 43 h 160"/>
                <a:gd name="T34" fmla="*/ 19 w 149"/>
                <a:gd name="T35" fmla="*/ 51 h 160"/>
                <a:gd name="T36" fmla="*/ 17 w 149"/>
                <a:gd name="T37" fmla="*/ 53 h 160"/>
                <a:gd name="T38" fmla="*/ 18 w 149"/>
                <a:gd name="T39" fmla="*/ 55 h 160"/>
                <a:gd name="T40" fmla="*/ 13 w 149"/>
                <a:gd name="T41" fmla="*/ 83 h 160"/>
                <a:gd name="T42" fmla="*/ 26 w 149"/>
                <a:gd name="T43" fmla="*/ 83 h 160"/>
                <a:gd name="T44" fmla="*/ 21 w 149"/>
                <a:gd name="T45" fmla="*/ 55 h 160"/>
                <a:gd name="T46" fmla="*/ 22 w 149"/>
                <a:gd name="T47" fmla="*/ 53 h 160"/>
                <a:gd name="T48" fmla="*/ 20 w 149"/>
                <a:gd name="T49" fmla="*/ 51 h 160"/>
                <a:gd name="T50" fmla="*/ 20 w 149"/>
                <a:gd name="T51" fmla="*/ 44 h 160"/>
                <a:gd name="T52" fmla="*/ 36 w 149"/>
                <a:gd name="T53" fmla="*/ 54 h 160"/>
                <a:gd name="T54" fmla="*/ 36 w 149"/>
                <a:gd name="T55" fmla="*/ 53 h 160"/>
                <a:gd name="T56" fmla="*/ 36 w 149"/>
                <a:gd name="T57" fmla="*/ 57 h 160"/>
                <a:gd name="T58" fmla="*/ 42 w 149"/>
                <a:gd name="T59" fmla="*/ 68 h 160"/>
                <a:gd name="T60" fmla="*/ 42 w 149"/>
                <a:gd name="T61" fmla="*/ 69 h 160"/>
                <a:gd name="T62" fmla="*/ 42 w 149"/>
                <a:gd name="T63" fmla="*/ 69 h 160"/>
                <a:gd name="T64" fmla="*/ 41 w 149"/>
                <a:gd name="T65" fmla="*/ 71 h 160"/>
                <a:gd name="T66" fmla="*/ 39 w 149"/>
                <a:gd name="T67" fmla="*/ 74 h 160"/>
                <a:gd name="T68" fmla="*/ 41 w 149"/>
                <a:gd name="T69" fmla="*/ 86 h 160"/>
                <a:gd name="T70" fmla="*/ 44 w 149"/>
                <a:gd name="T71" fmla="*/ 92 h 160"/>
                <a:gd name="T72" fmla="*/ 50 w 149"/>
                <a:gd name="T73" fmla="*/ 104 h 160"/>
                <a:gd name="T74" fmla="*/ 51 w 149"/>
                <a:gd name="T75" fmla="*/ 106 h 160"/>
                <a:gd name="T76" fmla="*/ 50 w 149"/>
                <a:gd name="T77" fmla="*/ 116 h 160"/>
                <a:gd name="T78" fmla="*/ 48 w 149"/>
                <a:gd name="T79" fmla="*/ 118 h 160"/>
                <a:gd name="T80" fmla="*/ 45 w 149"/>
                <a:gd name="T81" fmla="*/ 122 h 160"/>
                <a:gd name="T82" fmla="*/ 42 w 149"/>
                <a:gd name="T83" fmla="*/ 129 h 160"/>
                <a:gd name="T84" fmla="*/ 40 w 149"/>
                <a:gd name="T85" fmla="*/ 131 h 160"/>
                <a:gd name="T86" fmla="*/ 26 w 149"/>
                <a:gd name="T87" fmla="*/ 136 h 160"/>
                <a:gd name="T88" fmla="*/ 3 w 149"/>
                <a:gd name="T89" fmla="*/ 148 h 160"/>
                <a:gd name="T90" fmla="*/ 1 w 149"/>
                <a:gd name="T91" fmla="*/ 160 h 160"/>
                <a:gd name="T92" fmla="*/ 147 w 149"/>
                <a:gd name="T93" fmla="*/ 160 h 160"/>
                <a:gd name="T94" fmla="*/ 146 w 149"/>
                <a:gd name="T95" fmla="*/ 148 h 160"/>
                <a:gd name="T96" fmla="*/ 146 w 149"/>
                <a:gd name="T97" fmla="*/ 148 h 160"/>
                <a:gd name="T98" fmla="*/ 146 w 149"/>
                <a:gd name="T99" fmla="*/ 14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9" h="160">
                  <a:moveTo>
                    <a:pt x="146" y="148"/>
                  </a:moveTo>
                  <a:cubicBezTo>
                    <a:pt x="131" y="141"/>
                    <a:pt x="123" y="136"/>
                    <a:pt x="108" y="131"/>
                  </a:cubicBezTo>
                  <a:cubicBezTo>
                    <a:pt x="107" y="131"/>
                    <a:pt x="106" y="130"/>
                    <a:pt x="105" y="129"/>
                  </a:cubicBezTo>
                  <a:cubicBezTo>
                    <a:pt x="104" y="127"/>
                    <a:pt x="103" y="124"/>
                    <a:pt x="102" y="122"/>
                  </a:cubicBezTo>
                  <a:cubicBezTo>
                    <a:pt x="102" y="120"/>
                    <a:pt x="101" y="119"/>
                    <a:pt x="99" y="118"/>
                  </a:cubicBezTo>
                  <a:cubicBezTo>
                    <a:pt x="99" y="118"/>
                    <a:pt x="98" y="117"/>
                    <a:pt x="98" y="116"/>
                  </a:cubicBezTo>
                  <a:cubicBezTo>
                    <a:pt x="98" y="111"/>
                    <a:pt x="96" y="107"/>
                    <a:pt x="99" y="104"/>
                  </a:cubicBezTo>
                  <a:cubicBezTo>
                    <a:pt x="103" y="100"/>
                    <a:pt x="102" y="95"/>
                    <a:pt x="105" y="93"/>
                  </a:cubicBezTo>
                  <a:cubicBezTo>
                    <a:pt x="107" y="90"/>
                    <a:pt x="112" y="73"/>
                    <a:pt x="111" y="71"/>
                  </a:cubicBezTo>
                  <a:cubicBezTo>
                    <a:pt x="110" y="68"/>
                    <a:pt x="106" y="69"/>
                    <a:pt x="107" y="68"/>
                  </a:cubicBezTo>
                  <a:cubicBezTo>
                    <a:pt x="111" y="64"/>
                    <a:pt x="112" y="55"/>
                    <a:pt x="112" y="48"/>
                  </a:cubicBezTo>
                  <a:cubicBezTo>
                    <a:pt x="112" y="49"/>
                    <a:pt x="113" y="51"/>
                    <a:pt x="113" y="52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8" y="51"/>
                    <a:pt x="17" y="52"/>
                    <a:pt x="17" y="53"/>
                  </a:cubicBezTo>
                  <a:cubicBezTo>
                    <a:pt x="17" y="54"/>
                    <a:pt x="18" y="55"/>
                    <a:pt x="18" y="55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1" y="55"/>
                    <a:pt x="22" y="54"/>
                    <a:pt x="22" y="53"/>
                  </a:cubicBezTo>
                  <a:cubicBezTo>
                    <a:pt x="22" y="52"/>
                    <a:pt x="21" y="51"/>
                    <a:pt x="20" y="51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54"/>
                    <a:pt x="36" y="56"/>
                    <a:pt x="36" y="57"/>
                  </a:cubicBezTo>
                  <a:cubicBezTo>
                    <a:pt x="37" y="63"/>
                    <a:pt x="40" y="62"/>
                    <a:pt x="42" y="68"/>
                  </a:cubicBezTo>
                  <a:cubicBezTo>
                    <a:pt x="42" y="68"/>
                    <a:pt x="42" y="69"/>
                    <a:pt x="42" y="69"/>
                  </a:cubicBezTo>
                  <a:cubicBezTo>
                    <a:pt x="42" y="69"/>
                    <a:pt x="42" y="69"/>
                    <a:pt x="42" y="69"/>
                  </a:cubicBezTo>
                  <a:cubicBezTo>
                    <a:pt x="42" y="70"/>
                    <a:pt x="41" y="70"/>
                    <a:pt x="41" y="71"/>
                  </a:cubicBezTo>
                  <a:cubicBezTo>
                    <a:pt x="38" y="71"/>
                    <a:pt x="38" y="72"/>
                    <a:pt x="39" y="74"/>
                  </a:cubicBezTo>
                  <a:cubicBezTo>
                    <a:pt x="39" y="75"/>
                    <a:pt x="40" y="83"/>
                    <a:pt x="41" y="86"/>
                  </a:cubicBezTo>
                  <a:cubicBezTo>
                    <a:pt x="42" y="88"/>
                    <a:pt x="44" y="90"/>
                    <a:pt x="44" y="92"/>
                  </a:cubicBezTo>
                  <a:cubicBezTo>
                    <a:pt x="45" y="97"/>
                    <a:pt x="47" y="101"/>
                    <a:pt x="50" y="104"/>
                  </a:cubicBezTo>
                  <a:cubicBezTo>
                    <a:pt x="51" y="105"/>
                    <a:pt x="51" y="106"/>
                    <a:pt x="51" y="106"/>
                  </a:cubicBezTo>
                  <a:cubicBezTo>
                    <a:pt x="51" y="110"/>
                    <a:pt x="50" y="113"/>
                    <a:pt x="50" y="116"/>
                  </a:cubicBezTo>
                  <a:cubicBezTo>
                    <a:pt x="50" y="117"/>
                    <a:pt x="49" y="118"/>
                    <a:pt x="48" y="118"/>
                  </a:cubicBezTo>
                  <a:cubicBezTo>
                    <a:pt x="46" y="119"/>
                    <a:pt x="45" y="120"/>
                    <a:pt x="45" y="122"/>
                  </a:cubicBezTo>
                  <a:cubicBezTo>
                    <a:pt x="44" y="124"/>
                    <a:pt x="43" y="127"/>
                    <a:pt x="42" y="129"/>
                  </a:cubicBezTo>
                  <a:cubicBezTo>
                    <a:pt x="42" y="130"/>
                    <a:pt x="41" y="130"/>
                    <a:pt x="40" y="131"/>
                  </a:cubicBezTo>
                  <a:cubicBezTo>
                    <a:pt x="35" y="132"/>
                    <a:pt x="31" y="134"/>
                    <a:pt x="26" y="136"/>
                  </a:cubicBezTo>
                  <a:cubicBezTo>
                    <a:pt x="21" y="138"/>
                    <a:pt x="8" y="146"/>
                    <a:pt x="3" y="148"/>
                  </a:cubicBezTo>
                  <a:cubicBezTo>
                    <a:pt x="0" y="149"/>
                    <a:pt x="1" y="160"/>
                    <a:pt x="1" y="160"/>
                  </a:cubicBezTo>
                  <a:cubicBezTo>
                    <a:pt x="147" y="160"/>
                    <a:pt x="147" y="160"/>
                    <a:pt x="147" y="160"/>
                  </a:cubicBezTo>
                  <a:cubicBezTo>
                    <a:pt x="147" y="160"/>
                    <a:pt x="149" y="149"/>
                    <a:pt x="146" y="148"/>
                  </a:cubicBezTo>
                  <a:close/>
                  <a:moveTo>
                    <a:pt x="146" y="148"/>
                  </a:moveTo>
                  <a:cubicBezTo>
                    <a:pt x="146" y="148"/>
                    <a:pt x="146" y="148"/>
                    <a:pt x="146" y="14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33" name="Pentagon 32"/>
            <p:cNvSpPr/>
            <p:nvPr/>
          </p:nvSpPr>
          <p:spPr>
            <a:xfrm rot="5400000">
              <a:off x="4132198" y="4588141"/>
              <a:ext cx="1089156" cy="2091587"/>
            </a:xfrm>
            <a:prstGeom prst="homePlat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Round Same Side Corner Rectangle 33"/>
            <p:cNvSpPr/>
            <p:nvPr/>
          </p:nvSpPr>
          <p:spPr>
            <a:xfrm>
              <a:off x="3630982" y="5027709"/>
              <a:ext cx="2091590" cy="449567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7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712234" y="1314248"/>
            <a:ext cx="1568693" cy="2086478"/>
            <a:chOff x="6307507" y="1679967"/>
            <a:chExt cx="2091590" cy="2781971"/>
          </a:xfrm>
          <a:effectLst>
            <a:outerShdw blurRad="914400" dist="1803400" dir="5340000" sx="71000" sy="71000" algn="ctr" rotWithShape="0">
              <a:schemeClr val="accent5">
                <a:lumMod val="50000"/>
                <a:alpha val="21000"/>
              </a:schemeClr>
            </a:outerShdw>
          </a:effectLst>
        </p:grpSpPr>
        <p:grpSp>
          <p:nvGrpSpPr>
            <p:cNvPr id="23" name="Group 22"/>
            <p:cNvGrpSpPr/>
            <p:nvPr/>
          </p:nvGrpSpPr>
          <p:grpSpPr>
            <a:xfrm>
              <a:off x="6728096" y="1679967"/>
              <a:ext cx="1259935" cy="1631167"/>
              <a:chOff x="7002463" y="2035175"/>
              <a:chExt cx="711200" cy="920751"/>
            </a:xfrm>
            <a:solidFill>
              <a:schemeClr val="accent2"/>
            </a:solidFill>
          </p:grpSpPr>
          <p:sp>
            <p:nvSpPr>
              <p:cNvPr id="20" name="Freeform 17"/>
              <p:cNvSpPr>
                <a:spLocks noEditPoints="1"/>
              </p:cNvSpPr>
              <p:nvPr/>
            </p:nvSpPr>
            <p:spPr bwMode="auto">
              <a:xfrm>
                <a:off x="7002463" y="2551113"/>
                <a:ext cx="711200" cy="404813"/>
              </a:xfrm>
              <a:custGeom>
                <a:avLst/>
                <a:gdLst>
                  <a:gd name="T0" fmla="*/ 88 w 115"/>
                  <a:gd name="T1" fmla="*/ 1 h 65"/>
                  <a:gd name="T2" fmla="*/ 83 w 115"/>
                  <a:gd name="T3" fmla="*/ 0 h 65"/>
                  <a:gd name="T4" fmla="*/ 67 w 115"/>
                  <a:gd name="T5" fmla="*/ 17 h 65"/>
                  <a:gd name="T6" fmla="*/ 57 w 115"/>
                  <a:gd name="T7" fmla="*/ 21 h 65"/>
                  <a:gd name="T8" fmla="*/ 48 w 115"/>
                  <a:gd name="T9" fmla="*/ 17 h 65"/>
                  <a:gd name="T10" fmla="*/ 32 w 115"/>
                  <a:gd name="T11" fmla="*/ 0 h 65"/>
                  <a:gd name="T12" fmla="*/ 27 w 115"/>
                  <a:gd name="T13" fmla="*/ 1 h 65"/>
                  <a:gd name="T14" fmla="*/ 0 w 115"/>
                  <a:gd name="T15" fmla="*/ 36 h 65"/>
                  <a:gd name="T16" fmla="*/ 0 w 115"/>
                  <a:gd name="T17" fmla="*/ 57 h 65"/>
                  <a:gd name="T18" fmla="*/ 8 w 115"/>
                  <a:gd name="T19" fmla="*/ 65 h 65"/>
                  <a:gd name="T20" fmla="*/ 107 w 115"/>
                  <a:gd name="T21" fmla="*/ 65 h 65"/>
                  <a:gd name="T22" fmla="*/ 115 w 115"/>
                  <a:gd name="T23" fmla="*/ 57 h 65"/>
                  <a:gd name="T24" fmla="*/ 115 w 115"/>
                  <a:gd name="T25" fmla="*/ 36 h 65"/>
                  <a:gd name="T26" fmla="*/ 88 w 115"/>
                  <a:gd name="T27" fmla="*/ 1 h 65"/>
                  <a:gd name="T28" fmla="*/ 88 w 115"/>
                  <a:gd name="T29" fmla="*/ 1 h 65"/>
                  <a:gd name="T30" fmla="*/ 88 w 115"/>
                  <a:gd name="T31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5" h="65">
                    <a:moveTo>
                      <a:pt x="88" y="1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4" y="20"/>
                      <a:pt x="61" y="21"/>
                      <a:pt x="57" y="21"/>
                    </a:cubicBezTo>
                    <a:cubicBezTo>
                      <a:pt x="54" y="21"/>
                      <a:pt x="50" y="20"/>
                      <a:pt x="48" y="17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11" y="5"/>
                      <a:pt x="0" y="19"/>
                      <a:pt x="0" y="36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5"/>
                      <a:pt x="8" y="65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11" y="65"/>
                      <a:pt x="115" y="61"/>
                      <a:pt x="115" y="57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5" y="19"/>
                      <a:pt x="104" y="5"/>
                      <a:pt x="88" y="1"/>
                    </a:cubicBezTo>
                    <a:close/>
                    <a:moveTo>
                      <a:pt x="88" y="1"/>
                    </a:moveTo>
                    <a:cubicBezTo>
                      <a:pt x="88" y="1"/>
                      <a:pt x="88" y="1"/>
                      <a:pt x="88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7231063" y="2259013"/>
                <a:ext cx="254000" cy="93663"/>
              </a:xfrm>
              <a:custGeom>
                <a:avLst/>
                <a:gdLst>
                  <a:gd name="T0" fmla="*/ 18 w 41"/>
                  <a:gd name="T1" fmla="*/ 7 h 15"/>
                  <a:gd name="T2" fmla="*/ 23 w 41"/>
                  <a:gd name="T3" fmla="*/ 7 h 15"/>
                  <a:gd name="T4" fmla="*/ 32 w 41"/>
                  <a:gd name="T5" fmla="*/ 15 h 15"/>
                  <a:gd name="T6" fmla="*/ 41 w 41"/>
                  <a:gd name="T7" fmla="*/ 6 h 15"/>
                  <a:gd name="T8" fmla="*/ 32 w 41"/>
                  <a:gd name="T9" fmla="*/ 0 h 15"/>
                  <a:gd name="T10" fmla="*/ 23 w 41"/>
                  <a:gd name="T11" fmla="*/ 4 h 15"/>
                  <a:gd name="T12" fmla="*/ 18 w 41"/>
                  <a:gd name="T13" fmla="*/ 4 h 15"/>
                  <a:gd name="T14" fmla="*/ 9 w 41"/>
                  <a:gd name="T15" fmla="*/ 0 h 15"/>
                  <a:gd name="T16" fmla="*/ 0 w 41"/>
                  <a:gd name="T17" fmla="*/ 6 h 15"/>
                  <a:gd name="T18" fmla="*/ 9 w 41"/>
                  <a:gd name="T19" fmla="*/ 15 h 15"/>
                  <a:gd name="T20" fmla="*/ 18 w 41"/>
                  <a:gd name="T21" fmla="*/ 7 h 15"/>
                  <a:gd name="T22" fmla="*/ 18 w 41"/>
                  <a:gd name="T23" fmla="*/ 7 h 15"/>
                  <a:gd name="T24" fmla="*/ 18 w 41"/>
                  <a:gd name="T25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" h="15">
                    <a:moveTo>
                      <a:pt x="18" y="7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24" y="11"/>
                      <a:pt x="28" y="15"/>
                      <a:pt x="32" y="15"/>
                    </a:cubicBezTo>
                    <a:cubicBezTo>
                      <a:pt x="37" y="15"/>
                      <a:pt x="41" y="11"/>
                      <a:pt x="41" y="6"/>
                    </a:cubicBezTo>
                    <a:cubicBezTo>
                      <a:pt x="41" y="1"/>
                      <a:pt x="37" y="0"/>
                      <a:pt x="32" y="0"/>
                    </a:cubicBezTo>
                    <a:cubicBezTo>
                      <a:pt x="28" y="0"/>
                      <a:pt x="24" y="1"/>
                      <a:pt x="23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1"/>
                      <a:pt x="13" y="0"/>
                      <a:pt x="9" y="0"/>
                    </a:cubicBezTo>
                    <a:cubicBezTo>
                      <a:pt x="4" y="0"/>
                      <a:pt x="0" y="1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3" y="15"/>
                      <a:pt x="17" y="11"/>
                      <a:pt x="18" y="7"/>
                    </a:cubicBezTo>
                    <a:close/>
                    <a:moveTo>
                      <a:pt x="18" y="7"/>
                    </a:moveTo>
                    <a:cubicBezTo>
                      <a:pt x="18" y="7"/>
                      <a:pt x="18" y="7"/>
                      <a:pt x="18" y="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22" name="Freeform 19"/>
              <p:cNvSpPr>
                <a:spLocks noEditPoints="1"/>
              </p:cNvSpPr>
              <p:nvPr/>
            </p:nvSpPr>
            <p:spPr bwMode="auto">
              <a:xfrm>
                <a:off x="7107238" y="2035175"/>
                <a:ext cx="501650" cy="528638"/>
              </a:xfrm>
              <a:custGeom>
                <a:avLst/>
                <a:gdLst>
                  <a:gd name="T0" fmla="*/ 9 w 81"/>
                  <a:gd name="T1" fmla="*/ 59 h 85"/>
                  <a:gd name="T2" fmla="*/ 40 w 81"/>
                  <a:gd name="T3" fmla="*/ 85 h 85"/>
                  <a:gd name="T4" fmla="*/ 41 w 81"/>
                  <a:gd name="T5" fmla="*/ 85 h 85"/>
                  <a:gd name="T6" fmla="*/ 72 w 81"/>
                  <a:gd name="T7" fmla="*/ 59 h 85"/>
                  <a:gd name="T8" fmla="*/ 80 w 81"/>
                  <a:gd name="T9" fmla="*/ 48 h 85"/>
                  <a:gd name="T10" fmla="*/ 76 w 81"/>
                  <a:gd name="T11" fmla="*/ 36 h 85"/>
                  <a:gd name="T12" fmla="*/ 41 w 81"/>
                  <a:gd name="T13" fmla="*/ 0 h 85"/>
                  <a:gd name="T14" fmla="*/ 40 w 81"/>
                  <a:gd name="T15" fmla="*/ 0 h 85"/>
                  <a:gd name="T16" fmla="*/ 5 w 81"/>
                  <a:gd name="T17" fmla="*/ 36 h 85"/>
                  <a:gd name="T18" fmla="*/ 1 w 81"/>
                  <a:gd name="T19" fmla="*/ 48 h 85"/>
                  <a:gd name="T20" fmla="*/ 9 w 81"/>
                  <a:gd name="T21" fmla="*/ 59 h 85"/>
                  <a:gd name="T22" fmla="*/ 40 w 81"/>
                  <a:gd name="T23" fmla="*/ 79 h 85"/>
                  <a:gd name="T24" fmla="*/ 40 w 81"/>
                  <a:gd name="T25" fmla="*/ 79 h 85"/>
                  <a:gd name="T26" fmla="*/ 32 w 81"/>
                  <a:gd name="T27" fmla="*/ 71 h 85"/>
                  <a:gd name="T28" fmla="*/ 40 w 81"/>
                  <a:gd name="T29" fmla="*/ 63 h 85"/>
                  <a:gd name="T30" fmla="*/ 49 w 81"/>
                  <a:gd name="T31" fmla="*/ 71 h 85"/>
                  <a:gd name="T32" fmla="*/ 40 w 81"/>
                  <a:gd name="T33" fmla="*/ 79 h 85"/>
                  <a:gd name="T34" fmla="*/ 40 w 81"/>
                  <a:gd name="T35" fmla="*/ 14 h 85"/>
                  <a:gd name="T36" fmla="*/ 40 w 81"/>
                  <a:gd name="T37" fmla="*/ 14 h 85"/>
                  <a:gd name="T38" fmla="*/ 69 w 81"/>
                  <a:gd name="T39" fmla="*/ 43 h 85"/>
                  <a:gd name="T40" fmla="*/ 55 w 81"/>
                  <a:gd name="T41" fmla="*/ 72 h 85"/>
                  <a:gd name="T42" fmla="*/ 56 w 81"/>
                  <a:gd name="T43" fmla="*/ 71 h 85"/>
                  <a:gd name="T44" fmla="*/ 40 w 81"/>
                  <a:gd name="T45" fmla="*/ 56 h 85"/>
                  <a:gd name="T46" fmla="*/ 25 w 81"/>
                  <a:gd name="T47" fmla="*/ 71 h 85"/>
                  <a:gd name="T48" fmla="*/ 25 w 81"/>
                  <a:gd name="T49" fmla="*/ 72 h 85"/>
                  <a:gd name="T50" fmla="*/ 12 w 81"/>
                  <a:gd name="T51" fmla="*/ 43 h 85"/>
                  <a:gd name="T52" fmla="*/ 40 w 81"/>
                  <a:gd name="T53" fmla="*/ 14 h 85"/>
                  <a:gd name="T54" fmla="*/ 40 w 81"/>
                  <a:gd name="T55" fmla="*/ 14 h 85"/>
                  <a:gd name="T56" fmla="*/ 40 w 81"/>
                  <a:gd name="T57" fmla="*/ 1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1" h="85">
                    <a:moveTo>
                      <a:pt x="9" y="59"/>
                    </a:moveTo>
                    <a:cubicBezTo>
                      <a:pt x="15" y="74"/>
                      <a:pt x="27" y="85"/>
                      <a:pt x="40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54" y="85"/>
                      <a:pt x="66" y="74"/>
                      <a:pt x="72" y="59"/>
                    </a:cubicBezTo>
                    <a:cubicBezTo>
                      <a:pt x="76" y="58"/>
                      <a:pt x="79" y="55"/>
                      <a:pt x="80" y="48"/>
                    </a:cubicBezTo>
                    <a:cubicBezTo>
                      <a:pt x="81" y="41"/>
                      <a:pt x="78" y="37"/>
                      <a:pt x="76" y="36"/>
                    </a:cubicBezTo>
                    <a:cubicBezTo>
                      <a:pt x="74" y="4"/>
                      <a:pt x="58" y="0"/>
                      <a:pt x="4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3" y="0"/>
                      <a:pt x="6" y="4"/>
                      <a:pt x="5" y="36"/>
                    </a:cubicBezTo>
                    <a:cubicBezTo>
                      <a:pt x="2" y="37"/>
                      <a:pt x="0" y="41"/>
                      <a:pt x="1" y="48"/>
                    </a:cubicBezTo>
                    <a:cubicBezTo>
                      <a:pt x="1" y="55"/>
                      <a:pt x="5" y="58"/>
                      <a:pt x="9" y="59"/>
                    </a:cubicBezTo>
                    <a:close/>
                    <a:moveTo>
                      <a:pt x="40" y="79"/>
                    </a:moveTo>
                    <a:cubicBezTo>
                      <a:pt x="40" y="79"/>
                      <a:pt x="40" y="79"/>
                      <a:pt x="40" y="79"/>
                    </a:cubicBezTo>
                    <a:cubicBezTo>
                      <a:pt x="36" y="79"/>
                      <a:pt x="32" y="75"/>
                      <a:pt x="32" y="71"/>
                    </a:cubicBezTo>
                    <a:cubicBezTo>
                      <a:pt x="32" y="66"/>
                      <a:pt x="36" y="63"/>
                      <a:pt x="40" y="63"/>
                    </a:cubicBezTo>
                    <a:cubicBezTo>
                      <a:pt x="45" y="63"/>
                      <a:pt x="49" y="66"/>
                      <a:pt x="49" y="71"/>
                    </a:cubicBezTo>
                    <a:cubicBezTo>
                      <a:pt x="49" y="75"/>
                      <a:pt x="45" y="79"/>
                      <a:pt x="40" y="79"/>
                    </a:cubicBezTo>
                    <a:close/>
                    <a:moveTo>
                      <a:pt x="40" y="14"/>
                    </a:moveTo>
                    <a:cubicBezTo>
                      <a:pt x="40" y="14"/>
                      <a:pt x="40" y="14"/>
                      <a:pt x="40" y="14"/>
                    </a:cubicBezTo>
                    <a:cubicBezTo>
                      <a:pt x="67" y="7"/>
                      <a:pt x="69" y="32"/>
                      <a:pt x="69" y="43"/>
                    </a:cubicBezTo>
                    <a:cubicBezTo>
                      <a:pt x="69" y="54"/>
                      <a:pt x="63" y="65"/>
                      <a:pt x="55" y="72"/>
                    </a:cubicBezTo>
                    <a:cubicBezTo>
                      <a:pt x="55" y="72"/>
                      <a:pt x="56" y="71"/>
                      <a:pt x="56" y="71"/>
                    </a:cubicBezTo>
                    <a:cubicBezTo>
                      <a:pt x="56" y="63"/>
                      <a:pt x="49" y="56"/>
                      <a:pt x="40" y="56"/>
                    </a:cubicBezTo>
                    <a:cubicBezTo>
                      <a:pt x="32" y="56"/>
                      <a:pt x="25" y="63"/>
                      <a:pt x="25" y="71"/>
                    </a:cubicBezTo>
                    <a:cubicBezTo>
                      <a:pt x="25" y="71"/>
                      <a:pt x="25" y="72"/>
                      <a:pt x="25" y="72"/>
                    </a:cubicBezTo>
                    <a:cubicBezTo>
                      <a:pt x="18" y="65"/>
                      <a:pt x="12" y="54"/>
                      <a:pt x="12" y="43"/>
                    </a:cubicBezTo>
                    <a:cubicBezTo>
                      <a:pt x="12" y="32"/>
                      <a:pt x="14" y="7"/>
                      <a:pt x="40" y="14"/>
                    </a:cubicBezTo>
                    <a:close/>
                    <a:moveTo>
                      <a:pt x="40" y="14"/>
                    </a:moveTo>
                    <a:cubicBezTo>
                      <a:pt x="40" y="14"/>
                      <a:pt x="40" y="14"/>
                      <a:pt x="40" y="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/>
              </a:p>
            </p:txBody>
          </p:sp>
        </p:grpSp>
        <p:sp>
          <p:nvSpPr>
            <p:cNvPr id="35" name="Pentagon 34"/>
            <p:cNvSpPr/>
            <p:nvPr/>
          </p:nvSpPr>
          <p:spPr>
            <a:xfrm rot="5400000">
              <a:off x="6808723" y="2871566"/>
              <a:ext cx="1089156" cy="2091587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Round Same Side Corner Rectangle 35"/>
            <p:cNvSpPr/>
            <p:nvPr/>
          </p:nvSpPr>
          <p:spPr>
            <a:xfrm>
              <a:off x="6307507" y="3311134"/>
              <a:ext cx="2091590" cy="44956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7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83016" y="1518560"/>
            <a:ext cx="1568693" cy="1882166"/>
            <a:chOff x="9148637" y="2616482"/>
            <a:chExt cx="2091590" cy="2509554"/>
          </a:xfrm>
          <a:effectLst>
            <a:outerShdw blurRad="914400" dist="1803400" dir="5340000" sx="71000" sy="71000" algn="ctr" rotWithShape="0">
              <a:schemeClr val="accent5">
                <a:lumMod val="50000"/>
                <a:alpha val="21000"/>
              </a:schemeClr>
            </a:outerShdw>
          </a:effectLst>
        </p:grpSpPr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9493238" y="2616482"/>
              <a:ext cx="1501798" cy="1603042"/>
            </a:xfrm>
            <a:custGeom>
              <a:avLst/>
              <a:gdLst>
                <a:gd name="T0" fmla="*/ 83 w 87"/>
                <a:gd name="T1" fmla="*/ 65 h 92"/>
                <a:gd name="T2" fmla="*/ 80 w 87"/>
                <a:gd name="T3" fmla="*/ 63 h 92"/>
                <a:gd name="T4" fmla="*/ 59 w 87"/>
                <a:gd name="T5" fmla="*/ 57 h 92"/>
                <a:gd name="T6" fmla="*/ 58 w 87"/>
                <a:gd name="T7" fmla="*/ 56 h 92"/>
                <a:gd name="T8" fmla="*/ 56 w 87"/>
                <a:gd name="T9" fmla="*/ 52 h 92"/>
                <a:gd name="T10" fmla="*/ 55 w 87"/>
                <a:gd name="T11" fmla="*/ 50 h 92"/>
                <a:gd name="T12" fmla="*/ 55 w 87"/>
                <a:gd name="T13" fmla="*/ 49 h 92"/>
                <a:gd name="T14" fmla="*/ 65 w 87"/>
                <a:gd name="T15" fmla="*/ 38 h 92"/>
                <a:gd name="T16" fmla="*/ 58 w 87"/>
                <a:gd name="T17" fmla="*/ 11 h 92"/>
                <a:gd name="T18" fmla="*/ 43 w 87"/>
                <a:gd name="T19" fmla="*/ 3 h 92"/>
                <a:gd name="T20" fmla="*/ 33 w 87"/>
                <a:gd name="T21" fmla="*/ 7 h 92"/>
                <a:gd name="T22" fmla="*/ 19 w 87"/>
                <a:gd name="T23" fmla="*/ 30 h 92"/>
                <a:gd name="T24" fmla="*/ 32 w 87"/>
                <a:gd name="T25" fmla="*/ 49 h 92"/>
                <a:gd name="T26" fmla="*/ 31 w 87"/>
                <a:gd name="T27" fmla="*/ 50 h 92"/>
                <a:gd name="T28" fmla="*/ 30 w 87"/>
                <a:gd name="T29" fmla="*/ 52 h 92"/>
                <a:gd name="T30" fmla="*/ 28 w 87"/>
                <a:gd name="T31" fmla="*/ 56 h 92"/>
                <a:gd name="T32" fmla="*/ 27 w 87"/>
                <a:gd name="T33" fmla="*/ 57 h 92"/>
                <a:gd name="T34" fmla="*/ 21 w 87"/>
                <a:gd name="T35" fmla="*/ 60 h 92"/>
                <a:gd name="T36" fmla="*/ 7 w 87"/>
                <a:gd name="T37" fmla="*/ 63 h 92"/>
                <a:gd name="T38" fmla="*/ 3 w 87"/>
                <a:gd name="T39" fmla="*/ 65 h 92"/>
                <a:gd name="T40" fmla="*/ 0 w 87"/>
                <a:gd name="T41" fmla="*/ 79 h 92"/>
                <a:gd name="T42" fmla="*/ 40 w 87"/>
                <a:gd name="T43" fmla="*/ 92 h 92"/>
                <a:gd name="T44" fmla="*/ 47 w 87"/>
                <a:gd name="T45" fmla="*/ 92 h 92"/>
                <a:gd name="T46" fmla="*/ 87 w 87"/>
                <a:gd name="T47" fmla="*/ 79 h 92"/>
                <a:gd name="T48" fmla="*/ 83 w 87"/>
                <a:gd name="T49" fmla="*/ 65 h 92"/>
                <a:gd name="T50" fmla="*/ 34 w 87"/>
                <a:gd name="T51" fmla="*/ 84 h 92"/>
                <a:gd name="T52" fmla="*/ 43 w 87"/>
                <a:gd name="T53" fmla="*/ 61 h 92"/>
                <a:gd name="T54" fmla="*/ 40 w 87"/>
                <a:gd name="T55" fmla="*/ 55 h 92"/>
                <a:gd name="T56" fmla="*/ 46 w 87"/>
                <a:gd name="T57" fmla="*/ 55 h 92"/>
                <a:gd name="T58" fmla="*/ 43 w 87"/>
                <a:gd name="T59" fmla="*/ 61 h 92"/>
                <a:gd name="T60" fmla="*/ 53 w 87"/>
                <a:gd name="T61" fmla="*/ 84 h 92"/>
                <a:gd name="T62" fmla="*/ 34 w 87"/>
                <a:gd name="T63" fmla="*/ 84 h 92"/>
                <a:gd name="T64" fmla="*/ 72 w 87"/>
                <a:gd name="T65" fmla="*/ 72 h 92"/>
                <a:gd name="T66" fmla="*/ 58 w 87"/>
                <a:gd name="T67" fmla="*/ 72 h 92"/>
                <a:gd name="T68" fmla="*/ 58 w 87"/>
                <a:gd name="T69" fmla="*/ 70 h 92"/>
                <a:gd name="T70" fmla="*/ 72 w 87"/>
                <a:gd name="T71" fmla="*/ 70 h 92"/>
                <a:gd name="T72" fmla="*/ 72 w 87"/>
                <a:gd name="T73" fmla="*/ 72 h 92"/>
                <a:gd name="T74" fmla="*/ 72 w 87"/>
                <a:gd name="T75" fmla="*/ 72 h 92"/>
                <a:gd name="T76" fmla="*/ 72 w 87"/>
                <a:gd name="T77" fmla="*/ 7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92">
                  <a:moveTo>
                    <a:pt x="83" y="65"/>
                  </a:moveTo>
                  <a:cubicBezTo>
                    <a:pt x="82" y="64"/>
                    <a:pt x="81" y="63"/>
                    <a:pt x="80" y="63"/>
                  </a:cubicBezTo>
                  <a:cubicBezTo>
                    <a:pt x="73" y="59"/>
                    <a:pt x="66" y="60"/>
                    <a:pt x="59" y="57"/>
                  </a:cubicBezTo>
                  <a:cubicBezTo>
                    <a:pt x="59" y="57"/>
                    <a:pt x="58" y="56"/>
                    <a:pt x="58" y="56"/>
                  </a:cubicBezTo>
                  <a:cubicBezTo>
                    <a:pt x="57" y="55"/>
                    <a:pt x="57" y="53"/>
                    <a:pt x="56" y="52"/>
                  </a:cubicBezTo>
                  <a:cubicBezTo>
                    <a:pt x="56" y="51"/>
                    <a:pt x="56" y="50"/>
                    <a:pt x="55" y="50"/>
                  </a:cubicBezTo>
                  <a:cubicBezTo>
                    <a:pt x="55" y="50"/>
                    <a:pt x="55" y="49"/>
                    <a:pt x="55" y="49"/>
                  </a:cubicBezTo>
                  <a:cubicBezTo>
                    <a:pt x="55" y="46"/>
                    <a:pt x="64" y="45"/>
                    <a:pt x="65" y="38"/>
                  </a:cubicBezTo>
                  <a:cubicBezTo>
                    <a:pt x="67" y="30"/>
                    <a:pt x="62" y="13"/>
                    <a:pt x="58" y="11"/>
                  </a:cubicBezTo>
                  <a:cubicBezTo>
                    <a:pt x="55" y="8"/>
                    <a:pt x="54" y="0"/>
                    <a:pt x="43" y="3"/>
                  </a:cubicBezTo>
                  <a:cubicBezTo>
                    <a:pt x="38" y="2"/>
                    <a:pt x="35" y="4"/>
                    <a:pt x="33" y="7"/>
                  </a:cubicBezTo>
                  <a:cubicBezTo>
                    <a:pt x="26" y="14"/>
                    <a:pt x="18" y="21"/>
                    <a:pt x="19" y="30"/>
                  </a:cubicBezTo>
                  <a:cubicBezTo>
                    <a:pt x="19" y="43"/>
                    <a:pt x="32" y="47"/>
                    <a:pt x="32" y="49"/>
                  </a:cubicBezTo>
                  <a:cubicBezTo>
                    <a:pt x="32" y="49"/>
                    <a:pt x="32" y="50"/>
                    <a:pt x="31" y="50"/>
                  </a:cubicBezTo>
                  <a:cubicBezTo>
                    <a:pt x="30" y="50"/>
                    <a:pt x="30" y="51"/>
                    <a:pt x="30" y="52"/>
                  </a:cubicBezTo>
                  <a:cubicBezTo>
                    <a:pt x="29" y="53"/>
                    <a:pt x="29" y="55"/>
                    <a:pt x="28" y="56"/>
                  </a:cubicBezTo>
                  <a:cubicBezTo>
                    <a:pt x="28" y="56"/>
                    <a:pt x="28" y="57"/>
                    <a:pt x="27" y="57"/>
                  </a:cubicBezTo>
                  <a:cubicBezTo>
                    <a:pt x="25" y="58"/>
                    <a:pt x="23" y="59"/>
                    <a:pt x="21" y="60"/>
                  </a:cubicBezTo>
                  <a:cubicBezTo>
                    <a:pt x="18" y="61"/>
                    <a:pt x="9" y="62"/>
                    <a:pt x="7" y="63"/>
                  </a:cubicBezTo>
                  <a:cubicBezTo>
                    <a:pt x="6" y="64"/>
                    <a:pt x="4" y="64"/>
                    <a:pt x="3" y="65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6" y="79"/>
                    <a:pt x="24" y="90"/>
                    <a:pt x="40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59" y="90"/>
                    <a:pt x="77" y="79"/>
                    <a:pt x="87" y="79"/>
                  </a:cubicBezTo>
                  <a:lnTo>
                    <a:pt x="83" y="65"/>
                  </a:lnTo>
                  <a:close/>
                  <a:moveTo>
                    <a:pt x="34" y="84"/>
                  </a:moveTo>
                  <a:cubicBezTo>
                    <a:pt x="43" y="61"/>
                    <a:pt x="43" y="61"/>
                    <a:pt x="43" y="61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53" y="84"/>
                    <a:pt x="53" y="84"/>
                    <a:pt x="53" y="84"/>
                  </a:cubicBezTo>
                  <a:lnTo>
                    <a:pt x="34" y="84"/>
                  </a:lnTo>
                  <a:close/>
                  <a:moveTo>
                    <a:pt x="72" y="72"/>
                  </a:moveTo>
                  <a:cubicBezTo>
                    <a:pt x="58" y="72"/>
                    <a:pt x="58" y="72"/>
                    <a:pt x="58" y="72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72" y="70"/>
                    <a:pt x="72" y="70"/>
                    <a:pt x="72" y="70"/>
                  </a:cubicBezTo>
                  <a:lnTo>
                    <a:pt x="72" y="72"/>
                  </a:lnTo>
                  <a:close/>
                  <a:moveTo>
                    <a:pt x="72" y="72"/>
                  </a:moveTo>
                  <a:cubicBezTo>
                    <a:pt x="72" y="72"/>
                    <a:pt x="72" y="72"/>
                    <a:pt x="72" y="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37" name="Pentagon 36"/>
            <p:cNvSpPr/>
            <p:nvPr/>
          </p:nvSpPr>
          <p:spPr>
            <a:xfrm rot="5400000">
              <a:off x="9649853" y="3535664"/>
              <a:ext cx="1089156" cy="2091587"/>
            </a:xfrm>
            <a:prstGeom prst="homePlat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ound Same Side Corner Rectangle 37"/>
            <p:cNvSpPr/>
            <p:nvPr/>
          </p:nvSpPr>
          <p:spPr>
            <a:xfrm>
              <a:off x="9148637" y="3975232"/>
              <a:ext cx="2091590" cy="449567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7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349806" y="1305173"/>
            <a:ext cx="1568693" cy="2095553"/>
            <a:chOff x="8850682" y="1750879"/>
            <a:chExt cx="2091590" cy="2794070"/>
          </a:xfrm>
          <a:effectLst>
            <a:outerShdw blurRad="914400" dist="1803400" dir="5340000" sx="71000" sy="71000" algn="ctr" rotWithShape="0">
              <a:schemeClr val="accent5">
                <a:lumMod val="50000"/>
                <a:alpha val="21000"/>
              </a:schemeClr>
            </a:outerShdw>
          </a:effectLst>
        </p:grpSpPr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9177690" y="1750879"/>
              <a:ext cx="1420240" cy="1653665"/>
            </a:xfrm>
            <a:custGeom>
              <a:avLst/>
              <a:gdLst>
                <a:gd name="T0" fmla="*/ 123 w 130"/>
                <a:gd name="T1" fmla="*/ 130 h 150"/>
                <a:gd name="T2" fmla="*/ 95 w 130"/>
                <a:gd name="T3" fmla="*/ 83 h 150"/>
                <a:gd name="T4" fmla="*/ 95 w 130"/>
                <a:gd name="T5" fmla="*/ 63 h 150"/>
                <a:gd name="T6" fmla="*/ 98 w 130"/>
                <a:gd name="T7" fmla="*/ 40 h 150"/>
                <a:gd name="T8" fmla="*/ 67 w 130"/>
                <a:gd name="T9" fmla="*/ 3 h 150"/>
                <a:gd name="T10" fmla="*/ 36 w 130"/>
                <a:gd name="T11" fmla="*/ 17 h 150"/>
                <a:gd name="T12" fmla="*/ 27 w 130"/>
                <a:gd name="T13" fmla="*/ 51 h 150"/>
                <a:gd name="T14" fmla="*/ 47 w 130"/>
                <a:gd name="T15" fmla="*/ 80 h 150"/>
                <a:gd name="T16" fmla="*/ 8 w 130"/>
                <a:gd name="T17" fmla="*/ 119 h 150"/>
                <a:gd name="T18" fmla="*/ 5 w 130"/>
                <a:gd name="T19" fmla="*/ 130 h 150"/>
                <a:gd name="T20" fmla="*/ 0 w 130"/>
                <a:gd name="T21" fmla="*/ 145 h 150"/>
                <a:gd name="T22" fmla="*/ 126 w 130"/>
                <a:gd name="T23" fmla="*/ 150 h 150"/>
                <a:gd name="T24" fmla="*/ 130 w 130"/>
                <a:gd name="T25" fmla="*/ 135 h 150"/>
                <a:gd name="T26" fmla="*/ 91 w 130"/>
                <a:gd name="T27" fmla="*/ 89 h 150"/>
                <a:gd name="T28" fmla="*/ 80 w 130"/>
                <a:gd name="T29" fmla="*/ 96 h 150"/>
                <a:gd name="T30" fmla="*/ 72 w 130"/>
                <a:gd name="T31" fmla="*/ 86 h 150"/>
                <a:gd name="T32" fmla="*/ 91 w 130"/>
                <a:gd name="T33" fmla="*/ 89 h 150"/>
                <a:gd name="T34" fmla="*/ 38 w 130"/>
                <a:gd name="T35" fmla="*/ 42 h 150"/>
                <a:gd name="T36" fmla="*/ 54 w 130"/>
                <a:gd name="T37" fmla="*/ 26 h 150"/>
                <a:gd name="T38" fmla="*/ 56 w 130"/>
                <a:gd name="T39" fmla="*/ 28 h 150"/>
                <a:gd name="T40" fmla="*/ 51 w 130"/>
                <a:gd name="T41" fmla="*/ 35 h 150"/>
                <a:gd name="T42" fmla="*/ 80 w 130"/>
                <a:gd name="T43" fmla="*/ 24 h 150"/>
                <a:gd name="T44" fmla="*/ 88 w 130"/>
                <a:gd name="T45" fmla="*/ 25 h 150"/>
                <a:gd name="T46" fmla="*/ 92 w 130"/>
                <a:gd name="T47" fmla="*/ 44 h 150"/>
                <a:gd name="T48" fmla="*/ 38 w 130"/>
                <a:gd name="T49" fmla="*/ 44 h 150"/>
                <a:gd name="T50" fmla="*/ 59 w 130"/>
                <a:gd name="T51" fmla="*/ 86 h 150"/>
                <a:gd name="T52" fmla="*/ 50 w 130"/>
                <a:gd name="T53" fmla="*/ 96 h 150"/>
                <a:gd name="T54" fmla="*/ 40 w 130"/>
                <a:gd name="T55" fmla="*/ 89 h 150"/>
                <a:gd name="T56" fmla="*/ 49 w 130"/>
                <a:gd name="T57" fmla="*/ 143 h 150"/>
                <a:gd name="T58" fmla="*/ 31 w 130"/>
                <a:gd name="T59" fmla="*/ 123 h 150"/>
                <a:gd name="T60" fmla="*/ 28 w 130"/>
                <a:gd name="T61" fmla="*/ 123 h 150"/>
                <a:gd name="T62" fmla="*/ 14 w 130"/>
                <a:gd name="T63" fmla="*/ 130 h 150"/>
                <a:gd name="T64" fmla="*/ 32 w 130"/>
                <a:gd name="T65" fmla="*/ 91 h 150"/>
                <a:gd name="T66" fmla="*/ 51 w 130"/>
                <a:gd name="T67" fmla="*/ 103 h 150"/>
                <a:gd name="T68" fmla="*/ 58 w 130"/>
                <a:gd name="T69" fmla="*/ 99 h 150"/>
                <a:gd name="T70" fmla="*/ 61 w 130"/>
                <a:gd name="T71" fmla="*/ 107 h 150"/>
                <a:gd name="T72" fmla="*/ 117 w 130"/>
                <a:gd name="T73" fmla="*/ 130 h 150"/>
                <a:gd name="T74" fmla="*/ 103 w 130"/>
                <a:gd name="T75" fmla="*/ 123 h 150"/>
                <a:gd name="T76" fmla="*/ 99 w 130"/>
                <a:gd name="T77" fmla="*/ 123 h 150"/>
                <a:gd name="T78" fmla="*/ 81 w 130"/>
                <a:gd name="T79" fmla="*/ 143 h 150"/>
                <a:gd name="T80" fmla="*/ 73 w 130"/>
                <a:gd name="T81" fmla="*/ 101 h 150"/>
                <a:gd name="T82" fmla="*/ 74 w 130"/>
                <a:gd name="T83" fmla="*/ 100 h 150"/>
                <a:gd name="T84" fmla="*/ 85 w 130"/>
                <a:gd name="T85" fmla="*/ 102 h 150"/>
                <a:gd name="T86" fmla="*/ 117 w 130"/>
                <a:gd name="T87" fmla="*/ 119 h 150"/>
                <a:gd name="T88" fmla="*/ 117 w 130"/>
                <a:gd name="T89" fmla="*/ 13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0" h="150">
                  <a:moveTo>
                    <a:pt x="126" y="130"/>
                  </a:moveTo>
                  <a:cubicBezTo>
                    <a:pt x="123" y="130"/>
                    <a:pt x="123" y="130"/>
                    <a:pt x="123" y="130"/>
                  </a:cubicBezTo>
                  <a:cubicBezTo>
                    <a:pt x="123" y="119"/>
                    <a:pt x="123" y="119"/>
                    <a:pt x="123" y="119"/>
                  </a:cubicBezTo>
                  <a:cubicBezTo>
                    <a:pt x="123" y="102"/>
                    <a:pt x="111" y="87"/>
                    <a:pt x="95" y="83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8" y="75"/>
                    <a:pt x="92" y="69"/>
                    <a:pt x="95" y="63"/>
                  </a:cubicBezTo>
                  <a:cubicBezTo>
                    <a:pt x="99" y="62"/>
                    <a:pt x="102" y="59"/>
                    <a:pt x="103" y="51"/>
                  </a:cubicBezTo>
                  <a:cubicBezTo>
                    <a:pt x="104" y="44"/>
                    <a:pt x="101" y="41"/>
                    <a:pt x="98" y="40"/>
                  </a:cubicBezTo>
                  <a:cubicBezTo>
                    <a:pt x="98" y="38"/>
                    <a:pt x="98" y="36"/>
                    <a:pt x="98" y="34"/>
                  </a:cubicBezTo>
                  <a:cubicBezTo>
                    <a:pt x="96" y="14"/>
                    <a:pt x="82" y="0"/>
                    <a:pt x="67" y="3"/>
                  </a:cubicBezTo>
                  <a:cubicBezTo>
                    <a:pt x="65" y="4"/>
                    <a:pt x="62" y="4"/>
                    <a:pt x="60" y="3"/>
                  </a:cubicBezTo>
                  <a:cubicBezTo>
                    <a:pt x="50" y="2"/>
                    <a:pt x="40" y="9"/>
                    <a:pt x="36" y="17"/>
                  </a:cubicBezTo>
                  <a:cubicBezTo>
                    <a:pt x="29" y="27"/>
                    <a:pt x="30" y="36"/>
                    <a:pt x="32" y="40"/>
                  </a:cubicBezTo>
                  <a:cubicBezTo>
                    <a:pt x="29" y="42"/>
                    <a:pt x="27" y="45"/>
                    <a:pt x="27" y="51"/>
                  </a:cubicBezTo>
                  <a:cubicBezTo>
                    <a:pt x="28" y="58"/>
                    <a:pt x="32" y="62"/>
                    <a:pt x="35" y="62"/>
                  </a:cubicBezTo>
                  <a:cubicBezTo>
                    <a:pt x="38" y="69"/>
                    <a:pt x="42" y="75"/>
                    <a:pt x="47" y="80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87"/>
                    <a:pt x="8" y="102"/>
                    <a:pt x="8" y="119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5" y="130"/>
                    <a:pt x="5" y="130"/>
                    <a:pt x="5" y="130"/>
                  </a:cubicBezTo>
                  <a:cubicBezTo>
                    <a:pt x="2" y="130"/>
                    <a:pt x="0" y="132"/>
                    <a:pt x="0" y="13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7"/>
                    <a:pt x="2" y="150"/>
                    <a:pt x="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8" y="150"/>
                    <a:pt x="130" y="147"/>
                    <a:pt x="130" y="145"/>
                  </a:cubicBezTo>
                  <a:cubicBezTo>
                    <a:pt x="130" y="135"/>
                    <a:pt x="130" y="135"/>
                    <a:pt x="130" y="135"/>
                  </a:cubicBezTo>
                  <a:cubicBezTo>
                    <a:pt x="130" y="132"/>
                    <a:pt x="128" y="130"/>
                    <a:pt x="126" y="130"/>
                  </a:cubicBezTo>
                  <a:close/>
                  <a:moveTo>
                    <a:pt x="91" y="89"/>
                  </a:moveTo>
                  <a:cubicBezTo>
                    <a:pt x="83" y="95"/>
                    <a:pt x="83" y="95"/>
                    <a:pt x="83" y="95"/>
                  </a:cubicBezTo>
                  <a:cubicBezTo>
                    <a:pt x="82" y="96"/>
                    <a:pt x="81" y="96"/>
                    <a:pt x="80" y="96"/>
                  </a:cubicBezTo>
                  <a:cubicBezTo>
                    <a:pt x="79" y="96"/>
                    <a:pt x="78" y="95"/>
                    <a:pt x="77" y="94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3" y="86"/>
                    <a:pt x="74" y="85"/>
                    <a:pt x="76" y="85"/>
                  </a:cubicBezTo>
                  <a:lnTo>
                    <a:pt x="91" y="89"/>
                  </a:lnTo>
                  <a:close/>
                  <a:moveTo>
                    <a:pt x="38" y="44"/>
                  </a:moveTo>
                  <a:cubicBezTo>
                    <a:pt x="38" y="43"/>
                    <a:pt x="38" y="43"/>
                    <a:pt x="38" y="42"/>
                  </a:cubicBezTo>
                  <a:cubicBezTo>
                    <a:pt x="40" y="36"/>
                    <a:pt x="44" y="30"/>
                    <a:pt x="51" y="28"/>
                  </a:cubicBezTo>
                  <a:cubicBezTo>
                    <a:pt x="52" y="27"/>
                    <a:pt x="53" y="27"/>
                    <a:pt x="54" y="26"/>
                  </a:cubicBezTo>
                  <a:cubicBezTo>
                    <a:pt x="55" y="26"/>
                    <a:pt x="55" y="26"/>
                    <a:pt x="56" y="26"/>
                  </a:cubicBezTo>
                  <a:cubicBezTo>
                    <a:pt x="56" y="27"/>
                    <a:pt x="56" y="27"/>
                    <a:pt x="56" y="28"/>
                  </a:cubicBezTo>
                  <a:cubicBezTo>
                    <a:pt x="54" y="29"/>
                    <a:pt x="53" y="31"/>
                    <a:pt x="52" y="33"/>
                  </a:cubicBezTo>
                  <a:cubicBezTo>
                    <a:pt x="51" y="33"/>
                    <a:pt x="51" y="34"/>
                    <a:pt x="51" y="35"/>
                  </a:cubicBezTo>
                  <a:cubicBezTo>
                    <a:pt x="52" y="36"/>
                    <a:pt x="53" y="36"/>
                    <a:pt x="53" y="36"/>
                  </a:cubicBezTo>
                  <a:cubicBezTo>
                    <a:pt x="60" y="35"/>
                    <a:pt x="72" y="31"/>
                    <a:pt x="80" y="24"/>
                  </a:cubicBezTo>
                  <a:cubicBezTo>
                    <a:pt x="82" y="22"/>
                    <a:pt x="85" y="22"/>
                    <a:pt x="87" y="24"/>
                  </a:cubicBezTo>
                  <a:cubicBezTo>
                    <a:pt x="87" y="25"/>
                    <a:pt x="87" y="25"/>
                    <a:pt x="88" y="25"/>
                  </a:cubicBezTo>
                  <a:cubicBezTo>
                    <a:pt x="89" y="27"/>
                    <a:pt x="91" y="30"/>
                    <a:pt x="91" y="32"/>
                  </a:cubicBezTo>
                  <a:cubicBezTo>
                    <a:pt x="92" y="36"/>
                    <a:pt x="92" y="39"/>
                    <a:pt x="92" y="44"/>
                  </a:cubicBezTo>
                  <a:cubicBezTo>
                    <a:pt x="92" y="61"/>
                    <a:pt x="80" y="81"/>
                    <a:pt x="65" y="81"/>
                  </a:cubicBezTo>
                  <a:cubicBezTo>
                    <a:pt x="50" y="81"/>
                    <a:pt x="38" y="61"/>
                    <a:pt x="38" y="44"/>
                  </a:cubicBezTo>
                  <a:close/>
                  <a:moveTo>
                    <a:pt x="55" y="85"/>
                  </a:moveTo>
                  <a:cubicBezTo>
                    <a:pt x="56" y="85"/>
                    <a:pt x="57" y="86"/>
                    <a:pt x="59" y="86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5"/>
                    <a:pt x="52" y="96"/>
                    <a:pt x="50" y="96"/>
                  </a:cubicBezTo>
                  <a:cubicBezTo>
                    <a:pt x="49" y="96"/>
                    <a:pt x="48" y="96"/>
                    <a:pt x="47" y="95"/>
                  </a:cubicBezTo>
                  <a:cubicBezTo>
                    <a:pt x="40" y="89"/>
                    <a:pt x="40" y="89"/>
                    <a:pt x="40" y="89"/>
                  </a:cubicBezTo>
                  <a:lnTo>
                    <a:pt x="55" y="85"/>
                  </a:lnTo>
                  <a:close/>
                  <a:moveTo>
                    <a:pt x="49" y="143"/>
                  </a:moveTo>
                  <a:cubicBezTo>
                    <a:pt x="31" y="143"/>
                    <a:pt x="31" y="143"/>
                    <a:pt x="31" y="14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1" y="122"/>
                    <a:pt x="30" y="121"/>
                    <a:pt x="29" y="121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30"/>
                    <a:pt x="28" y="130"/>
                    <a:pt x="28" y="130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6"/>
                    <a:pt x="21" y="96"/>
                    <a:pt x="32" y="91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7" y="103"/>
                    <a:pt x="49" y="104"/>
                    <a:pt x="51" y="103"/>
                  </a:cubicBezTo>
                  <a:cubicBezTo>
                    <a:pt x="54" y="103"/>
                    <a:pt x="55" y="102"/>
                    <a:pt x="57" y="100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4"/>
                    <a:pt x="58" y="106"/>
                    <a:pt x="61" y="107"/>
                  </a:cubicBezTo>
                  <a:lnTo>
                    <a:pt x="49" y="143"/>
                  </a:lnTo>
                  <a:close/>
                  <a:moveTo>
                    <a:pt x="117" y="130"/>
                  </a:moveTo>
                  <a:cubicBezTo>
                    <a:pt x="103" y="130"/>
                    <a:pt x="103" y="130"/>
                    <a:pt x="103" y="130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3" y="122"/>
                    <a:pt x="102" y="121"/>
                    <a:pt x="101" y="121"/>
                  </a:cubicBezTo>
                  <a:cubicBezTo>
                    <a:pt x="100" y="121"/>
                    <a:pt x="99" y="122"/>
                    <a:pt x="99" y="123"/>
                  </a:cubicBezTo>
                  <a:cubicBezTo>
                    <a:pt x="99" y="143"/>
                    <a:pt x="99" y="143"/>
                    <a:pt x="99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2" y="107"/>
                    <a:pt x="74" y="104"/>
                    <a:pt x="73" y="101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5" y="102"/>
                    <a:pt x="77" y="103"/>
                    <a:pt x="79" y="103"/>
                  </a:cubicBezTo>
                  <a:cubicBezTo>
                    <a:pt x="81" y="104"/>
                    <a:pt x="83" y="103"/>
                    <a:pt x="85" y="102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109" y="96"/>
                    <a:pt x="117" y="106"/>
                    <a:pt x="117" y="119"/>
                  </a:cubicBezTo>
                  <a:lnTo>
                    <a:pt x="117" y="130"/>
                  </a:lnTo>
                  <a:close/>
                  <a:moveTo>
                    <a:pt x="117" y="130"/>
                  </a:moveTo>
                  <a:cubicBezTo>
                    <a:pt x="117" y="130"/>
                    <a:pt x="117" y="130"/>
                    <a:pt x="117" y="13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42" name="Pentagon 41"/>
            <p:cNvSpPr/>
            <p:nvPr/>
          </p:nvSpPr>
          <p:spPr>
            <a:xfrm rot="5400000">
              <a:off x="9351898" y="2954577"/>
              <a:ext cx="1089156" cy="2091587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3" name="Round Same Side Corner Rectangle 42"/>
            <p:cNvSpPr/>
            <p:nvPr/>
          </p:nvSpPr>
          <p:spPr>
            <a:xfrm>
              <a:off x="8850682" y="3394145"/>
              <a:ext cx="2091590" cy="449567"/>
            </a:xfrm>
            <a:prstGeom prst="round2Same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700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181564" y="2537622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Сдача ЕГЭ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20294" y="2504834"/>
            <a:ext cx="1568693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Выбор формы обучения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76056" y="2577697"/>
            <a:ext cx="1705707" cy="219929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Приемная комиссия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95062" y="2537621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Студент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2023487" y="3636320"/>
            <a:ext cx="1390743" cy="90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Русский язык Математика Обществознание</a:t>
            </a:r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5571990" y="3636320"/>
            <a:ext cx="1390743" cy="90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Очная форма обучения -4 года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Заочная форма обучения -5 лет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3089541" y="3636320"/>
            <a:ext cx="2689686" cy="90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171450" indent="-17145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Документ, удостоверяющий личность, гражданство.</a:t>
            </a:r>
          </a:p>
          <a:p>
            <a:pPr marL="171450" indent="-17145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Документ об образовании установленного образца.</a:t>
            </a:r>
          </a:p>
          <a:p>
            <a:pPr marL="171450" indent="-17145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· 2 фотографии поступающего </a:t>
            </a:r>
          </a:p>
          <a:p>
            <a:pPr marL="171450" indent="-17145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Свидетельство о результатах ЕГЭ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65536" y="74674"/>
            <a:ext cx="1344439" cy="1150673"/>
            <a:chOff x="-65536" y="74674"/>
            <a:chExt cx="1344439" cy="1150673"/>
          </a:xfrm>
        </p:grpSpPr>
        <p:sp>
          <p:nvSpPr>
            <p:cNvPr id="56" name="Freeform 768"/>
            <p:cNvSpPr>
              <a:spLocks noChangeArrowheads="1"/>
            </p:cNvSpPr>
            <p:nvPr/>
          </p:nvSpPr>
          <p:spPr bwMode="auto">
            <a:xfrm rot="2149155">
              <a:off x="-65536" y="74674"/>
              <a:ext cx="1263624" cy="1150673"/>
            </a:xfrm>
            <a:custGeom>
              <a:avLst/>
              <a:gdLst>
                <a:gd name="T0" fmla="*/ 2771 w 4724"/>
                <a:gd name="T1" fmla="*/ 0 h 3745"/>
                <a:gd name="T2" fmla="*/ 2771 w 4724"/>
                <a:gd name="T3" fmla="*/ 0 h 3745"/>
                <a:gd name="T4" fmla="*/ 1651 w 4724"/>
                <a:gd name="T5" fmla="*/ 198 h 3745"/>
                <a:gd name="T6" fmla="*/ 614 w 4724"/>
                <a:gd name="T7" fmla="*/ 2439 h 3745"/>
                <a:gd name="T8" fmla="*/ 2112 w 4724"/>
                <a:gd name="T9" fmla="*/ 3303 h 3745"/>
                <a:gd name="T10" fmla="*/ 2566 w 4724"/>
                <a:gd name="T11" fmla="*/ 3258 h 3745"/>
                <a:gd name="T12" fmla="*/ 4090 w 4724"/>
                <a:gd name="T13" fmla="*/ 3744 h 3745"/>
                <a:gd name="T14" fmla="*/ 4416 w 4724"/>
                <a:gd name="T15" fmla="*/ 3725 h 3745"/>
                <a:gd name="T16" fmla="*/ 3622 w 4724"/>
                <a:gd name="T17" fmla="*/ 2829 h 3745"/>
                <a:gd name="T18" fmla="*/ 4358 w 4724"/>
                <a:gd name="T19" fmla="*/ 1159 h 3745"/>
                <a:gd name="T20" fmla="*/ 2771 w 4724"/>
                <a:gd name="T21" fmla="*/ 0 h 3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24" h="3745">
                  <a:moveTo>
                    <a:pt x="2771" y="0"/>
                  </a:moveTo>
                  <a:lnTo>
                    <a:pt x="2771" y="0"/>
                  </a:lnTo>
                  <a:cubicBezTo>
                    <a:pt x="2349" y="0"/>
                    <a:pt x="1933" y="103"/>
                    <a:pt x="1651" y="198"/>
                  </a:cubicBezTo>
                  <a:cubicBezTo>
                    <a:pt x="928" y="454"/>
                    <a:pt x="0" y="1274"/>
                    <a:pt x="614" y="2439"/>
                  </a:cubicBezTo>
                  <a:cubicBezTo>
                    <a:pt x="998" y="3168"/>
                    <a:pt x="1664" y="3303"/>
                    <a:pt x="2112" y="3303"/>
                  </a:cubicBezTo>
                  <a:cubicBezTo>
                    <a:pt x="2381" y="3303"/>
                    <a:pt x="2566" y="3258"/>
                    <a:pt x="2566" y="3258"/>
                  </a:cubicBezTo>
                  <a:cubicBezTo>
                    <a:pt x="3014" y="3674"/>
                    <a:pt x="3693" y="3744"/>
                    <a:pt x="4090" y="3744"/>
                  </a:cubicBezTo>
                  <a:cubicBezTo>
                    <a:pt x="4288" y="3744"/>
                    <a:pt x="4416" y="3725"/>
                    <a:pt x="4416" y="3725"/>
                  </a:cubicBezTo>
                  <a:cubicBezTo>
                    <a:pt x="3347" y="3072"/>
                    <a:pt x="3622" y="2829"/>
                    <a:pt x="3622" y="2829"/>
                  </a:cubicBezTo>
                  <a:cubicBezTo>
                    <a:pt x="3622" y="2829"/>
                    <a:pt x="4723" y="2637"/>
                    <a:pt x="4358" y="1159"/>
                  </a:cubicBezTo>
                  <a:cubicBezTo>
                    <a:pt x="4141" y="250"/>
                    <a:pt x="3443" y="0"/>
                    <a:pt x="2771" y="0"/>
                  </a:cubicBezTo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txBody>
            <a:bodyPr wrap="none" lIns="68580" tIns="34290" rIns="68580" bIns="34290" anchor="ctr">
              <a:normAutofit/>
            </a:bodyPr>
            <a:lstStyle/>
            <a:p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6208" y="356229"/>
              <a:ext cx="1192695" cy="54065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normAutofit fontScale="77500" lnSpcReduction="20000"/>
            </a:bodyPr>
            <a:lstStyle/>
            <a:p>
              <a:pPr algn="ctr"/>
              <a:r>
                <a:rPr lang="ru-RU" sz="1500" dirty="0">
                  <a:solidFill>
                    <a:schemeClr val="bg1"/>
                  </a:solidFill>
                </a:rPr>
                <a:t>Как стать студентом РГГМУ? 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42165" y="445286"/>
            <a:ext cx="1915674" cy="925451"/>
            <a:chOff x="942165" y="445286"/>
            <a:chExt cx="1915674" cy="925451"/>
          </a:xfrm>
        </p:grpSpPr>
        <p:sp>
          <p:nvSpPr>
            <p:cNvPr id="58" name="Freeform 768"/>
            <p:cNvSpPr>
              <a:spLocks noChangeArrowheads="1"/>
            </p:cNvSpPr>
            <p:nvPr/>
          </p:nvSpPr>
          <p:spPr bwMode="auto">
            <a:xfrm rot="271453">
              <a:off x="942165" y="445286"/>
              <a:ext cx="1915674" cy="925451"/>
            </a:xfrm>
            <a:custGeom>
              <a:avLst/>
              <a:gdLst>
                <a:gd name="T0" fmla="*/ 2771 w 4724"/>
                <a:gd name="T1" fmla="*/ 0 h 3745"/>
                <a:gd name="T2" fmla="*/ 2771 w 4724"/>
                <a:gd name="T3" fmla="*/ 0 h 3745"/>
                <a:gd name="T4" fmla="*/ 1651 w 4724"/>
                <a:gd name="T5" fmla="*/ 198 h 3745"/>
                <a:gd name="T6" fmla="*/ 614 w 4724"/>
                <a:gd name="T7" fmla="*/ 2439 h 3745"/>
                <a:gd name="T8" fmla="*/ 2112 w 4724"/>
                <a:gd name="T9" fmla="*/ 3303 h 3745"/>
                <a:gd name="T10" fmla="*/ 2566 w 4724"/>
                <a:gd name="T11" fmla="*/ 3258 h 3745"/>
                <a:gd name="T12" fmla="*/ 4090 w 4724"/>
                <a:gd name="T13" fmla="*/ 3744 h 3745"/>
                <a:gd name="T14" fmla="*/ 4416 w 4724"/>
                <a:gd name="T15" fmla="*/ 3725 h 3745"/>
                <a:gd name="T16" fmla="*/ 3622 w 4724"/>
                <a:gd name="T17" fmla="*/ 2829 h 3745"/>
                <a:gd name="T18" fmla="*/ 4358 w 4724"/>
                <a:gd name="T19" fmla="*/ 1159 h 3745"/>
                <a:gd name="T20" fmla="*/ 2771 w 4724"/>
                <a:gd name="T21" fmla="*/ 0 h 3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24" h="3745">
                  <a:moveTo>
                    <a:pt x="2771" y="0"/>
                  </a:moveTo>
                  <a:lnTo>
                    <a:pt x="2771" y="0"/>
                  </a:lnTo>
                  <a:cubicBezTo>
                    <a:pt x="2349" y="0"/>
                    <a:pt x="1933" y="103"/>
                    <a:pt x="1651" y="198"/>
                  </a:cubicBezTo>
                  <a:cubicBezTo>
                    <a:pt x="928" y="454"/>
                    <a:pt x="0" y="1274"/>
                    <a:pt x="614" y="2439"/>
                  </a:cubicBezTo>
                  <a:cubicBezTo>
                    <a:pt x="998" y="3168"/>
                    <a:pt x="1664" y="3303"/>
                    <a:pt x="2112" y="3303"/>
                  </a:cubicBezTo>
                  <a:cubicBezTo>
                    <a:pt x="2381" y="3303"/>
                    <a:pt x="2566" y="3258"/>
                    <a:pt x="2566" y="3258"/>
                  </a:cubicBezTo>
                  <a:cubicBezTo>
                    <a:pt x="3014" y="3674"/>
                    <a:pt x="3693" y="3744"/>
                    <a:pt x="4090" y="3744"/>
                  </a:cubicBezTo>
                  <a:cubicBezTo>
                    <a:pt x="4288" y="3744"/>
                    <a:pt x="4416" y="3725"/>
                    <a:pt x="4416" y="3725"/>
                  </a:cubicBezTo>
                  <a:cubicBezTo>
                    <a:pt x="3347" y="3072"/>
                    <a:pt x="3622" y="2829"/>
                    <a:pt x="3622" y="2829"/>
                  </a:cubicBezTo>
                  <a:cubicBezTo>
                    <a:pt x="3622" y="2829"/>
                    <a:pt x="4723" y="2637"/>
                    <a:pt x="4358" y="1159"/>
                  </a:cubicBezTo>
                  <a:cubicBezTo>
                    <a:pt x="4141" y="250"/>
                    <a:pt x="3443" y="0"/>
                    <a:pt x="2771" y="0"/>
                  </a:cubicBezTo>
                </a:path>
              </a:pathLst>
            </a:custGeom>
            <a:solidFill>
              <a:schemeClr val="accent6">
                <a:alpha val="80000"/>
              </a:schemeClr>
            </a:solidFill>
            <a:ln>
              <a:noFill/>
            </a:ln>
            <a:effectLst/>
          </p:spPr>
          <p:txBody>
            <a:bodyPr wrap="none" lIns="68580" tIns="34290" rIns="68580" bIns="34290" anchor="ctr">
              <a:normAutofit/>
            </a:bodyPr>
            <a:lstStyle/>
            <a:p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64909" y="604524"/>
              <a:ext cx="1529861" cy="60697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norm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Вступительные </a:t>
              </a:r>
              <a:r>
                <a:rPr lang="ru-RU" sz="1500" dirty="0">
                  <a:solidFill>
                    <a:schemeClr val="bg1"/>
                  </a:solidFill>
                </a:rPr>
                <a:t>экзамены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120841" y="470049"/>
            <a:ext cx="1451767" cy="958811"/>
            <a:chOff x="6120841" y="470049"/>
            <a:chExt cx="1451767" cy="958811"/>
          </a:xfrm>
        </p:grpSpPr>
        <p:sp>
          <p:nvSpPr>
            <p:cNvPr id="57" name="Freeform 768"/>
            <p:cNvSpPr>
              <a:spLocks noChangeArrowheads="1"/>
            </p:cNvSpPr>
            <p:nvPr/>
          </p:nvSpPr>
          <p:spPr bwMode="auto">
            <a:xfrm rot="21073247" flipH="1">
              <a:off x="6120841" y="470049"/>
              <a:ext cx="1451767" cy="958811"/>
            </a:xfrm>
            <a:custGeom>
              <a:avLst/>
              <a:gdLst>
                <a:gd name="T0" fmla="*/ 2771 w 4724"/>
                <a:gd name="T1" fmla="*/ 0 h 3745"/>
                <a:gd name="T2" fmla="*/ 2771 w 4724"/>
                <a:gd name="T3" fmla="*/ 0 h 3745"/>
                <a:gd name="T4" fmla="*/ 1651 w 4724"/>
                <a:gd name="T5" fmla="*/ 198 h 3745"/>
                <a:gd name="T6" fmla="*/ 614 w 4724"/>
                <a:gd name="T7" fmla="*/ 2439 h 3745"/>
                <a:gd name="T8" fmla="*/ 2112 w 4724"/>
                <a:gd name="T9" fmla="*/ 3303 h 3745"/>
                <a:gd name="T10" fmla="*/ 2566 w 4724"/>
                <a:gd name="T11" fmla="*/ 3258 h 3745"/>
                <a:gd name="T12" fmla="*/ 4090 w 4724"/>
                <a:gd name="T13" fmla="*/ 3744 h 3745"/>
                <a:gd name="T14" fmla="*/ 4416 w 4724"/>
                <a:gd name="T15" fmla="*/ 3725 h 3745"/>
                <a:gd name="T16" fmla="*/ 3622 w 4724"/>
                <a:gd name="T17" fmla="*/ 2829 h 3745"/>
                <a:gd name="T18" fmla="*/ 4358 w 4724"/>
                <a:gd name="T19" fmla="*/ 1159 h 3745"/>
                <a:gd name="T20" fmla="*/ 2771 w 4724"/>
                <a:gd name="T21" fmla="*/ 0 h 3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24" h="3745">
                  <a:moveTo>
                    <a:pt x="2771" y="0"/>
                  </a:moveTo>
                  <a:lnTo>
                    <a:pt x="2771" y="0"/>
                  </a:lnTo>
                  <a:cubicBezTo>
                    <a:pt x="2349" y="0"/>
                    <a:pt x="1933" y="103"/>
                    <a:pt x="1651" y="198"/>
                  </a:cubicBezTo>
                  <a:cubicBezTo>
                    <a:pt x="928" y="454"/>
                    <a:pt x="0" y="1274"/>
                    <a:pt x="614" y="2439"/>
                  </a:cubicBezTo>
                  <a:cubicBezTo>
                    <a:pt x="998" y="3168"/>
                    <a:pt x="1664" y="3303"/>
                    <a:pt x="2112" y="3303"/>
                  </a:cubicBezTo>
                  <a:cubicBezTo>
                    <a:pt x="2381" y="3303"/>
                    <a:pt x="2566" y="3258"/>
                    <a:pt x="2566" y="3258"/>
                  </a:cubicBezTo>
                  <a:cubicBezTo>
                    <a:pt x="3014" y="3674"/>
                    <a:pt x="3693" y="3744"/>
                    <a:pt x="4090" y="3744"/>
                  </a:cubicBezTo>
                  <a:cubicBezTo>
                    <a:pt x="4288" y="3744"/>
                    <a:pt x="4416" y="3725"/>
                    <a:pt x="4416" y="3725"/>
                  </a:cubicBezTo>
                  <a:cubicBezTo>
                    <a:pt x="3347" y="3072"/>
                    <a:pt x="3622" y="2829"/>
                    <a:pt x="3622" y="2829"/>
                  </a:cubicBezTo>
                  <a:cubicBezTo>
                    <a:pt x="3622" y="2829"/>
                    <a:pt x="4723" y="2637"/>
                    <a:pt x="4358" y="1159"/>
                  </a:cubicBezTo>
                  <a:cubicBezTo>
                    <a:pt x="4141" y="250"/>
                    <a:pt x="3443" y="0"/>
                    <a:pt x="2771" y="0"/>
                  </a:cubicBezTo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  <a:effectLst/>
          </p:spPr>
          <p:txBody>
            <a:bodyPr wrap="none" lIns="68580" tIns="34290" rIns="68580" bIns="34290" anchor="ctr">
              <a:normAutofit/>
            </a:bodyPr>
            <a:lstStyle/>
            <a:p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30057" y="578563"/>
              <a:ext cx="1054908" cy="61125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normAutofit fontScale="92500" lnSpcReduction="20000"/>
            </a:bodyPr>
            <a:lstStyle/>
            <a:p>
              <a:pPr algn="ctr"/>
              <a:r>
                <a:rPr lang="ru-RU" sz="1500" dirty="0">
                  <a:solidFill>
                    <a:schemeClr val="bg1"/>
                  </a:solidFill>
                </a:rPr>
                <a:t>Сроки и формы обучения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862462" y="467888"/>
            <a:ext cx="1790958" cy="817204"/>
            <a:chOff x="2862462" y="467888"/>
            <a:chExt cx="1790958" cy="817204"/>
          </a:xfrm>
        </p:grpSpPr>
        <p:sp>
          <p:nvSpPr>
            <p:cNvPr id="59" name="Freeform 768"/>
            <p:cNvSpPr>
              <a:spLocks noChangeArrowheads="1"/>
            </p:cNvSpPr>
            <p:nvPr/>
          </p:nvSpPr>
          <p:spPr bwMode="auto">
            <a:xfrm>
              <a:off x="2862462" y="467888"/>
              <a:ext cx="1790958" cy="817204"/>
            </a:xfrm>
            <a:custGeom>
              <a:avLst/>
              <a:gdLst>
                <a:gd name="T0" fmla="*/ 2771 w 4724"/>
                <a:gd name="T1" fmla="*/ 0 h 3745"/>
                <a:gd name="T2" fmla="*/ 2771 w 4724"/>
                <a:gd name="T3" fmla="*/ 0 h 3745"/>
                <a:gd name="T4" fmla="*/ 1651 w 4724"/>
                <a:gd name="T5" fmla="*/ 198 h 3745"/>
                <a:gd name="T6" fmla="*/ 614 w 4724"/>
                <a:gd name="T7" fmla="*/ 2439 h 3745"/>
                <a:gd name="T8" fmla="*/ 2112 w 4724"/>
                <a:gd name="T9" fmla="*/ 3303 h 3745"/>
                <a:gd name="T10" fmla="*/ 2566 w 4724"/>
                <a:gd name="T11" fmla="*/ 3258 h 3745"/>
                <a:gd name="T12" fmla="*/ 4090 w 4724"/>
                <a:gd name="T13" fmla="*/ 3744 h 3745"/>
                <a:gd name="T14" fmla="*/ 4416 w 4724"/>
                <a:gd name="T15" fmla="*/ 3725 h 3745"/>
                <a:gd name="T16" fmla="*/ 3622 w 4724"/>
                <a:gd name="T17" fmla="*/ 2829 h 3745"/>
                <a:gd name="T18" fmla="*/ 4358 w 4724"/>
                <a:gd name="T19" fmla="*/ 1159 h 3745"/>
                <a:gd name="T20" fmla="*/ 2771 w 4724"/>
                <a:gd name="T21" fmla="*/ 0 h 3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24" h="3745">
                  <a:moveTo>
                    <a:pt x="2771" y="0"/>
                  </a:moveTo>
                  <a:lnTo>
                    <a:pt x="2771" y="0"/>
                  </a:lnTo>
                  <a:cubicBezTo>
                    <a:pt x="2349" y="0"/>
                    <a:pt x="1933" y="103"/>
                    <a:pt x="1651" y="198"/>
                  </a:cubicBezTo>
                  <a:cubicBezTo>
                    <a:pt x="928" y="454"/>
                    <a:pt x="0" y="1274"/>
                    <a:pt x="614" y="2439"/>
                  </a:cubicBezTo>
                  <a:cubicBezTo>
                    <a:pt x="998" y="3168"/>
                    <a:pt x="1664" y="3303"/>
                    <a:pt x="2112" y="3303"/>
                  </a:cubicBezTo>
                  <a:cubicBezTo>
                    <a:pt x="2381" y="3303"/>
                    <a:pt x="2566" y="3258"/>
                    <a:pt x="2566" y="3258"/>
                  </a:cubicBezTo>
                  <a:cubicBezTo>
                    <a:pt x="3014" y="3674"/>
                    <a:pt x="3693" y="3744"/>
                    <a:pt x="4090" y="3744"/>
                  </a:cubicBezTo>
                  <a:cubicBezTo>
                    <a:pt x="4288" y="3744"/>
                    <a:pt x="4416" y="3725"/>
                    <a:pt x="4416" y="3725"/>
                  </a:cubicBezTo>
                  <a:cubicBezTo>
                    <a:pt x="3347" y="3072"/>
                    <a:pt x="3622" y="2829"/>
                    <a:pt x="3622" y="2829"/>
                  </a:cubicBezTo>
                  <a:cubicBezTo>
                    <a:pt x="3622" y="2829"/>
                    <a:pt x="4723" y="2637"/>
                    <a:pt x="4358" y="1159"/>
                  </a:cubicBezTo>
                  <a:cubicBezTo>
                    <a:pt x="4141" y="250"/>
                    <a:pt x="3443" y="0"/>
                    <a:pt x="2771" y="0"/>
                  </a:cubicBezTo>
                </a:path>
              </a:pathLst>
            </a:custGeom>
            <a:solidFill>
              <a:schemeClr val="accent2">
                <a:alpha val="80000"/>
              </a:schemeClr>
            </a:solidFill>
            <a:ln>
              <a:noFill/>
            </a:ln>
            <a:effectLst/>
          </p:spPr>
          <p:txBody>
            <a:bodyPr wrap="none" lIns="68580" tIns="34290" rIns="68580" bIns="34290" anchor="ctr">
              <a:normAutofit/>
            </a:bodyPr>
            <a:lstStyle/>
            <a:p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089541" y="656831"/>
              <a:ext cx="1362826" cy="30008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normAutofit/>
            </a:bodyPr>
            <a:lstStyle/>
            <a:p>
              <a:pPr algn="ctr"/>
              <a:r>
                <a:rPr lang="ru-RU" sz="1500" dirty="0">
                  <a:solidFill>
                    <a:schemeClr val="bg1"/>
                  </a:solidFill>
                </a:rPr>
                <a:t>Документы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026225" y="196687"/>
            <a:ext cx="1184682" cy="1154923"/>
            <a:chOff x="8026225" y="196687"/>
            <a:chExt cx="1184682" cy="1154923"/>
          </a:xfrm>
        </p:grpSpPr>
        <p:sp>
          <p:nvSpPr>
            <p:cNvPr id="60" name="Freeform 768"/>
            <p:cNvSpPr>
              <a:spLocks noChangeArrowheads="1"/>
            </p:cNvSpPr>
            <p:nvPr/>
          </p:nvSpPr>
          <p:spPr bwMode="auto">
            <a:xfrm rot="20094624" flipH="1">
              <a:off x="8026225" y="196687"/>
              <a:ext cx="1184682" cy="1154923"/>
            </a:xfrm>
            <a:custGeom>
              <a:avLst/>
              <a:gdLst>
                <a:gd name="T0" fmla="*/ 2771 w 4724"/>
                <a:gd name="T1" fmla="*/ 0 h 3745"/>
                <a:gd name="T2" fmla="*/ 2771 w 4724"/>
                <a:gd name="T3" fmla="*/ 0 h 3745"/>
                <a:gd name="T4" fmla="*/ 1651 w 4724"/>
                <a:gd name="T5" fmla="*/ 198 h 3745"/>
                <a:gd name="T6" fmla="*/ 614 w 4724"/>
                <a:gd name="T7" fmla="*/ 2439 h 3745"/>
                <a:gd name="T8" fmla="*/ 2112 w 4724"/>
                <a:gd name="T9" fmla="*/ 3303 h 3745"/>
                <a:gd name="T10" fmla="*/ 2566 w 4724"/>
                <a:gd name="T11" fmla="*/ 3258 h 3745"/>
                <a:gd name="T12" fmla="*/ 4090 w 4724"/>
                <a:gd name="T13" fmla="*/ 3744 h 3745"/>
                <a:gd name="T14" fmla="*/ 4416 w 4724"/>
                <a:gd name="T15" fmla="*/ 3725 h 3745"/>
                <a:gd name="T16" fmla="*/ 3622 w 4724"/>
                <a:gd name="T17" fmla="*/ 2829 h 3745"/>
                <a:gd name="T18" fmla="*/ 4358 w 4724"/>
                <a:gd name="T19" fmla="*/ 1159 h 3745"/>
                <a:gd name="T20" fmla="*/ 2771 w 4724"/>
                <a:gd name="T21" fmla="*/ 0 h 3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24" h="3745">
                  <a:moveTo>
                    <a:pt x="2771" y="0"/>
                  </a:moveTo>
                  <a:lnTo>
                    <a:pt x="2771" y="0"/>
                  </a:lnTo>
                  <a:cubicBezTo>
                    <a:pt x="2349" y="0"/>
                    <a:pt x="1933" y="103"/>
                    <a:pt x="1651" y="198"/>
                  </a:cubicBezTo>
                  <a:cubicBezTo>
                    <a:pt x="928" y="454"/>
                    <a:pt x="0" y="1274"/>
                    <a:pt x="614" y="2439"/>
                  </a:cubicBezTo>
                  <a:cubicBezTo>
                    <a:pt x="998" y="3168"/>
                    <a:pt x="1664" y="3303"/>
                    <a:pt x="2112" y="3303"/>
                  </a:cubicBezTo>
                  <a:cubicBezTo>
                    <a:pt x="2381" y="3303"/>
                    <a:pt x="2566" y="3258"/>
                    <a:pt x="2566" y="3258"/>
                  </a:cubicBezTo>
                  <a:cubicBezTo>
                    <a:pt x="3014" y="3674"/>
                    <a:pt x="3693" y="3744"/>
                    <a:pt x="4090" y="3744"/>
                  </a:cubicBezTo>
                  <a:cubicBezTo>
                    <a:pt x="4288" y="3744"/>
                    <a:pt x="4416" y="3725"/>
                    <a:pt x="4416" y="3725"/>
                  </a:cubicBezTo>
                  <a:cubicBezTo>
                    <a:pt x="3347" y="3072"/>
                    <a:pt x="3622" y="2829"/>
                    <a:pt x="3622" y="2829"/>
                  </a:cubicBezTo>
                  <a:cubicBezTo>
                    <a:pt x="3622" y="2829"/>
                    <a:pt x="4723" y="2637"/>
                    <a:pt x="4358" y="1159"/>
                  </a:cubicBezTo>
                  <a:cubicBezTo>
                    <a:pt x="4141" y="250"/>
                    <a:pt x="3443" y="0"/>
                    <a:pt x="2771" y="0"/>
                  </a:cubicBezTo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  <a:effectLst/>
          </p:spPr>
          <p:txBody>
            <a:bodyPr wrap="none" lIns="68580" tIns="34290" rIns="68580" bIns="34290" anchor="ctr">
              <a:normAutofit/>
            </a:bodyPr>
            <a:lstStyle/>
            <a:p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076328" y="428521"/>
              <a:ext cx="1054908" cy="30008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no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УРА! 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Я в РГГМУ!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129415" y="3636320"/>
            <a:ext cx="2064335" cy="100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Направление 38.03.01 «Экономика»</a:t>
            </a:r>
          </a:p>
          <a:p>
            <a:pPr algn="ctr">
              <a:spcBef>
                <a:spcPct val="20000"/>
              </a:spcBef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Профиль подготовки : «Экономика и управление на предприятии»</a:t>
            </a:r>
          </a:p>
          <a:p>
            <a:pPr algn="ctr">
              <a:spcBef>
                <a:spcPct val="20000"/>
              </a:spcBef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квалификация  – бакалавр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 bwMode="auto">
          <a:xfrm>
            <a:off x="6995341" y="3636320"/>
            <a:ext cx="2161975" cy="90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Направление 38.03.01 «Экономика»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Профиль подготовки : «Экономика и управление на предприятии»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квалификация  – бакалавр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29415" y="1322688"/>
            <a:ext cx="1568693" cy="2078038"/>
            <a:chOff x="868730" y="2282493"/>
            <a:chExt cx="2091590" cy="2770717"/>
          </a:xfrm>
          <a:effectLst>
            <a:outerShdw blurRad="914400" dist="1803400" dir="5340000" sx="71000" sy="71000" algn="ctr" rotWithShape="0">
              <a:schemeClr val="accent5">
                <a:lumMod val="50000"/>
                <a:alpha val="21000"/>
              </a:scheme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1217062" y="2282493"/>
              <a:ext cx="1394927" cy="1619915"/>
            </a:xfrm>
            <a:custGeom>
              <a:avLst/>
              <a:gdLst>
                <a:gd name="T0" fmla="*/ 1094 w 1344"/>
                <a:gd name="T1" fmla="*/ 1033 h 1542"/>
                <a:gd name="T2" fmla="*/ 839 w 1344"/>
                <a:gd name="T3" fmla="*/ 872 h 1542"/>
                <a:gd name="T4" fmla="*/ 840 w 1344"/>
                <a:gd name="T5" fmla="*/ 844 h 1542"/>
                <a:gd name="T6" fmla="*/ 850 w 1344"/>
                <a:gd name="T7" fmla="*/ 844 h 1542"/>
                <a:gd name="T8" fmla="*/ 1137 w 1344"/>
                <a:gd name="T9" fmla="*/ 843 h 1542"/>
                <a:gd name="T10" fmla="*/ 1026 w 1344"/>
                <a:gd name="T11" fmla="*/ 353 h 1542"/>
                <a:gd name="T12" fmla="*/ 683 w 1344"/>
                <a:gd name="T13" fmla="*/ 0 h 1542"/>
                <a:gd name="T14" fmla="*/ 678 w 1344"/>
                <a:gd name="T15" fmla="*/ 0 h 1542"/>
                <a:gd name="T16" fmla="*/ 677 w 1344"/>
                <a:gd name="T17" fmla="*/ 0 h 1542"/>
                <a:gd name="T18" fmla="*/ 677 w 1344"/>
                <a:gd name="T19" fmla="*/ 0 h 1542"/>
                <a:gd name="T20" fmla="*/ 674 w 1344"/>
                <a:gd name="T21" fmla="*/ 0 h 1542"/>
                <a:gd name="T22" fmla="*/ 673 w 1344"/>
                <a:gd name="T23" fmla="*/ 0 h 1542"/>
                <a:gd name="T24" fmla="*/ 673 w 1344"/>
                <a:gd name="T25" fmla="*/ 0 h 1542"/>
                <a:gd name="T26" fmla="*/ 672 w 1344"/>
                <a:gd name="T27" fmla="*/ 0 h 1542"/>
                <a:gd name="T28" fmla="*/ 671 w 1344"/>
                <a:gd name="T29" fmla="*/ 0 h 1542"/>
                <a:gd name="T30" fmla="*/ 671 w 1344"/>
                <a:gd name="T31" fmla="*/ 0 h 1542"/>
                <a:gd name="T32" fmla="*/ 670 w 1344"/>
                <a:gd name="T33" fmla="*/ 0 h 1542"/>
                <a:gd name="T34" fmla="*/ 668 w 1344"/>
                <a:gd name="T35" fmla="*/ 0 h 1542"/>
                <a:gd name="T36" fmla="*/ 668 w 1344"/>
                <a:gd name="T37" fmla="*/ 0 h 1542"/>
                <a:gd name="T38" fmla="*/ 666 w 1344"/>
                <a:gd name="T39" fmla="*/ 0 h 1542"/>
                <a:gd name="T40" fmla="*/ 661 w 1344"/>
                <a:gd name="T41" fmla="*/ 0 h 1542"/>
                <a:gd name="T42" fmla="*/ 318 w 1344"/>
                <a:gd name="T43" fmla="*/ 353 h 1542"/>
                <a:gd name="T44" fmla="*/ 207 w 1344"/>
                <a:gd name="T45" fmla="*/ 843 h 1542"/>
                <a:gd name="T46" fmla="*/ 495 w 1344"/>
                <a:gd name="T47" fmla="*/ 844 h 1542"/>
                <a:gd name="T48" fmla="*/ 504 w 1344"/>
                <a:gd name="T49" fmla="*/ 844 h 1542"/>
                <a:gd name="T50" fmla="*/ 505 w 1344"/>
                <a:gd name="T51" fmla="*/ 872 h 1542"/>
                <a:gd name="T52" fmla="*/ 250 w 1344"/>
                <a:gd name="T53" fmla="*/ 1033 h 1542"/>
                <a:gd name="T54" fmla="*/ 0 w 1344"/>
                <a:gd name="T55" fmla="*/ 1223 h 1542"/>
                <a:gd name="T56" fmla="*/ 0 w 1344"/>
                <a:gd name="T57" fmla="*/ 1542 h 1542"/>
                <a:gd name="T58" fmla="*/ 1344 w 1344"/>
                <a:gd name="T59" fmla="*/ 1542 h 1542"/>
                <a:gd name="T60" fmla="*/ 1344 w 1344"/>
                <a:gd name="T61" fmla="*/ 1223 h 1542"/>
                <a:gd name="T62" fmla="*/ 1094 w 1344"/>
                <a:gd name="T63" fmla="*/ 1033 h 1542"/>
                <a:gd name="T64" fmla="*/ 1094 w 1344"/>
                <a:gd name="T65" fmla="*/ 1033 h 1542"/>
                <a:gd name="T66" fmla="*/ 1094 w 1344"/>
                <a:gd name="T67" fmla="*/ 1033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4" h="1542">
                  <a:moveTo>
                    <a:pt x="1094" y="1033"/>
                  </a:moveTo>
                  <a:cubicBezTo>
                    <a:pt x="901" y="963"/>
                    <a:pt x="839" y="998"/>
                    <a:pt x="839" y="872"/>
                  </a:cubicBezTo>
                  <a:cubicBezTo>
                    <a:pt x="839" y="866"/>
                    <a:pt x="839" y="855"/>
                    <a:pt x="840" y="844"/>
                  </a:cubicBezTo>
                  <a:cubicBezTo>
                    <a:pt x="850" y="844"/>
                    <a:pt x="850" y="844"/>
                    <a:pt x="850" y="844"/>
                  </a:cubicBezTo>
                  <a:cubicBezTo>
                    <a:pt x="982" y="853"/>
                    <a:pt x="1109" y="862"/>
                    <a:pt x="1137" y="843"/>
                  </a:cubicBezTo>
                  <a:cubicBezTo>
                    <a:pt x="1183" y="811"/>
                    <a:pt x="1026" y="762"/>
                    <a:pt x="1026" y="353"/>
                  </a:cubicBezTo>
                  <a:cubicBezTo>
                    <a:pt x="1026" y="147"/>
                    <a:pt x="890" y="0"/>
                    <a:pt x="683" y="0"/>
                  </a:cubicBezTo>
                  <a:cubicBezTo>
                    <a:pt x="681" y="0"/>
                    <a:pt x="680" y="0"/>
                    <a:pt x="678" y="0"/>
                  </a:cubicBezTo>
                  <a:cubicBezTo>
                    <a:pt x="678" y="0"/>
                    <a:pt x="677" y="0"/>
                    <a:pt x="677" y="0"/>
                  </a:cubicBezTo>
                  <a:cubicBezTo>
                    <a:pt x="677" y="0"/>
                    <a:pt x="677" y="0"/>
                    <a:pt x="677" y="0"/>
                  </a:cubicBezTo>
                  <a:cubicBezTo>
                    <a:pt x="676" y="0"/>
                    <a:pt x="675" y="0"/>
                    <a:pt x="674" y="0"/>
                  </a:cubicBezTo>
                  <a:cubicBezTo>
                    <a:pt x="674" y="0"/>
                    <a:pt x="674" y="0"/>
                    <a:pt x="673" y="0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673" y="0"/>
                    <a:pt x="672" y="0"/>
                    <a:pt x="672" y="0"/>
                  </a:cubicBezTo>
                  <a:cubicBezTo>
                    <a:pt x="672" y="0"/>
                    <a:pt x="672" y="0"/>
                    <a:pt x="671" y="0"/>
                  </a:cubicBezTo>
                  <a:cubicBezTo>
                    <a:pt x="671" y="0"/>
                    <a:pt x="671" y="0"/>
                    <a:pt x="671" y="0"/>
                  </a:cubicBezTo>
                  <a:cubicBezTo>
                    <a:pt x="670" y="0"/>
                    <a:pt x="670" y="0"/>
                    <a:pt x="670" y="0"/>
                  </a:cubicBezTo>
                  <a:cubicBezTo>
                    <a:pt x="669" y="0"/>
                    <a:pt x="668" y="0"/>
                    <a:pt x="668" y="0"/>
                  </a:cubicBezTo>
                  <a:cubicBezTo>
                    <a:pt x="668" y="0"/>
                    <a:pt x="668" y="0"/>
                    <a:pt x="668" y="0"/>
                  </a:cubicBezTo>
                  <a:cubicBezTo>
                    <a:pt x="667" y="0"/>
                    <a:pt x="667" y="0"/>
                    <a:pt x="666" y="0"/>
                  </a:cubicBezTo>
                  <a:cubicBezTo>
                    <a:pt x="664" y="0"/>
                    <a:pt x="663" y="0"/>
                    <a:pt x="661" y="0"/>
                  </a:cubicBezTo>
                  <a:cubicBezTo>
                    <a:pt x="454" y="0"/>
                    <a:pt x="318" y="147"/>
                    <a:pt x="318" y="353"/>
                  </a:cubicBezTo>
                  <a:cubicBezTo>
                    <a:pt x="318" y="762"/>
                    <a:pt x="161" y="811"/>
                    <a:pt x="207" y="843"/>
                  </a:cubicBezTo>
                  <a:cubicBezTo>
                    <a:pt x="235" y="862"/>
                    <a:pt x="362" y="853"/>
                    <a:pt x="495" y="844"/>
                  </a:cubicBezTo>
                  <a:cubicBezTo>
                    <a:pt x="504" y="844"/>
                    <a:pt x="504" y="844"/>
                    <a:pt x="504" y="844"/>
                  </a:cubicBezTo>
                  <a:cubicBezTo>
                    <a:pt x="505" y="855"/>
                    <a:pt x="505" y="866"/>
                    <a:pt x="505" y="872"/>
                  </a:cubicBezTo>
                  <a:cubicBezTo>
                    <a:pt x="505" y="998"/>
                    <a:pt x="443" y="963"/>
                    <a:pt x="250" y="1033"/>
                  </a:cubicBezTo>
                  <a:cubicBezTo>
                    <a:pt x="56" y="1103"/>
                    <a:pt x="0" y="1174"/>
                    <a:pt x="0" y="122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1344" y="1542"/>
                    <a:pt x="1344" y="1542"/>
                    <a:pt x="1344" y="1542"/>
                  </a:cubicBezTo>
                  <a:cubicBezTo>
                    <a:pt x="1344" y="1223"/>
                    <a:pt x="1344" y="1223"/>
                    <a:pt x="1344" y="1223"/>
                  </a:cubicBezTo>
                  <a:cubicBezTo>
                    <a:pt x="1344" y="1174"/>
                    <a:pt x="1288" y="1103"/>
                    <a:pt x="1094" y="1033"/>
                  </a:cubicBezTo>
                  <a:close/>
                  <a:moveTo>
                    <a:pt x="1094" y="1033"/>
                  </a:moveTo>
                  <a:cubicBezTo>
                    <a:pt x="1094" y="1033"/>
                    <a:pt x="1094" y="1033"/>
                    <a:pt x="1094" y="103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28" name="Pentagon 27"/>
            <p:cNvSpPr/>
            <p:nvPr/>
          </p:nvSpPr>
          <p:spPr>
            <a:xfrm rot="5400000">
              <a:off x="1369946" y="3462838"/>
              <a:ext cx="1089156" cy="209158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200" dirty="0"/>
            </a:p>
          </p:txBody>
        </p:sp>
        <p:sp>
          <p:nvSpPr>
            <p:cNvPr id="29" name="Round Same Side Corner Rectangle 28"/>
            <p:cNvSpPr/>
            <p:nvPr/>
          </p:nvSpPr>
          <p:spPr>
            <a:xfrm>
              <a:off x="868730" y="3902406"/>
              <a:ext cx="2091590" cy="449567"/>
            </a:xfrm>
            <a:prstGeom prst="round2Same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0" dirty="0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163730" y="2623935"/>
            <a:ext cx="1568691" cy="348554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92500"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Выбор профессии</a:t>
            </a:r>
          </a:p>
        </p:txBody>
      </p:sp>
    </p:spTree>
    <p:extLst>
      <p:ext uri="{BB962C8B-B14F-4D97-AF65-F5344CB8AC3E}">
        <p14:creationId xmlns:p14="http://schemas.microsoft.com/office/powerpoint/2010/main" val="3848419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250"/>
                            </p:stCondLst>
                            <p:childTnLst>
                              <p:par>
                                <p:cTn id="8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75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2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2" grpId="0"/>
      <p:bldP spid="53" grpId="0"/>
      <p:bldP spid="54" grpId="0"/>
      <p:bldP spid="66" grpId="0"/>
      <p:bldP spid="67" grpId="0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4370" y="118402"/>
            <a:ext cx="7660205" cy="7630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МОРСКОГО ПРАВА, ЭКОНОМИКИ И УПРАВЛЕНИЯ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 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экономики предприятия природопользования   и  учетных систем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370" y="1357515"/>
            <a:ext cx="7560938" cy="250819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47500" lnSpcReduction="20000"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endParaRPr lang="ru-RU" altLang="ru-RU" sz="3000" kern="0" dirty="0" smtClean="0">
              <a:solidFill>
                <a:srgbClr val="000000"/>
              </a:solidFill>
              <a:latin typeface="Arial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endParaRPr lang="ru-RU" altLang="ru-RU" sz="3000" kern="0" dirty="0">
              <a:solidFill>
                <a:srgbClr val="000000"/>
              </a:solidFill>
              <a:latin typeface="Arial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endParaRPr lang="ru-RU" altLang="ru-RU" sz="3000" kern="0" dirty="0" smtClean="0">
              <a:solidFill>
                <a:srgbClr val="000000"/>
              </a:solidFill>
              <a:latin typeface="Arial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endParaRPr lang="ru-RU" altLang="ru-RU" sz="3000" kern="0" dirty="0">
              <a:solidFill>
                <a:srgbClr val="000000"/>
              </a:solidFill>
              <a:latin typeface="Arial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altLang="ru-RU" sz="3000" kern="0" dirty="0" smtClean="0">
                <a:solidFill>
                  <a:srgbClr val="000000"/>
                </a:solidFill>
                <a:latin typeface="Arial"/>
              </a:rPr>
              <a:t>Адрес</a:t>
            </a: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: Санкт-Петербург,</a:t>
            </a:r>
            <a:br>
              <a:rPr lang="ru-RU" altLang="ru-RU" sz="3000" kern="0" dirty="0">
                <a:solidFill>
                  <a:srgbClr val="000000"/>
                </a:solidFill>
                <a:latin typeface="Arial"/>
              </a:rPr>
            </a:b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пр. Малоохтинский д.98, а.408-409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endParaRPr lang="ru-RU" altLang="ru-RU" sz="3000" kern="0" dirty="0">
              <a:solidFill>
                <a:srgbClr val="000000"/>
              </a:solidFill>
              <a:latin typeface="Arial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Тел: (812) 633-01-79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endParaRPr lang="ru-RU" altLang="ru-RU" sz="3000" kern="0" dirty="0">
              <a:solidFill>
                <a:srgbClr val="000000"/>
              </a:solidFill>
              <a:latin typeface="Arial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altLang="ru-RU" sz="3000" kern="0" dirty="0">
                <a:solidFill>
                  <a:srgbClr val="000000"/>
                </a:solidFill>
                <a:latin typeface="Arial"/>
              </a:rPr>
              <a:t>E-mail</a:t>
            </a: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:</a:t>
            </a:r>
            <a:r>
              <a:rPr lang="en-US" altLang="ru-RU" sz="30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ru-RU" sz="3000" kern="0" dirty="0">
                <a:solidFill>
                  <a:srgbClr val="000000"/>
                </a:solidFill>
                <a:latin typeface="Arial"/>
                <a:hlinkClick r:id="rId2"/>
              </a:rPr>
              <a:t>kafedra_epius@rshu.ru</a:t>
            </a:r>
            <a:endParaRPr lang="ru-RU" altLang="ru-RU" sz="3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endParaRPr lang="ru-RU" altLang="ru-RU" sz="32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8472" y="377688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altLang="ru-RU" sz="2400" i="1" kern="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Приходите к нам учиться!</a:t>
            </a:r>
          </a:p>
        </p:txBody>
      </p:sp>
    </p:spTree>
    <p:extLst>
      <p:ext uri="{BB962C8B-B14F-4D97-AF65-F5344CB8AC3E}">
        <p14:creationId xmlns:p14="http://schemas.microsoft.com/office/powerpoint/2010/main" val="3512385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02950" y="48982"/>
            <a:ext cx="9041050" cy="453762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  экономики предприятия природопользования   и  учетных систем</a:t>
            </a:r>
          </a:p>
        </p:txBody>
      </p:sp>
      <p:sp>
        <p:nvSpPr>
          <p:cNvPr id="61" name="Rectangle 3"/>
          <p:cNvSpPr>
            <a:spLocks/>
          </p:cNvSpPr>
          <p:nvPr/>
        </p:nvSpPr>
        <p:spPr bwMode="auto">
          <a:xfrm>
            <a:off x="162604" y="562437"/>
            <a:ext cx="2344425" cy="5581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 algn="ctr"/>
            <a:endParaRPr lang="es-ES" sz="700" dirty="0"/>
          </a:p>
        </p:txBody>
      </p:sp>
      <p:sp>
        <p:nvSpPr>
          <p:cNvPr id="65" name="Rectangle 7"/>
          <p:cNvSpPr>
            <a:spLocks/>
          </p:cNvSpPr>
          <p:nvPr/>
        </p:nvSpPr>
        <p:spPr bwMode="auto">
          <a:xfrm>
            <a:off x="127629" y="2044695"/>
            <a:ext cx="2344425" cy="51689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algn="ctr"/>
            <a:endParaRPr lang="es-ES" sz="700" dirty="0"/>
          </a:p>
        </p:txBody>
      </p:sp>
      <p:sp>
        <p:nvSpPr>
          <p:cNvPr id="66" name="Rectangle 9"/>
          <p:cNvSpPr>
            <a:spLocks/>
          </p:cNvSpPr>
          <p:nvPr/>
        </p:nvSpPr>
        <p:spPr bwMode="auto">
          <a:xfrm>
            <a:off x="687513" y="2044695"/>
            <a:ext cx="1209229" cy="28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42245" tIns="42245" rIns="42245" bIns="42245" anchor="ctr">
            <a:normAutofit fontScale="92500" lnSpcReduction="20000"/>
          </a:bodyPr>
          <a:lstStyle/>
          <a:p>
            <a:pPr algn="ctr"/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Lato Regular" charset="0"/>
              <a:ea typeface="ＭＳ Ｐゴシック" charset="0"/>
              <a:cs typeface="ＭＳ Ｐゴシック" charset="0"/>
              <a:sym typeface="Lato Regular" charset="0"/>
            </a:endParaRPr>
          </a:p>
        </p:txBody>
      </p:sp>
      <p:sp>
        <p:nvSpPr>
          <p:cNvPr id="67" name="Rectangle 10"/>
          <p:cNvSpPr>
            <a:spLocks/>
          </p:cNvSpPr>
          <p:nvPr/>
        </p:nvSpPr>
        <p:spPr bwMode="auto">
          <a:xfrm>
            <a:off x="444835" y="2085055"/>
            <a:ext cx="1826183" cy="53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/>
          <a:p>
            <a:pPr algn="ctr">
              <a:spcBef>
                <a:spcPts val="1571"/>
              </a:spcBef>
            </a:pPr>
            <a:r>
              <a:rPr lang="ru-RU" sz="1500" dirty="0">
                <a:solidFill>
                  <a:srgbClr val="FFFFFF"/>
                </a:solidFill>
                <a:latin typeface="Arial" panose="020B0604020202020204" pitchFamily="34" charset="0"/>
                <a:sym typeface="Lato Bold" charset="0"/>
              </a:rPr>
              <a:t>квалификация  – бакалавр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19914" y="1139742"/>
            <a:ext cx="2352140" cy="904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>
            <a:normAutofit fontScale="85000" lnSpcReduction="2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2060"/>
              </a:solidFill>
              <a:latin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2060"/>
              </a:solidFill>
              <a:latin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2060"/>
                </a:solidFill>
                <a:latin typeface="Arial" charset="0"/>
              </a:rPr>
              <a:t>Профиль подготовки : «Экономика и управление на предприятии»</a:t>
            </a:r>
          </a:p>
        </p:txBody>
      </p:sp>
      <p:sp>
        <p:nvSpPr>
          <p:cNvPr id="63" name="Freeform 5"/>
          <p:cNvSpPr>
            <a:spLocks/>
          </p:cNvSpPr>
          <p:nvPr/>
        </p:nvSpPr>
        <p:spPr bwMode="auto">
          <a:xfrm>
            <a:off x="95236" y="1138956"/>
            <a:ext cx="2369103" cy="322895"/>
          </a:xfrm>
          <a:custGeom>
            <a:avLst/>
            <a:gdLst>
              <a:gd name="T0" fmla="*/ 0 w 21600"/>
              <a:gd name="T1" fmla="*/ 0 h 21600"/>
              <a:gd name="T2" fmla="*/ 13 w 21600"/>
              <a:gd name="T3" fmla="*/ 3 h 21600"/>
              <a:gd name="T4" fmla="*/ 26 w 21600"/>
              <a:gd name="T5" fmla="*/ 0 h 21600"/>
              <a:gd name="T6" fmla="*/ 13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46"/>
                </a:moveTo>
                <a:lnTo>
                  <a:pt x="10800" y="21600"/>
                </a:lnTo>
                <a:lnTo>
                  <a:pt x="21600" y="46"/>
                </a:lnTo>
                <a:lnTo>
                  <a:pt x="10800" y="0"/>
                </a:lnTo>
                <a:lnTo>
                  <a:pt x="0" y="46"/>
                </a:lnTo>
                <a:close/>
                <a:moveTo>
                  <a:pt x="0" y="46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normAutofit/>
          </a:bodyPr>
          <a:lstStyle/>
          <a:p>
            <a:endParaRPr lang="en-US" sz="700" dirty="0"/>
          </a:p>
        </p:txBody>
      </p:sp>
      <p:sp>
        <p:nvSpPr>
          <p:cNvPr id="86" name="Rectangle 3"/>
          <p:cNvSpPr>
            <a:spLocks/>
          </p:cNvSpPr>
          <p:nvPr/>
        </p:nvSpPr>
        <p:spPr bwMode="auto">
          <a:xfrm>
            <a:off x="2625392" y="619490"/>
            <a:ext cx="4387948" cy="52341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 algn="ctr"/>
            <a:endParaRPr lang="es-ES" sz="700" dirty="0"/>
          </a:p>
        </p:txBody>
      </p:sp>
      <p:sp>
        <p:nvSpPr>
          <p:cNvPr id="90" name="Freeform 5"/>
          <p:cNvSpPr>
            <a:spLocks/>
          </p:cNvSpPr>
          <p:nvPr/>
        </p:nvSpPr>
        <p:spPr bwMode="auto">
          <a:xfrm>
            <a:off x="2615927" y="1139742"/>
            <a:ext cx="4407215" cy="337254"/>
          </a:xfrm>
          <a:custGeom>
            <a:avLst/>
            <a:gdLst>
              <a:gd name="T0" fmla="*/ 0 w 21600"/>
              <a:gd name="T1" fmla="*/ 0 h 21600"/>
              <a:gd name="T2" fmla="*/ 13 w 21600"/>
              <a:gd name="T3" fmla="*/ 3 h 21600"/>
              <a:gd name="T4" fmla="*/ 26 w 21600"/>
              <a:gd name="T5" fmla="*/ 0 h 21600"/>
              <a:gd name="T6" fmla="*/ 13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46"/>
                </a:moveTo>
                <a:lnTo>
                  <a:pt x="10800" y="21600"/>
                </a:lnTo>
                <a:lnTo>
                  <a:pt x="21600" y="46"/>
                </a:lnTo>
                <a:lnTo>
                  <a:pt x="10800" y="0"/>
                </a:lnTo>
                <a:lnTo>
                  <a:pt x="0" y="46"/>
                </a:lnTo>
                <a:close/>
                <a:moveTo>
                  <a:pt x="0" y="46"/>
                </a:moveTo>
              </a:path>
            </a:pathLst>
          </a:custGeom>
          <a:solidFill>
            <a:schemeClr val="accent6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normAutofit/>
          </a:bodyPr>
          <a:lstStyle/>
          <a:p>
            <a:endParaRPr lang="en-US" sz="700" dirty="0"/>
          </a:p>
        </p:txBody>
      </p:sp>
      <p:sp>
        <p:nvSpPr>
          <p:cNvPr id="91" name="Rectangle 6"/>
          <p:cNvSpPr>
            <a:spLocks/>
          </p:cNvSpPr>
          <p:nvPr/>
        </p:nvSpPr>
        <p:spPr bwMode="auto">
          <a:xfrm>
            <a:off x="2726791" y="647702"/>
            <a:ext cx="4167512" cy="37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42245" tIns="42245" rIns="42245" bIns="42245" anchor="ctr">
            <a:norm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  <a:t>Цель программы </a:t>
            </a:r>
            <a:endParaRPr lang="en-US" sz="1500" b="1" dirty="0">
              <a:solidFill>
                <a:schemeClr val="bg1"/>
              </a:solidFill>
              <a:latin typeface="Lato Regular"/>
              <a:ea typeface="ＭＳ Ｐゴシック" charset="0"/>
              <a:cs typeface="Lato Regular"/>
              <a:sym typeface="Lato Bold" charset="0"/>
            </a:endParaRPr>
          </a:p>
        </p:txBody>
      </p:sp>
      <p:sp>
        <p:nvSpPr>
          <p:cNvPr id="92" name="Rectangle 7"/>
          <p:cNvSpPr>
            <a:spLocks/>
          </p:cNvSpPr>
          <p:nvPr/>
        </p:nvSpPr>
        <p:spPr bwMode="auto">
          <a:xfrm>
            <a:off x="2654122" y="4531057"/>
            <a:ext cx="4361307" cy="508026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 algn="ctr"/>
            <a:endParaRPr lang="es-ES" sz="700" dirty="0"/>
          </a:p>
        </p:txBody>
      </p:sp>
      <p:sp>
        <p:nvSpPr>
          <p:cNvPr id="94" name="Rectangle 10"/>
          <p:cNvSpPr>
            <a:spLocks/>
          </p:cNvSpPr>
          <p:nvPr/>
        </p:nvSpPr>
        <p:spPr bwMode="auto">
          <a:xfrm>
            <a:off x="3107430" y="4531057"/>
            <a:ext cx="3397229" cy="5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 fontScale="92500" lnSpcReduction="10000"/>
          </a:bodyPr>
          <a:lstStyle/>
          <a:p>
            <a:pPr algn="ctr">
              <a:lnSpc>
                <a:spcPct val="120000"/>
              </a:lnSpc>
              <a:spcBef>
                <a:spcPts val="1571"/>
              </a:spcBef>
            </a:pP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</a:rPr>
              <a:t>Бакалавр обладает знаниями особенностей российской экономики</a:t>
            </a:r>
            <a:endParaRPr lang="en-US" sz="1000" dirty="0">
              <a:solidFill>
                <a:schemeClr val="bg1"/>
              </a:solidFill>
              <a:latin typeface="Lato Light"/>
              <a:ea typeface="ＭＳ Ｐゴシック" charset="0"/>
              <a:cs typeface="Lato Light"/>
              <a:sym typeface="Lato Regular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759922" y="1663804"/>
            <a:ext cx="4225921" cy="2601429"/>
          </a:xfrm>
          <a:prstGeom prst="rect">
            <a:avLst/>
          </a:prstGeom>
        </p:spPr>
        <p:txBody>
          <a:bodyPr wrap="square" lIns="84491" tIns="42245" rIns="84491" bIns="42245">
            <a:norm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2060"/>
                </a:solidFill>
                <a:latin typeface="Arial" charset="0"/>
              </a:rPr>
              <a:t>подготовка высококвалифицированных специалистов -</a:t>
            </a:r>
            <a:r>
              <a:rPr lang="ru-RU" sz="1600" b="1" dirty="0">
                <a:solidFill>
                  <a:srgbClr val="002060"/>
                </a:solidFill>
                <a:latin typeface="Arial" charset="0"/>
              </a:rPr>
              <a:t>бакалавров</a:t>
            </a:r>
            <a:r>
              <a:rPr lang="ru-RU" sz="1600" dirty="0">
                <a:solidFill>
                  <a:srgbClr val="002060"/>
                </a:solidFill>
                <a:latin typeface="Arial" charset="0"/>
              </a:rPr>
              <a:t>, готовых к профессиональной деятельности,  которые будут востребованы в представительствах и структурных подразделениях различного уровня российских компаний, валютно-финансовых, кредитных и страховых учреждениях, в государственных органах и других организациях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119" name="Group 35"/>
          <p:cNvGrpSpPr/>
          <p:nvPr/>
        </p:nvGrpSpPr>
        <p:grpSpPr>
          <a:xfrm>
            <a:off x="6582243" y="330524"/>
            <a:ext cx="2561757" cy="2594063"/>
            <a:chOff x="456734" y="-387641"/>
            <a:chExt cx="8209829" cy="8129381"/>
          </a:xfrm>
        </p:grpSpPr>
        <p:sp>
          <p:nvSpPr>
            <p:cNvPr id="120" name="Freeform 5"/>
            <p:cNvSpPr>
              <a:spLocks noEditPoints="1"/>
            </p:cNvSpPr>
            <p:nvPr/>
          </p:nvSpPr>
          <p:spPr bwMode="auto">
            <a:xfrm>
              <a:off x="565656" y="-387641"/>
              <a:ext cx="8100907" cy="8129381"/>
            </a:xfrm>
            <a:custGeom>
              <a:avLst/>
              <a:gdLst>
                <a:gd name="T0" fmla="*/ 1404 w 1558"/>
                <a:gd name="T1" fmla="*/ 1563 h 1563"/>
                <a:gd name="T2" fmla="*/ 1293 w 1558"/>
                <a:gd name="T3" fmla="*/ 1519 h 1563"/>
                <a:gd name="T4" fmla="*/ 857 w 1558"/>
                <a:gd name="T5" fmla="*/ 1081 h 1563"/>
                <a:gd name="T6" fmla="*/ 843 w 1558"/>
                <a:gd name="T7" fmla="*/ 1090 h 1563"/>
                <a:gd name="T8" fmla="*/ 579 w 1558"/>
                <a:gd name="T9" fmla="*/ 1162 h 1563"/>
                <a:gd name="T10" fmla="*/ 167 w 1558"/>
                <a:gd name="T11" fmla="*/ 994 h 1563"/>
                <a:gd name="T12" fmla="*/ 0 w 1558"/>
                <a:gd name="T13" fmla="*/ 581 h 1563"/>
                <a:gd name="T14" fmla="*/ 167 w 1558"/>
                <a:gd name="T15" fmla="*/ 168 h 1563"/>
                <a:gd name="T16" fmla="*/ 579 w 1558"/>
                <a:gd name="T17" fmla="*/ 0 h 1563"/>
                <a:gd name="T18" fmla="*/ 991 w 1558"/>
                <a:gd name="T19" fmla="*/ 168 h 1563"/>
                <a:gd name="T20" fmla="*/ 1159 w 1558"/>
                <a:gd name="T21" fmla="*/ 581 h 1563"/>
                <a:gd name="T22" fmla="*/ 1087 w 1558"/>
                <a:gd name="T23" fmla="*/ 845 h 1563"/>
                <a:gd name="T24" fmla="*/ 1078 w 1558"/>
                <a:gd name="T25" fmla="*/ 859 h 1563"/>
                <a:gd name="T26" fmla="*/ 1514 w 1558"/>
                <a:gd name="T27" fmla="*/ 1296 h 1563"/>
                <a:gd name="T28" fmla="*/ 1558 w 1558"/>
                <a:gd name="T29" fmla="*/ 1407 h 1563"/>
                <a:gd name="T30" fmla="*/ 1404 w 1558"/>
                <a:gd name="T31" fmla="*/ 1563 h 1563"/>
                <a:gd name="T32" fmla="*/ 913 w 1558"/>
                <a:gd name="T33" fmla="*/ 1069 h 1563"/>
                <a:gd name="T34" fmla="*/ 1327 w 1558"/>
                <a:gd name="T35" fmla="*/ 1484 h 1563"/>
                <a:gd name="T36" fmla="*/ 1404 w 1558"/>
                <a:gd name="T37" fmla="*/ 1515 h 1563"/>
                <a:gd name="T38" fmla="*/ 1511 w 1558"/>
                <a:gd name="T39" fmla="*/ 1407 h 1563"/>
                <a:gd name="T40" fmla="*/ 1480 w 1558"/>
                <a:gd name="T41" fmla="*/ 1331 h 1563"/>
                <a:gd name="T42" fmla="*/ 1066 w 1558"/>
                <a:gd name="T43" fmla="*/ 916 h 1563"/>
                <a:gd name="T44" fmla="*/ 913 w 1558"/>
                <a:gd name="T45" fmla="*/ 1069 h 1563"/>
                <a:gd name="T46" fmla="*/ 579 w 1558"/>
                <a:gd name="T47" fmla="*/ 60 h 1563"/>
                <a:gd name="T48" fmla="*/ 60 w 1558"/>
                <a:gd name="T49" fmla="*/ 581 h 1563"/>
                <a:gd name="T50" fmla="*/ 579 w 1558"/>
                <a:gd name="T51" fmla="*/ 1102 h 1563"/>
                <a:gd name="T52" fmla="*/ 1099 w 1558"/>
                <a:gd name="T53" fmla="*/ 581 h 1563"/>
                <a:gd name="T54" fmla="*/ 579 w 1558"/>
                <a:gd name="T55" fmla="*/ 60 h 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58" h="1563">
                  <a:moveTo>
                    <a:pt x="1404" y="1563"/>
                  </a:moveTo>
                  <a:cubicBezTo>
                    <a:pt x="1360" y="1563"/>
                    <a:pt x="1315" y="1541"/>
                    <a:pt x="1293" y="1519"/>
                  </a:cubicBezTo>
                  <a:cubicBezTo>
                    <a:pt x="857" y="1081"/>
                    <a:pt x="857" y="1081"/>
                    <a:pt x="857" y="1081"/>
                  </a:cubicBezTo>
                  <a:cubicBezTo>
                    <a:pt x="843" y="1090"/>
                    <a:pt x="843" y="1090"/>
                    <a:pt x="843" y="1090"/>
                  </a:cubicBezTo>
                  <a:cubicBezTo>
                    <a:pt x="774" y="1137"/>
                    <a:pt x="680" y="1162"/>
                    <a:pt x="579" y="1162"/>
                  </a:cubicBezTo>
                  <a:cubicBezTo>
                    <a:pt x="422" y="1162"/>
                    <a:pt x="275" y="1102"/>
                    <a:pt x="167" y="994"/>
                  </a:cubicBezTo>
                  <a:cubicBezTo>
                    <a:pt x="60" y="886"/>
                    <a:pt x="0" y="739"/>
                    <a:pt x="0" y="581"/>
                  </a:cubicBezTo>
                  <a:cubicBezTo>
                    <a:pt x="0" y="423"/>
                    <a:pt x="60" y="276"/>
                    <a:pt x="167" y="168"/>
                  </a:cubicBezTo>
                  <a:cubicBezTo>
                    <a:pt x="275" y="59"/>
                    <a:pt x="422" y="0"/>
                    <a:pt x="579" y="0"/>
                  </a:cubicBezTo>
                  <a:cubicBezTo>
                    <a:pt x="737" y="0"/>
                    <a:pt x="883" y="59"/>
                    <a:pt x="991" y="168"/>
                  </a:cubicBezTo>
                  <a:cubicBezTo>
                    <a:pt x="1099" y="276"/>
                    <a:pt x="1159" y="423"/>
                    <a:pt x="1159" y="581"/>
                  </a:cubicBezTo>
                  <a:cubicBezTo>
                    <a:pt x="1159" y="682"/>
                    <a:pt x="1133" y="776"/>
                    <a:pt x="1087" y="845"/>
                  </a:cubicBezTo>
                  <a:cubicBezTo>
                    <a:pt x="1078" y="859"/>
                    <a:pt x="1078" y="859"/>
                    <a:pt x="1078" y="859"/>
                  </a:cubicBezTo>
                  <a:cubicBezTo>
                    <a:pt x="1514" y="1296"/>
                    <a:pt x="1514" y="1296"/>
                    <a:pt x="1514" y="1296"/>
                  </a:cubicBezTo>
                  <a:cubicBezTo>
                    <a:pt x="1536" y="1318"/>
                    <a:pt x="1558" y="1364"/>
                    <a:pt x="1558" y="1407"/>
                  </a:cubicBezTo>
                  <a:cubicBezTo>
                    <a:pt x="1558" y="1496"/>
                    <a:pt x="1492" y="1563"/>
                    <a:pt x="1404" y="1563"/>
                  </a:cubicBezTo>
                  <a:close/>
                  <a:moveTo>
                    <a:pt x="913" y="1069"/>
                  </a:moveTo>
                  <a:cubicBezTo>
                    <a:pt x="1327" y="1484"/>
                    <a:pt x="1327" y="1484"/>
                    <a:pt x="1327" y="1484"/>
                  </a:cubicBezTo>
                  <a:cubicBezTo>
                    <a:pt x="1342" y="1500"/>
                    <a:pt x="1372" y="1515"/>
                    <a:pt x="1404" y="1515"/>
                  </a:cubicBezTo>
                  <a:cubicBezTo>
                    <a:pt x="1465" y="1515"/>
                    <a:pt x="1511" y="1469"/>
                    <a:pt x="1511" y="1407"/>
                  </a:cubicBezTo>
                  <a:cubicBezTo>
                    <a:pt x="1511" y="1376"/>
                    <a:pt x="1496" y="1346"/>
                    <a:pt x="1480" y="1331"/>
                  </a:cubicBezTo>
                  <a:cubicBezTo>
                    <a:pt x="1066" y="916"/>
                    <a:pt x="1066" y="916"/>
                    <a:pt x="1066" y="916"/>
                  </a:cubicBezTo>
                  <a:lnTo>
                    <a:pt x="913" y="1069"/>
                  </a:lnTo>
                  <a:close/>
                  <a:moveTo>
                    <a:pt x="579" y="60"/>
                  </a:moveTo>
                  <a:cubicBezTo>
                    <a:pt x="293" y="60"/>
                    <a:pt x="60" y="294"/>
                    <a:pt x="60" y="581"/>
                  </a:cubicBezTo>
                  <a:cubicBezTo>
                    <a:pt x="60" y="868"/>
                    <a:pt x="293" y="1102"/>
                    <a:pt x="579" y="1102"/>
                  </a:cubicBezTo>
                  <a:cubicBezTo>
                    <a:pt x="866" y="1102"/>
                    <a:pt x="1099" y="868"/>
                    <a:pt x="1099" y="581"/>
                  </a:cubicBezTo>
                  <a:cubicBezTo>
                    <a:pt x="1099" y="294"/>
                    <a:pt x="866" y="60"/>
                    <a:pt x="579" y="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sz="80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005439" y="-179145"/>
              <a:ext cx="2495477" cy="740050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оптимизация</a:t>
              </a:r>
              <a:endParaRPr lang="id-ID" sz="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 rot="16200000">
              <a:off x="1330268" y="2805603"/>
              <a:ext cx="2032892" cy="85107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11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проект</a:t>
              </a:r>
              <a:endParaRPr lang="id-ID" sz="11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092105" y="802585"/>
              <a:ext cx="2524003" cy="999100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15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Бизнес</a:t>
              </a:r>
              <a:endParaRPr lang="id-ID" sz="15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 rot="16200000">
              <a:off x="3976710" y="1966244"/>
              <a:ext cx="1955792" cy="74005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ресурсы</a:t>
              </a:r>
              <a:endParaRPr lang="id-ID" sz="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363819" y="1665165"/>
              <a:ext cx="2310443" cy="851074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11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Lato Regular"/>
                  <a:cs typeface="Lato Regular"/>
                </a:rPr>
                <a:t>желание</a:t>
              </a:r>
              <a:endParaRPr lang="id-ID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 rot="16200000">
              <a:off x="4033081" y="2364920"/>
              <a:ext cx="2811579" cy="1110118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1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знания</a:t>
              </a:r>
              <a:endParaRPr lang="id-ID" sz="1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 rot="16200000">
              <a:off x="751534" y="3007603"/>
              <a:ext cx="1739918" cy="74005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3"/>
                  </a:solidFill>
                  <a:latin typeface="Lato Regular"/>
                  <a:cs typeface="Lato Regular"/>
                </a:rPr>
                <a:t>налоги</a:t>
              </a:r>
              <a:endParaRPr lang="id-ID" sz="800" b="1" dirty="0">
                <a:solidFill>
                  <a:schemeClr val="accent3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272724" y="18384"/>
              <a:ext cx="3319650" cy="999100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1500" b="1" dirty="0">
                  <a:solidFill>
                    <a:schemeClr val="accent2"/>
                  </a:solidFill>
                  <a:latin typeface="Lato Regular"/>
                  <a:cs typeface="Lato Regular"/>
                </a:rPr>
                <a:t>экономика</a:t>
              </a:r>
              <a:endParaRPr lang="id-ID" sz="1500" b="1" dirty="0">
                <a:solidFill>
                  <a:schemeClr val="accent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56734" y="1426119"/>
              <a:ext cx="3814173" cy="959326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эффективность</a:t>
              </a:r>
              <a:r>
                <a:rPr lang="en-US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 </a:t>
              </a:r>
              <a:endParaRPr lang="id-ID" sz="8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rot="16200000">
              <a:off x="-483354" y="2305579"/>
              <a:ext cx="3762254" cy="986234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организация</a:t>
              </a:r>
              <a:endParaRPr lang="id-ID" sz="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191846" y="3580422"/>
              <a:ext cx="2263243" cy="74005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4"/>
                  </a:solidFill>
                  <a:latin typeface="Lato Regular"/>
                  <a:cs typeface="Lato Regular"/>
                </a:rPr>
                <a:t>школа</a:t>
              </a:r>
              <a:endParaRPr lang="id-ID" sz="800" b="1" dirty="0">
                <a:solidFill>
                  <a:schemeClr val="accent4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530077" y="591851"/>
              <a:ext cx="2025181" cy="777059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9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Lato Regular"/>
                  <a:cs typeface="Lato Regular"/>
                </a:rPr>
                <a:t>процесс</a:t>
              </a:r>
              <a:endParaRPr lang="id-ID" sz="9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438189" y="3455433"/>
              <a:ext cx="1894112" cy="740050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отрасль</a:t>
              </a:r>
              <a:endParaRPr lang="id-ID" sz="8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 rot="16200000">
              <a:off x="1265149" y="1209223"/>
              <a:ext cx="1485496" cy="74005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4"/>
                  </a:solidFill>
                  <a:latin typeface="Lato Regular"/>
                  <a:cs typeface="Lato Regular"/>
                </a:rPr>
                <a:t>план</a:t>
              </a:r>
              <a:endParaRPr lang="id-ID" sz="800" b="1" dirty="0">
                <a:solidFill>
                  <a:schemeClr val="accent4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362417" y="4102739"/>
              <a:ext cx="4403193" cy="1103243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11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производство</a:t>
              </a:r>
              <a:endParaRPr lang="id-ID" sz="11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140712" y="2604004"/>
              <a:ext cx="2642361" cy="959326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практика</a:t>
              </a:r>
              <a:endParaRPr lang="id-ID" sz="8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511340" y="3061106"/>
              <a:ext cx="1813160" cy="740050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навыки</a:t>
              </a:r>
              <a:endParaRPr lang="id-ID" sz="8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623184" y="3849756"/>
              <a:ext cx="2665092" cy="740050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планирование</a:t>
              </a:r>
              <a:endParaRPr lang="id-ID" sz="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 rot="16200000">
              <a:off x="2350165" y="2975207"/>
              <a:ext cx="1790031" cy="74005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4"/>
                  </a:solidFill>
                  <a:latin typeface="Lato Regular"/>
                  <a:cs typeface="Lato Regular"/>
                </a:rPr>
                <a:t>умения</a:t>
              </a:r>
              <a:endParaRPr lang="id-ID" sz="800" b="1" dirty="0">
                <a:solidFill>
                  <a:schemeClr val="accent4"/>
                </a:solidFill>
                <a:latin typeface="Lato Regular"/>
                <a:cs typeface="Lato Regular"/>
              </a:endParaRPr>
            </a:p>
          </p:txBody>
        </p:sp>
      </p:grpSp>
      <p:grpSp>
        <p:nvGrpSpPr>
          <p:cNvPr id="169" name="Group 35"/>
          <p:cNvGrpSpPr/>
          <p:nvPr/>
        </p:nvGrpSpPr>
        <p:grpSpPr>
          <a:xfrm flipH="1">
            <a:off x="6607943" y="2714626"/>
            <a:ext cx="2402795" cy="2262545"/>
            <a:chOff x="374330" y="-179145"/>
            <a:chExt cx="8100908" cy="8129381"/>
          </a:xfrm>
        </p:grpSpPr>
        <p:sp>
          <p:nvSpPr>
            <p:cNvPr id="170" name="Freeform 5"/>
            <p:cNvSpPr>
              <a:spLocks noEditPoints="1"/>
            </p:cNvSpPr>
            <p:nvPr/>
          </p:nvSpPr>
          <p:spPr bwMode="auto">
            <a:xfrm>
              <a:off x="374330" y="-179145"/>
              <a:ext cx="8100908" cy="8129381"/>
            </a:xfrm>
            <a:custGeom>
              <a:avLst/>
              <a:gdLst>
                <a:gd name="T0" fmla="*/ 1404 w 1558"/>
                <a:gd name="T1" fmla="*/ 1563 h 1563"/>
                <a:gd name="T2" fmla="*/ 1293 w 1558"/>
                <a:gd name="T3" fmla="*/ 1519 h 1563"/>
                <a:gd name="T4" fmla="*/ 857 w 1558"/>
                <a:gd name="T5" fmla="*/ 1081 h 1563"/>
                <a:gd name="T6" fmla="*/ 843 w 1558"/>
                <a:gd name="T7" fmla="*/ 1090 h 1563"/>
                <a:gd name="T8" fmla="*/ 579 w 1558"/>
                <a:gd name="T9" fmla="*/ 1162 h 1563"/>
                <a:gd name="T10" fmla="*/ 167 w 1558"/>
                <a:gd name="T11" fmla="*/ 994 h 1563"/>
                <a:gd name="T12" fmla="*/ 0 w 1558"/>
                <a:gd name="T13" fmla="*/ 581 h 1563"/>
                <a:gd name="T14" fmla="*/ 167 w 1558"/>
                <a:gd name="T15" fmla="*/ 168 h 1563"/>
                <a:gd name="T16" fmla="*/ 579 w 1558"/>
                <a:gd name="T17" fmla="*/ 0 h 1563"/>
                <a:gd name="T18" fmla="*/ 991 w 1558"/>
                <a:gd name="T19" fmla="*/ 168 h 1563"/>
                <a:gd name="T20" fmla="*/ 1159 w 1558"/>
                <a:gd name="T21" fmla="*/ 581 h 1563"/>
                <a:gd name="T22" fmla="*/ 1087 w 1558"/>
                <a:gd name="T23" fmla="*/ 845 h 1563"/>
                <a:gd name="T24" fmla="*/ 1078 w 1558"/>
                <a:gd name="T25" fmla="*/ 859 h 1563"/>
                <a:gd name="T26" fmla="*/ 1514 w 1558"/>
                <a:gd name="T27" fmla="*/ 1296 h 1563"/>
                <a:gd name="T28" fmla="*/ 1558 w 1558"/>
                <a:gd name="T29" fmla="*/ 1407 h 1563"/>
                <a:gd name="T30" fmla="*/ 1404 w 1558"/>
                <a:gd name="T31" fmla="*/ 1563 h 1563"/>
                <a:gd name="T32" fmla="*/ 913 w 1558"/>
                <a:gd name="T33" fmla="*/ 1069 h 1563"/>
                <a:gd name="T34" fmla="*/ 1327 w 1558"/>
                <a:gd name="T35" fmla="*/ 1484 h 1563"/>
                <a:gd name="T36" fmla="*/ 1404 w 1558"/>
                <a:gd name="T37" fmla="*/ 1515 h 1563"/>
                <a:gd name="T38" fmla="*/ 1511 w 1558"/>
                <a:gd name="T39" fmla="*/ 1407 h 1563"/>
                <a:gd name="T40" fmla="*/ 1480 w 1558"/>
                <a:gd name="T41" fmla="*/ 1331 h 1563"/>
                <a:gd name="T42" fmla="*/ 1066 w 1558"/>
                <a:gd name="T43" fmla="*/ 916 h 1563"/>
                <a:gd name="T44" fmla="*/ 913 w 1558"/>
                <a:gd name="T45" fmla="*/ 1069 h 1563"/>
                <a:gd name="T46" fmla="*/ 579 w 1558"/>
                <a:gd name="T47" fmla="*/ 60 h 1563"/>
                <a:gd name="T48" fmla="*/ 60 w 1558"/>
                <a:gd name="T49" fmla="*/ 581 h 1563"/>
                <a:gd name="T50" fmla="*/ 579 w 1558"/>
                <a:gd name="T51" fmla="*/ 1102 h 1563"/>
                <a:gd name="T52" fmla="*/ 1099 w 1558"/>
                <a:gd name="T53" fmla="*/ 581 h 1563"/>
                <a:gd name="T54" fmla="*/ 579 w 1558"/>
                <a:gd name="T55" fmla="*/ 60 h 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58" h="1563">
                  <a:moveTo>
                    <a:pt x="1404" y="1563"/>
                  </a:moveTo>
                  <a:cubicBezTo>
                    <a:pt x="1360" y="1563"/>
                    <a:pt x="1315" y="1541"/>
                    <a:pt x="1293" y="1519"/>
                  </a:cubicBezTo>
                  <a:cubicBezTo>
                    <a:pt x="857" y="1081"/>
                    <a:pt x="857" y="1081"/>
                    <a:pt x="857" y="1081"/>
                  </a:cubicBezTo>
                  <a:cubicBezTo>
                    <a:pt x="843" y="1090"/>
                    <a:pt x="843" y="1090"/>
                    <a:pt x="843" y="1090"/>
                  </a:cubicBezTo>
                  <a:cubicBezTo>
                    <a:pt x="774" y="1137"/>
                    <a:pt x="680" y="1162"/>
                    <a:pt x="579" y="1162"/>
                  </a:cubicBezTo>
                  <a:cubicBezTo>
                    <a:pt x="422" y="1162"/>
                    <a:pt x="275" y="1102"/>
                    <a:pt x="167" y="994"/>
                  </a:cubicBezTo>
                  <a:cubicBezTo>
                    <a:pt x="60" y="886"/>
                    <a:pt x="0" y="739"/>
                    <a:pt x="0" y="581"/>
                  </a:cubicBezTo>
                  <a:cubicBezTo>
                    <a:pt x="0" y="423"/>
                    <a:pt x="60" y="276"/>
                    <a:pt x="167" y="168"/>
                  </a:cubicBezTo>
                  <a:cubicBezTo>
                    <a:pt x="275" y="59"/>
                    <a:pt x="422" y="0"/>
                    <a:pt x="579" y="0"/>
                  </a:cubicBezTo>
                  <a:cubicBezTo>
                    <a:pt x="737" y="0"/>
                    <a:pt x="883" y="59"/>
                    <a:pt x="991" y="168"/>
                  </a:cubicBezTo>
                  <a:cubicBezTo>
                    <a:pt x="1099" y="276"/>
                    <a:pt x="1159" y="423"/>
                    <a:pt x="1159" y="581"/>
                  </a:cubicBezTo>
                  <a:cubicBezTo>
                    <a:pt x="1159" y="682"/>
                    <a:pt x="1133" y="776"/>
                    <a:pt x="1087" y="845"/>
                  </a:cubicBezTo>
                  <a:cubicBezTo>
                    <a:pt x="1078" y="859"/>
                    <a:pt x="1078" y="859"/>
                    <a:pt x="1078" y="859"/>
                  </a:cubicBezTo>
                  <a:cubicBezTo>
                    <a:pt x="1514" y="1296"/>
                    <a:pt x="1514" y="1296"/>
                    <a:pt x="1514" y="1296"/>
                  </a:cubicBezTo>
                  <a:cubicBezTo>
                    <a:pt x="1536" y="1318"/>
                    <a:pt x="1558" y="1364"/>
                    <a:pt x="1558" y="1407"/>
                  </a:cubicBezTo>
                  <a:cubicBezTo>
                    <a:pt x="1558" y="1496"/>
                    <a:pt x="1492" y="1563"/>
                    <a:pt x="1404" y="1563"/>
                  </a:cubicBezTo>
                  <a:close/>
                  <a:moveTo>
                    <a:pt x="913" y="1069"/>
                  </a:moveTo>
                  <a:cubicBezTo>
                    <a:pt x="1327" y="1484"/>
                    <a:pt x="1327" y="1484"/>
                    <a:pt x="1327" y="1484"/>
                  </a:cubicBezTo>
                  <a:cubicBezTo>
                    <a:pt x="1342" y="1500"/>
                    <a:pt x="1372" y="1515"/>
                    <a:pt x="1404" y="1515"/>
                  </a:cubicBezTo>
                  <a:cubicBezTo>
                    <a:pt x="1465" y="1515"/>
                    <a:pt x="1511" y="1469"/>
                    <a:pt x="1511" y="1407"/>
                  </a:cubicBezTo>
                  <a:cubicBezTo>
                    <a:pt x="1511" y="1376"/>
                    <a:pt x="1496" y="1346"/>
                    <a:pt x="1480" y="1331"/>
                  </a:cubicBezTo>
                  <a:cubicBezTo>
                    <a:pt x="1066" y="916"/>
                    <a:pt x="1066" y="916"/>
                    <a:pt x="1066" y="916"/>
                  </a:cubicBezTo>
                  <a:lnTo>
                    <a:pt x="913" y="1069"/>
                  </a:lnTo>
                  <a:close/>
                  <a:moveTo>
                    <a:pt x="579" y="60"/>
                  </a:moveTo>
                  <a:cubicBezTo>
                    <a:pt x="293" y="60"/>
                    <a:pt x="60" y="294"/>
                    <a:pt x="60" y="581"/>
                  </a:cubicBezTo>
                  <a:cubicBezTo>
                    <a:pt x="60" y="868"/>
                    <a:pt x="293" y="1102"/>
                    <a:pt x="579" y="1102"/>
                  </a:cubicBezTo>
                  <a:cubicBezTo>
                    <a:pt x="866" y="1102"/>
                    <a:pt x="1099" y="868"/>
                    <a:pt x="1099" y="581"/>
                  </a:cubicBezTo>
                  <a:cubicBezTo>
                    <a:pt x="1099" y="294"/>
                    <a:pt x="866" y="60"/>
                    <a:pt x="579" y="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sz="80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2913472" y="2199896"/>
              <a:ext cx="2495478" cy="74005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оптимизация</a:t>
              </a:r>
              <a:endParaRPr lang="id-ID" sz="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 rot="5400000">
              <a:off x="1066935" y="3436245"/>
              <a:ext cx="2032890" cy="85107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11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проект</a:t>
              </a:r>
              <a:endParaRPr lang="id-ID" sz="11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2092105" y="802585"/>
              <a:ext cx="2524003" cy="999100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15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Бизнес</a:t>
              </a:r>
              <a:endParaRPr lang="id-ID" sz="15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 rot="5400000">
              <a:off x="4409711" y="3543662"/>
              <a:ext cx="1955790" cy="74005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ресурсы</a:t>
              </a:r>
              <a:endParaRPr lang="id-ID" sz="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2363819" y="1665165"/>
              <a:ext cx="2310443" cy="851074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11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Lato Regular"/>
                  <a:cs typeface="Lato Regular"/>
                </a:rPr>
                <a:t>желание</a:t>
              </a:r>
              <a:endParaRPr lang="id-ID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120810" y="1766510"/>
              <a:ext cx="4537810" cy="116101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9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знания</a:t>
              </a:r>
              <a:endParaRPr lang="id-ID" sz="9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125668" y="196466"/>
              <a:ext cx="3319650" cy="99910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1500" b="1" dirty="0">
                  <a:solidFill>
                    <a:schemeClr val="accent2"/>
                  </a:solidFill>
                  <a:latin typeface="Lato Regular"/>
                  <a:cs typeface="Lato Regular"/>
                </a:rPr>
                <a:t>экономика</a:t>
              </a:r>
              <a:endParaRPr lang="id-ID" sz="1500" b="1" dirty="0">
                <a:solidFill>
                  <a:schemeClr val="accent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333532" y="1431863"/>
              <a:ext cx="4160238" cy="110571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эффективность</a:t>
              </a:r>
              <a:r>
                <a:rPr lang="en-US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 </a:t>
              </a:r>
              <a:endParaRPr lang="id-ID" sz="8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 rot="5400000">
              <a:off x="-661750" y="2113299"/>
              <a:ext cx="3875864" cy="103753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организация</a:t>
              </a:r>
              <a:endParaRPr lang="id-ID" sz="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68061" y="3922043"/>
              <a:ext cx="2787028" cy="110571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4"/>
                  </a:solidFill>
                  <a:latin typeface="Lato Regular"/>
                  <a:cs typeface="Lato Regular"/>
                </a:rPr>
                <a:t>школа</a:t>
              </a:r>
              <a:endParaRPr lang="id-ID" sz="800" b="1" dirty="0">
                <a:solidFill>
                  <a:schemeClr val="accent4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470531" y="2528134"/>
              <a:ext cx="2025181" cy="777060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9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Lato Regular"/>
                  <a:cs typeface="Lato Regular"/>
                </a:rPr>
                <a:t>процесс</a:t>
              </a:r>
              <a:endParaRPr lang="id-ID" sz="9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372388" y="3575683"/>
              <a:ext cx="1894112" cy="74005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отрасль</a:t>
              </a:r>
              <a:endParaRPr lang="id-ID" sz="8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 rot="5400000">
              <a:off x="5106840" y="3250856"/>
              <a:ext cx="1485496" cy="74005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4"/>
                  </a:solidFill>
                  <a:latin typeface="Lato Regular"/>
                  <a:cs typeface="Lato Regular"/>
                </a:rPr>
                <a:t>план</a:t>
              </a:r>
              <a:endParaRPr lang="id-ID" sz="800" b="1" dirty="0">
                <a:solidFill>
                  <a:schemeClr val="accent4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39733" y="4328993"/>
              <a:ext cx="5013117" cy="1271596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11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производство</a:t>
              </a:r>
              <a:endParaRPr lang="id-ID" sz="11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1424548" y="2906056"/>
              <a:ext cx="2869130" cy="110571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практика</a:t>
              </a:r>
              <a:endParaRPr lang="id-ID" sz="8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1886480" y="3207202"/>
              <a:ext cx="2886129" cy="110571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1"/>
                  </a:solidFill>
                  <a:latin typeface="Lato Regular"/>
                  <a:cs typeface="Lato Regular"/>
                </a:rPr>
                <a:t>навыки</a:t>
              </a:r>
              <a:endParaRPr lang="id-ID" sz="800" b="1" dirty="0">
                <a:solidFill>
                  <a:schemeClr val="accent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380425" y="3963746"/>
              <a:ext cx="2665093" cy="740052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планирование</a:t>
              </a:r>
              <a:endParaRPr lang="id-ID" sz="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 rot="5400000">
              <a:off x="854187" y="2066377"/>
              <a:ext cx="1790030" cy="74005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ru-RU" sz="800" b="1" dirty="0">
                  <a:solidFill>
                    <a:schemeClr val="accent4"/>
                  </a:solidFill>
                  <a:latin typeface="Lato Regular"/>
                  <a:cs typeface="Lato Regular"/>
                </a:rPr>
                <a:t>умения</a:t>
              </a:r>
              <a:endParaRPr lang="id-ID" sz="800" b="1" dirty="0">
                <a:solidFill>
                  <a:schemeClr val="accent4"/>
                </a:solidFill>
                <a:latin typeface="Lato Regular"/>
                <a:cs typeface="Lato Regular"/>
              </a:endParaRPr>
            </a:p>
          </p:txBody>
        </p:sp>
      </p:grpSp>
      <p:sp>
        <p:nvSpPr>
          <p:cNvPr id="58" name="Rectangle 3"/>
          <p:cNvSpPr>
            <a:spLocks/>
          </p:cNvSpPr>
          <p:nvPr/>
        </p:nvSpPr>
        <p:spPr bwMode="auto">
          <a:xfrm>
            <a:off x="107574" y="2622404"/>
            <a:ext cx="2352139" cy="41908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 algn="ctr"/>
            <a:endParaRPr lang="es-ES" sz="700" dirty="0"/>
          </a:p>
        </p:txBody>
      </p:sp>
      <p:sp>
        <p:nvSpPr>
          <p:cNvPr id="60" name="Freeform 5"/>
          <p:cNvSpPr>
            <a:spLocks/>
          </p:cNvSpPr>
          <p:nvPr/>
        </p:nvSpPr>
        <p:spPr bwMode="auto">
          <a:xfrm>
            <a:off x="95236" y="3047752"/>
            <a:ext cx="2369101" cy="324627"/>
          </a:xfrm>
          <a:custGeom>
            <a:avLst/>
            <a:gdLst>
              <a:gd name="T0" fmla="*/ 0 w 21600"/>
              <a:gd name="T1" fmla="*/ 0 h 21600"/>
              <a:gd name="T2" fmla="*/ 13 w 21600"/>
              <a:gd name="T3" fmla="*/ 3 h 21600"/>
              <a:gd name="T4" fmla="*/ 26 w 21600"/>
              <a:gd name="T5" fmla="*/ 0 h 21600"/>
              <a:gd name="T6" fmla="*/ 13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46"/>
                </a:moveTo>
                <a:lnTo>
                  <a:pt x="10800" y="21600"/>
                </a:lnTo>
                <a:lnTo>
                  <a:pt x="21600" y="46"/>
                </a:lnTo>
                <a:lnTo>
                  <a:pt x="10800" y="0"/>
                </a:lnTo>
                <a:lnTo>
                  <a:pt x="0" y="46"/>
                </a:lnTo>
                <a:close/>
                <a:moveTo>
                  <a:pt x="0" y="46"/>
                </a:moveTo>
              </a:path>
            </a:pathLst>
          </a:custGeom>
          <a:solidFill>
            <a:schemeClr val="accent2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normAutofit/>
          </a:bodyPr>
          <a:lstStyle/>
          <a:p>
            <a:endParaRPr lang="en-US" sz="700" dirty="0"/>
          </a:p>
        </p:txBody>
      </p:sp>
      <p:sp>
        <p:nvSpPr>
          <p:cNvPr id="62" name="Rectangle 6"/>
          <p:cNvSpPr>
            <a:spLocks/>
          </p:cNvSpPr>
          <p:nvPr/>
        </p:nvSpPr>
        <p:spPr bwMode="auto">
          <a:xfrm>
            <a:off x="144272" y="710322"/>
            <a:ext cx="2240249" cy="34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42245" tIns="42245" rIns="42245" bIns="42245" anchor="ctr">
            <a:normAutofit fontScale="62500" lnSpcReduction="20000"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Lato Regular"/>
                <a:ea typeface="ＭＳ Ｐゴシック" charset="0"/>
                <a:cs typeface="Lato Regular"/>
                <a:sym typeface="Lato Bold" charset="0"/>
              </a:rPr>
              <a:t>Направление 38.03.01 «Экономика»</a:t>
            </a:r>
          </a:p>
        </p:txBody>
      </p:sp>
      <p:sp>
        <p:nvSpPr>
          <p:cNvPr id="73" name="Rectangle 84"/>
          <p:cNvSpPr/>
          <p:nvPr/>
        </p:nvSpPr>
        <p:spPr>
          <a:xfrm>
            <a:off x="123929" y="3417700"/>
            <a:ext cx="2714964" cy="1228728"/>
          </a:xfrm>
          <a:prstGeom prst="rect">
            <a:avLst/>
          </a:prstGeom>
        </p:spPr>
        <p:txBody>
          <a:bodyPr wrap="square" lIns="84491" tIns="42245" rIns="84491" bIns="42245"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2060"/>
                </a:solidFill>
                <a:latin typeface="Arial" charset="0"/>
              </a:rPr>
              <a:t>- расчетно-экономическая;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2060"/>
                </a:solidFill>
                <a:latin typeface="Arial" charset="0"/>
              </a:rPr>
              <a:t>- аналитическая,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2060"/>
                </a:solidFill>
                <a:latin typeface="Arial" charset="0"/>
              </a:rPr>
              <a:t>  научно-исследовательская;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2060"/>
                </a:solidFill>
                <a:latin typeface="Arial" charset="0"/>
              </a:rPr>
              <a:t>- организационно-управленческая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8332" y="2596027"/>
            <a:ext cx="183297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Lato Regular"/>
                <a:ea typeface="ＭＳ Ｐゴシック" charset="0"/>
                <a:cs typeface="Lato Regular"/>
              </a:rPr>
              <a:t>Виды</a:t>
            </a:r>
            <a:r>
              <a:rPr lang="ru-RU" dirty="0"/>
              <a:t> </a:t>
            </a:r>
            <a:r>
              <a:rPr lang="ru-RU" sz="900" b="1" dirty="0">
                <a:solidFill>
                  <a:schemeClr val="bg1"/>
                </a:solidFill>
                <a:latin typeface="Lato Regular"/>
                <a:ea typeface="ＭＳ Ｐゴシック" charset="0"/>
                <a:cs typeface="Lato Regular"/>
              </a:rPr>
              <a:t>профессиональной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latin typeface="Lato Regular"/>
                <a:ea typeface="ＭＳ Ｐゴシック" charset="0"/>
                <a:cs typeface="Lato Regular"/>
              </a:rPr>
              <a:t>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939823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75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7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1" grpId="0" animBg="1"/>
      <p:bldP spid="65" grpId="0" animBg="1"/>
      <p:bldP spid="67" grpId="0"/>
      <p:bldP spid="69" grpId="0" animBg="1"/>
      <p:bldP spid="63" grpId="0" animBg="1"/>
      <p:bldP spid="86" grpId="0" animBg="1"/>
      <p:bldP spid="90" grpId="0" animBg="1"/>
      <p:bldP spid="91" grpId="0"/>
      <p:bldP spid="92" grpId="0" animBg="1"/>
      <p:bldP spid="94" grpId="0"/>
      <p:bldP spid="96" grpId="0"/>
      <p:bldP spid="58" grpId="0" animBg="1"/>
      <p:bldP spid="60" grpId="0" animBg="1"/>
      <p:bldP spid="62" grpId="0"/>
      <p:bldP spid="7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47560" y="226492"/>
            <a:ext cx="8003534" cy="53091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normAutofit/>
          </a:bodyPr>
          <a:lstStyle/>
          <a:p>
            <a:pPr lvl="0"/>
            <a:r>
              <a:rPr lang="ru-RU" sz="3000" b="1" dirty="0">
                <a:solidFill>
                  <a:srgbClr val="ED7D31"/>
                </a:solidFill>
              </a:rPr>
              <a:t>Цели 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</a:rPr>
              <a:t>основной образовательной программы</a:t>
            </a:r>
            <a:endParaRPr lang="ru-RU" sz="3000" b="1" dirty="0">
              <a:solidFill>
                <a:srgbClr val="ED7D3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7290" y="917739"/>
            <a:ext cx="3303270" cy="3054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/>
            <a:r>
              <a:rPr lang="ru-RU" sz="2000" b="1" dirty="0">
                <a:solidFill>
                  <a:srgbClr val="5B9BD5"/>
                </a:solidFill>
              </a:rPr>
              <a:t>ОБРАЗОВАТЕЛЬНАЯ ЦЕЛЬ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7282" y="1223233"/>
            <a:ext cx="7088518" cy="113539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algn="just"/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формирование знаний, умений и навыков, необходимых для решения задач профессиональной деятельности, обеспечение контроля уровня освоения компетенций, предоставление возможности выбирать направления развития и совершенствования личностных и профессиональных качеств.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77290" y="2381557"/>
            <a:ext cx="287655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/>
            <a:r>
              <a:rPr lang="ru-RU" sz="2000" b="1" dirty="0">
                <a:solidFill>
                  <a:srgbClr val="00B050"/>
                </a:solidFill>
              </a:rPr>
              <a:t>ВОСПИТАТЕЛЬНАЯ ЦЕЛЬ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24376" y="2668396"/>
            <a:ext cx="7081424" cy="8518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lvl="0" algn="just"/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формирование у выпускника социально-ответственного поведения в обществе, понимания и принятия социальных и этических норм, умений работать в коллективе.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89889" y="3581213"/>
            <a:ext cx="287655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/>
            <a:r>
              <a:rPr lang="ru-RU" sz="2000" b="1" dirty="0">
                <a:solidFill>
                  <a:srgbClr val="FFC000"/>
                </a:solidFill>
              </a:rPr>
              <a:t>РАЗВИВАЮЩАЯ ЦЕЛЬ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46343" y="3903236"/>
            <a:ext cx="7048513" cy="979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algn="just"/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формирование личности достойного гражданина, развитие интеллектуальной сферы, раскрытие разносторонних творческих возможностей обучаемого, формирование системы ценностей, потребностей, стремлений в построении успешной карьеры.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2" y="1006455"/>
            <a:ext cx="242337" cy="47552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2" y="2419588"/>
            <a:ext cx="242337" cy="47552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1" y="3639557"/>
            <a:ext cx="242337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0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5" grpId="0"/>
      <p:bldP spid="56" grpId="0"/>
      <p:bldP spid="61" grpId="0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444660" y="788812"/>
            <a:ext cx="7242015" cy="1007203"/>
            <a:chOff x="4804009" y="894463"/>
            <a:chExt cx="4211215" cy="573712"/>
          </a:xfrm>
        </p:grpSpPr>
        <p:sp>
          <p:nvSpPr>
            <p:cNvPr id="43" name="Round Same Side Corner Rectangle 42"/>
            <p:cNvSpPr/>
            <p:nvPr/>
          </p:nvSpPr>
          <p:spPr>
            <a:xfrm rot="5400000">
              <a:off x="6855164" y="-692829"/>
              <a:ext cx="572767" cy="37473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743" tIns="101372" rIns="202743" bIns="101372" rtlCol="0" anchor="ctr">
              <a:normAutofit/>
            </a:bodyPr>
            <a:lstStyle/>
            <a:p>
              <a:pPr algn="ctr"/>
              <a:endParaRPr lang="bg-BG" sz="2400" dirty="0">
                <a:solidFill>
                  <a:prstClr val="white"/>
                </a:solidFill>
              </a:endParaRPr>
            </a:p>
          </p:txBody>
        </p:sp>
        <p:sp>
          <p:nvSpPr>
            <p:cNvPr id="47" name="Round Same Side Corner Rectangle 46"/>
            <p:cNvSpPr/>
            <p:nvPr/>
          </p:nvSpPr>
          <p:spPr>
            <a:xfrm rot="16200000">
              <a:off x="4749881" y="950184"/>
              <a:ext cx="572119" cy="46386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743" tIns="101372" rIns="202743" bIns="101372" rtlCol="0" anchor="ctr">
              <a:normAutofit/>
            </a:bodyPr>
            <a:lstStyle/>
            <a:p>
              <a:pPr algn="ctr"/>
              <a:endParaRPr lang="bg-BG" sz="1000">
                <a:solidFill>
                  <a:prstClr val="white"/>
                </a:solidFill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731" y="1061987"/>
              <a:ext cx="234384" cy="29821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143583" y="103089"/>
            <a:ext cx="8871638" cy="7478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62500" lnSpcReduction="20000"/>
          </a:bodyPr>
          <a:lstStyle/>
          <a:p>
            <a:pPr algn="ctr"/>
            <a:r>
              <a:rPr lang="ru-RU" sz="3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Задачи образовательной программы направления подготовки</a:t>
            </a:r>
          </a:p>
          <a:p>
            <a:pPr algn="ctr"/>
            <a:r>
              <a:rPr lang="ru-RU" sz="3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38.03.01 «Экономика» профиль «Экономика и управление на предприятии»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44659" y="2057400"/>
            <a:ext cx="7242015" cy="939477"/>
            <a:chOff x="444660" y="2244858"/>
            <a:chExt cx="7242015" cy="572767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444660" y="2244858"/>
              <a:ext cx="7242015" cy="572767"/>
              <a:chOff x="4804009" y="894463"/>
              <a:chExt cx="4211215" cy="573712"/>
            </a:xfrm>
          </p:grpSpPr>
          <p:sp>
            <p:nvSpPr>
              <p:cNvPr id="41" name="Round Same Side Corner Rectangle 42"/>
              <p:cNvSpPr/>
              <p:nvPr/>
            </p:nvSpPr>
            <p:spPr>
              <a:xfrm rot="5400000">
                <a:off x="6855164" y="-692829"/>
                <a:ext cx="572767" cy="37473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2743" tIns="101372" rIns="202743" bIns="101372" rtlCol="0" anchor="ctr">
                <a:normAutofit/>
              </a:bodyPr>
              <a:lstStyle/>
              <a:p>
                <a:pPr algn="ctr"/>
                <a:endParaRPr lang="bg-BG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ound Same Side Corner Rectangle 46"/>
              <p:cNvSpPr/>
              <p:nvPr/>
            </p:nvSpPr>
            <p:spPr>
              <a:xfrm rot="16200000">
                <a:off x="4749881" y="950184"/>
                <a:ext cx="572119" cy="46386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2743" tIns="101372" rIns="202743" bIns="101372" rtlCol="0" anchor="ctr">
                <a:normAutofit/>
              </a:bodyPr>
              <a:lstStyle/>
              <a:p>
                <a:pPr algn="ctr"/>
                <a:endParaRPr lang="bg-BG" sz="100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70"/>
              <p:cNvSpPr/>
              <p:nvPr/>
            </p:nvSpPr>
            <p:spPr>
              <a:xfrm>
                <a:off x="5336840" y="906985"/>
                <a:ext cx="3471894" cy="494210"/>
              </a:xfrm>
              <a:prstGeom prst="rect">
                <a:avLst/>
              </a:prstGeom>
            </p:spPr>
            <p:txBody>
              <a:bodyPr wrap="none" lIns="202743" tIns="101372" rIns="202743" bIns="101372" anchor="ctr" anchorCtr="0">
                <a:noAutofit/>
              </a:bodyPr>
              <a:lstStyle/>
              <a:p>
                <a:endParaRPr lang="en-US" sz="1600" dirty="0">
                  <a:solidFill>
                    <a:prstClr val="white"/>
                  </a:solidFill>
                  <a:latin typeface="Lato Regular"/>
                  <a:ea typeface="Open Sans Light" panose="020B0306030504020204" pitchFamily="34" charset="0"/>
                  <a:cs typeface="Lato Regular"/>
                </a:endParaRPr>
              </a:p>
            </p:txBody>
          </p: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88" y="2387895"/>
              <a:ext cx="246282" cy="25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44659" y="3256716"/>
            <a:ext cx="7242015" cy="939433"/>
            <a:chOff x="444660" y="2967872"/>
            <a:chExt cx="7242015" cy="572767"/>
          </a:xfrm>
        </p:grpSpPr>
        <p:grpSp>
          <p:nvGrpSpPr>
            <p:cNvPr id="56" name="Группа 55"/>
            <p:cNvGrpSpPr/>
            <p:nvPr/>
          </p:nvGrpSpPr>
          <p:grpSpPr>
            <a:xfrm>
              <a:off x="444660" y="2967872"/>
              <a:ext cx="7242015" cy="572767"/>
              <a:chOff x="4804009" y="894463"/>
              <a:chExt cx="4211215" cy="573712"/>
            </a:xfrm>
          </p:grpSpPr>
          <p:sp>
            <p:nvSpPr>
              <p:cNvPr id="59" name="Round Same Side Corner Rectangle 42"/>
              <p:cNvSpPr/>
              <p:nvPr/>
            </p:nvSpPr>
            <p:spPr>
              <a:xfrm rot="5400000">
                <a:off x="6855164" y="-692829"/>
                <a:ext cx="572767" cy="37473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2743" tIns="101372" rIns="202743" bIns="101372" rtlCol="0" anchor="ctr">
                <a:normAutofit/>
              </a:bodyPr>
              <a:lstStyle/>
              <a:p>
                <a:pPr algn="ctr"/>
                <a:endParaRPr lang="bg-BG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ound Same Side Corner Rectangle 46"/>
              <p:cNvSpPr/>
              <p:nvPr/>
            </p:nvSpPr>
            <p:spPr>
              <a:xfrm rot="16200000">
                <a:off x="4749881" y="950184"/>
                <a:ext cx="572119" cy="46386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2743" tIns="101372" rIns="202743" bIns="101372" rtlCol="0" anchor="ctr">
                <a:normAutofit/>
              </a:bodyPr>
              <a:lstStyle/>
              <a:p>
                <a:pPr algn="ctr"/>
                <a:endParaRPr lang="bg-BG" sz="10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89" name="Picture 7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38" y="3093451"/>
              <a:ext cx="457116" cy="315837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1360966" y="790359"/>
            <a:ext cx="5817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обеспечение подготовки высококвалифицированных выпускников в области экономики и управления на предприятии, формирование профессиональных компетенций в области реализации экономической политики хозяйствующих субъектов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42361" y="2202418"/>
            <a:ext cx="5615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формирование и развитие культуры патриотического мышления, нетерпимого отношения к коррупционному поведению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03321" y="3352367"/>
            <a:ext cx="60892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</a:rPr>
              <a:t>развитие профессиональных навыков в практической и аналитической деятельности, способности принимать эффективные самостоятельные решения в области профессиональной деятельности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76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с двумя скругленными противолежащими углами 50"/>
          <p:cNvSpPr/>
          <p:nvPr/>
        </p:nvSpPr>
        <p:spPr>
          <a:xfrm>
            <a:off x="206098" y="116539"/>
            <a:ext cx="4403916" cy="1789719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Область профессиональной деятельности выпускников программ бакалавриата по направлению 38.03.01 «Экономика»</a:t>
            </a:r>
          </a:p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Профиль подготовки: «Экономика и управление на предприятии»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811064" y="3536159"/>
            <a:ext cx="4044400" cy="1307410"/>
            <a:chOff x="4811064" y="3536159"/>
            <a:chExt cx="4044400" cy="1307410"/>
          </a:xfrm>
        </p:grpSpPr>
        <p:grpSp>
          <p:nvGrpSpPr>
            <p:cNvPr id="26" name="Group 25"/>
            <p:cNvGrpSpPr/>
            <p:nvPr/>
          </p:nvGrpSpPr>
          <p:grpSpPr>
            <a:xfrm>
              <a:off x="5032373" y="3536159"/>
              <a:ext cx="979265" cy="983264"/>
              <a:chOff x="1253479" y="698656"/>
              <a:chExt cx="2231708" cy="2231708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354921" y="800098"/>
                <a:ext cx="2028825" cy="2028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64601" y="909778"/>
                <a:ext cx="1809465" cy="180946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253479" y="698656"/>
                <a:ext cx="2231708" cy="2231708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 flipV="1">
              <a:off x="4811064" y="3750567"/>
              <a:ext cx="4044400" cy="1088835"/>
              <a:chOff x="1305605" y="3736905"/>
              <a:chExt cx="4188172" cy="1297594"/>
            </a:xfrm>
          </p:grpSpPr>
          <p:sp>
            <p:nvSpPr>
              <p:cNvPr id="120" name="Rectangle 1"/>
              <p:cNvSpPr>
                <a:spLocks/>
              </p:cNvSpPr>
              <p:nvPr/>
            </p:nvSpPr>
            <p:spPr bwMode="auto">
              <a:xfrm>
                <a:off x="1305605" y="3736905"/>
                <a:ext cx="4188172" cy="886416"/>
              </a:xfrm>
              <a:prstGeom prst="rect">
                <a:avLst/>
              </a:prstGeom>
              <a:solidFill>
                <a:schemeClr val="accent6"/>
              </a:solidFill>
              <a:ln w="2540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>
                <a:norm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2"/>
              <p:cNvSpPr>
                <a:spLocks/>
              </p:cNvSpPr>
              <p:nvPr/>
            </p:nvSpPr>
            <p:spPr bwMode="auto">
              <a:xfrm>
                <a:off x="1308902" y="4626064"/>
                <a:ext cx="352530" cy="408435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5076885" y="4171454"/>
              <a:ext cx="2952853" cy="67211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normAutofit/>
            </a:bodyPr>
            <a:lstStyle/>
            <a:p>
              <a:pPr lvl="0" algn="ctr"/>
              <a:r>
                <a:rPr lang="ru-RU" sz="1500" b="1" dirty="0">
                  <a:solidFill>
                    <a:prstClr val="white"/>
                  </a:solidFill>
                </a:rPr>
                <a:t>органы государственной и муниципальной власти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351" y="3711241"/>
              <a:ext cx="475529" cy="338357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81695" y="1990692"/>
            <a:ext cx="4506608" cy="1653219"/>
            <a:chOff x="81695" y="1990692"/>
            <a:chExt cx="4506608" cy="1653219"/>
          </a:xfrm>
        </p:grpSpPr>
        <p:grpSp>
          <p:nvGrpSpPr>
            <p:cNvPr id="13" name="Group 12"/>
            <p:cNvGrpSpPr/>
            <p:nvPr/>
          </p:nvGrpSpPr>
          <p:grpSpPr>
            <a:xfrm>
              <a:off x="283924" y="1990692"/>
              <a:ext cx="947287" cy="993707"/>
              <a:chOff x="1253479" y="698656"/>
              <a:chExt cx="2231708" cy="223170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354921" y="800098"/>
                <a:ext cx="2028825" cy="202882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64601" y="909778"/>
                <a:ext cx="1809465" cy="180946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253479" y="698656"/>
                <a:ext cx="2231708" cy="223170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 flipV="1">
              <a:off x="81695" y="2154115"/>
              <a:ext cx="4506608" cy="1097679"/>
              <a:chOff x="1305606" y="4228806"/>
              <a:chExt cx="3637940" cy="499132"/>
            </a:xfrm>
          </p:grpSpPr>
          <p:sp>
            <p:nvSpPr>
              <p:cNvPr id="114" name="Rectangle 1"/>
              <p:cNvSpPr>
                <a:spLocks/>
              </p:cNvSpPr>
              <p:nvPr/>
            </p:nvSpPr>
            <p:spPr bwMode="auto">
              <a:xfrm>
                <a:off x="1305606" y="4228806"/>
                <a:ext cx="3637940" cy="346239"/>
              </a:xfrm>
              <a:prstGeom prst="rect">
                <a:avLst/>
              </a:prstGeom>
              <a:solidFill>
                <a:schemeClr val="accent2"/>
              </a:solidFill>
              <a:ln w="2540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>
                <a:norm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2"/>
              <p:cNvSpPr>
                <a:spLocks/>
              </p:cNvSpPr>
              <p:nvPr/>
            </p:nvSpPr>
            <p:spPr bwMode="auto">
              <a:xfrm>
                <a:off x="1306944" y="4565428"/>
                <a:ext cx="270769" cy="162510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386174" y="2636124"/>
              <a:ext cx="4112515" cy="100778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normAutofit/>
            </a:bodyPr>
            <a:lstStyle/>
            <a:p>
              <a:pPr lvl="0" algn="ctr"/>
              <a:r>
                <a:rPr lang="ru-RU" sz="1500" b="1" dirty="0">
                  <a:solidFill>
                    <a:prstClr val="white"/>
                  </a:solidFill>
                </a:rPr>
                <a:t>академические и ведомственные научно-исследовательские организации</a:t>
              </a:r>
            </a:p>
          </p:txBody>
        </p: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18" y="2154386"/>
              <a:ext cx="485669" cy="293751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4836996" y="1902818"/>
            <a:ext cx="4033721" cy="1299394"/>
            <a:chOff x="4836996" y="1902818"/>
            <a:chExt cx="4033721" cy="1299394"/>
          </a:xfrm>
        </p:grpSpPr>
        <p:grpSp>
          <p:nvGrpSpPr>
            <p:cNvPr id="30" name="Group 29"/>
            <p:cNvGrpSpPr/>
            <p:nvPr/>
          </p:nvGrpSpPr>
          <p:grpSpPr>
            <a:xfrm>
              <a:off x="4995412" y="1902818"/>
              <a:ext cx="882990" cy="945839"/>
              <a:chOff x="1253479" y="698656"/>
              <a:chExt cx="2231708" cy="2231708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1354921" y="800098"/>
                <a:ext cx="2028825" cy="2028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464601" y="909778"/>
                <a:ext cx="1809465" cy="180946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253479" y="698656"/>
                <a:ext cx="2231708" cy="2231708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096" y="2035435"/>
              <a:ext cx="521344" cy="405012"/>
            </a:xfrm>
            <a:prstGeom prst="rect">
              <a:avLst/>
            </a:prstGeom>
          </p:spPr>
        </p:pic>
        <p:grpSp>
          <p:nvGrpSpPr>
            <p:cNvPr id="63" name="Group 118"/>
            <p:cNvGrpSpPr/>
            <p:nvPr/>
          </p:nvGrpSpPr>
          <p:grpSpPr>
            <a:xfrm flipV="1">
              <a:off x="4836996" y="2089738"/>
              <a:ext cx="4033721" cy="1112474"/>
              <a:chOff x="1305606" y="3736904"/>
              <a:chExt cx="3637940" cy="127056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64" name="Rectangle 1"/>
              <p:cNvSpPr>
                <a:spLocks/>
              </p:cNvSpPr>
              <p:nvPr/>
            </p:nvSpPr>
            <p:spPr bwMode="auto">
              <a:xfrm>
                <a:off x="1305606" y="3736904"/>
                <a:ext cx="3637940" cy="88916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endParaRPr lang="en-US" sz="1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2"/>
              <p:cNvSpPr>
                <a:spLocks/>
              </p:cNvSpPr>
              <p:nvPr/>
            </p:nvSpPr>
            <p:spPr bwMode="auto">
              <a:xfrm>
                <a:off x="1305606" y="4599032"/>
                <a:ext cx="230108" cy="408435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endParaRPr lang="en-US" sz="1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4" name="Прямоугольник 33"/>
            <p:cNvSpPr/>
            <p:nvPr/>
          </p:nvSpPr>
          <p:spPr>
            <a:xfrm>
              <a:off x="4911990" y="2495311"/>
              <a:ext cx="381459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500" b="1" dirty="0">
                  <a:solidFill>
                    <a:prstClr val="white"/>
                  </a:solidFill>
                </a:rPr>
                <a:t>финансовые, кредитные и страховые учреждения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01999" y="3296620"/>
            <a:ext cx="4505512" cy="1616118"/>
            <a:chOff x="101999" y="3296620"/>
            <a:chExt cx="4505512" cy="1616118"/>
          </a:xfrm>
        </p:grpSpPr>
        <p:grpSp>
          <p:nvGrpSpPr>
            <p:cNvPr id="22" name="Group 21"/>
            <p:cNvGrpSpPr/>
            <p:nvPr/>
          </p:nvGrpSpPr>
          <p:grpSpPr>
            <a:xfrm>
              <a:off x="302039" y="3296620"/>
              <a:ext cx="973419" cy="1019049"/>
              <a:chOff x="1253479" y="698656"/>
              <a:chExt cx="2231708" cy="2231708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354921" y="800098"/>
                <a:ext cx="2028825" cy="20288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464601" y="909778"/>
                <a:ext cx="1809465" cy="180946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253479" y="698656"/>
                <a:ext cx="2231708" cy="2231708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 flipV="1">
              <a:off x="101999" y="3495085"/>
              <a:ext cx="4505512" cy="1387460"/>
              <a:chOff x="1308901" y="3993672"/>
              <a:chExt cx="3637940" cy="817532"/>
            </a:xfrm>
          </p:grpSpPr>
          <p:sp>
            <p:nvSpPr>
              <p:cNvPr id="117" name="Rectangle 1"/>
              <p:cNvSpPr>
                <a:spLocks/>
              </p:cNvSpPr>
              <p:nvPr/>
            </p:nvSpPr>
            <p:spPr bwMode="auto">
              <a:xfrm rot="10800000">
                <a:off x="1308901" y="3993672"/>
                <a:ext cx="3637940" cy="650206"/>
              </a:xfrm>
              <a:prstGeom prst="rect">
                <a:avLst/>
              </a:prstGeom>
              <a:solidFill>
                <a:schemeClr val="accent4"/>
              </a:solidFill>
              <a:ln w="2540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>
                <a:normAutofit/>
              </a:bodyPr>
              <a:lstStyle/>
              <a:p>
                <a:endParaRPr lang="ru-RU" sz="1100" b="1" dirty="0">
                  <a:solidFill>
                    <a:prstClr val="white"/>
                  </a:solidFill>
                </a:endParaRPr>
              </a:p>
              <a:p>
                <a:pPr lvl="0"/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2"/>
              <p:cNvSpPr>
                <a:spLocks/>
              </p:cNvSpPr>
              <p:nvPr/>
            </p:nvSpPr>
            <p:spPr bwMode="auto">
              <a:xfrm>
                <a:off x="1308902" y="4626064"/>
                <a:ext cx="335754" cy="185140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147" y="3461941"/>
              <a:ext cx="280898" cy="35955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147013" y="3880419"/>
              <a:ext cx="4286384" cy="103231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normAutofit/>
            </a:bodyPr>
            <a:lstStyle/>
            <a:p>
              <a:pPr lvl="0" algn="ctr"/>
              <a:r>
                <a:rPr lang="ru-RU" sz="1500" b="1" dirty="0">
                  <a:solidFill>
                    <a:prstClr val="white"/>
                  </a:solidFill>
                </a:rPr>
                <a:t>образовательные организации системы высшего образования, среднего профессионального образования, среднего общего образования, дополнительного образования.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706258" y="116540"/>
            <a:ext cx="4164459" cy="1653220"/>
            <a:chOff x="4706258" y="116539"/>
            <a:chExt cx="4164459" cy="1718405"/>
          </a:xfrm>
        </p:grpSpPr>
        <p:grpSp>
          <p:nvGrpSpPr>
            <p:cNvPr id="14" name="Group 13"/>
            <p:cNvGrpSpPr/>
            <p:nvPr/>
          </p:nvGrpSpPr>
          <p:grpSpPr>
            <a:xfrm>
              <a:off x="5076885" y="116539"/>
              <a:ext cx="1099325" cy="1262200"/>
              <a:chOff x="1253479" y="698656"/>
              <a:chExt cx="2231708" cy="223170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354921" y="800098"/>
                <a:ext cx="2028825" cy="20288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64601" y="909778"/>
                <a:ext cx="1809465" cy="180946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253479" y="698656"/>
                <a:ext cx="2231708" cy="223170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 flipV="1">
              <a:off x="4836996" y="360126"/>
              <a:ext cx="4033721" cy="1473502"/>
              <a:chOff x="1305606" y="3736904"/>
              <a:chExt cx="3637940" cy="1271375"/>
            </a:xfrm>
          </p:grpSpPr>
          <p:sp>
            <p:nvSpPr>
              <p:cNvPr id="110" name="Rectangle 1"/>
              <p:cNvSpPr>
                <a:spLocks/>
              </p:cNvSpPr>
              <p:nvPr/>
            </p:nvSpPr>
            <p:spPr bwMode="auto">
              <a:xfrm>
                <a:off x="1305606" y="3736904"/>
                <a:ext cx="3637940" cy="889160"/>
              </a:xfrm>
              <a:prstGeom prst="rect">
                <a:avLst/>
              </a:prstGeom>
              <a:solidFill>
                <a:schemeClr val="accent1"/>
              </a:solidFill>
              <a:ln w="2540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>
                <a:norm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2"/>
              <p:cNvSpPr>
                <a:spLocks/>
              </p:cNvSpPr>
              <p:nvPr/>
            </p:nvSpPr>
            <p:spPr bwMode="auto">
              <a:xfrm>
                <a:off x="1346695" y="4618144"/>
                <a:ext cx="272640" cy="390135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 rot="10800000" flipV="1">
              <a:off x="4706258" y="839950"/>
              <a:ext cx="4149205" cy="99499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normAutofit lnSpcReduction="10000"/>
            </a:bodyPr>
            <a:lstStyle/>
            <a:p>
              <a:pPr lvl="0" algn="ctr"/>
              <a:r>
                <a:rPr lang="ru-RU" sz="1500" b="1" dirty="0">
                  <a:solidFill>
                    <a:prstClr val="white"/>
                  </a:solidFill>
                </a:rPr>
                <a:t>экономические, финансовые, маркетинговые, производственно-экономические и аналитические службы организаций различных отраслей, сфер и форм собственности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2737" y="412880"/>
              <a:ext cx="475529" cy="3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128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740406" y="3851256"/>
            <a:ext cx="1098401" cy="1259965"/>
            <a:chOff x="4740406" y="3851256"/>
            <a:chExt cx="1098401" cy="1259965"/>
          </a:xfrm>
        </p:grpSpPr>
        <p:sp>
          <p:nvSpPr>
            <p:cNvPr id="47" name="Freeform 8"/>
            <p:cNvSpPr>
              <a:spLocks noEditPoints="1"/>
            </p:cNvSpPr>
            <p:nvPr/>
          </p:nvSpPr>
          <p:spPr bwMode="auto">
            <a:xfrm>
              <a:off x="4740406" y="3851256"/>
              <a:ext cx="1098401" cy="1259965"/>
            </a:xfrm>
            <a:custGeom>
              <a:avLst/>
              <a:gdLst>
                <a:gd name="T0" fmla="*/ 790 w 1444"/>
                <a:gd name="T1" fmla="*/ 20 h 1653"/>
                <a:gd name="T2" fmla="*/ 172 w 1444"/>
                <a:gd name="T3" fmla="*/ 389 h 1653"/>
                <a:gd name="T4" fmla="*/ 58 w 1444"/>
                <a:gd name="T5" fmla="*/ 1653 h 1653"/>
                <a:gd name="T6" fmla="*/ 136 w 1444"/>
                <a:gd name="T7" fmla="*/ 1463 h 1653"/>
                <a:gd name="T8" fmla="*/ 783 w 1444"/>
                <a:gd name="T9" fmla="*/ 1329 h 1653"/>
                <a:gd name="T10" fmla="*/ 1444 w 1444"/>
                <a:gd name="T11" fmla="*/ 675 h 1653"/>
                <a:gd name="T12" fmla="*/ 790 w 1444"/>
                <a:gd name="T13" fmla="*/ 20 h 1653"/>
                <a:gd name="T14" fmla="*/ 792 w 1444"/>
                <a:gd name="T15" fmla="*/ 1206 h 1653"/>
                <a:gd name="T16" fmla="*/ 324 w 1444"/>
                <a:gd name="T17" fmla="*/ 1248 h 1653"/>
                <a:gd name="T18" fmla="*/ 170 w 1444"/>
                <a:gd name="T19" fmla="*/ 1129 h 1653"/>
                <a:gd name="T20" fmla="*/ 337 w 1444"/>
                <a:gd name="T21" fmla="*/ 389 h 1653"/>
                <a:gd name="T22" fmla="*/ 792 w 1444"/>
                <a:gd name="T23" fmla="*/ 135 h 1653"/>
                <a:gd name="T24" fmla="*/ 1328 w 1444"/>
                <a:gd name="T25" fmla="*/ 671 h 1653"/>
                <a:gd name="T26" fmla="*/ 792 w 1444"/>
                <a:gd name="T27" fmla="*/ 1206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4" h="1653">
                  <a:moveTo>
                    <a:pt x="790" y="20"/>
                  </a:moveTo>
                  <a:cubicBezTo>
                    <a:pt x="453" y="39"/>
                    <a:pt x="262" y="224"/>
                    <a:pt x="172" y="389"/>
                  </a:cubicBezTo>
                  <a:cubicBezTo>
                    <a:pt x="0" y="703"/>
                    <a:pt x="0" y="1653"/>
                    <a:pt x="58" y="1653"/>
                  </a:cubicBezTo>
                  <a:cubicBezTo>
                    <a:pt x="99" y="1653"/>
                    <a:pt x="57" y="1579"/>
                    <a:pt x="136" y="1463"/>
                  </a:cubicBezTo>
                  <a:cubicBezTo>
                    <a:pt x="221" y="1338"/>
                    <a:pt x="783" y="1329"/>
                    <a:pt x="783" y="1329"/>
                  </a:cubicBezTo>
                  <a:cubicBezTo>
                    <a:pt x="1151" y="1329"/>
                    <a:pt x="1444" y="1036"/>
                    <a:pt x="1444" y="675"/>
                  </a:cubicBezTo>
                  <a:cubicBezTo>
                    <a:pt x="1444" y="313"/>
                    <a:pt x="1151" y="0"/>
                    <a:pt x="790" y="20"/>
                  </a:cubicBezTo>
                  <a:close/>
                  <a:moveTo>
                    <a:pt x="792" y="1206"/>
                  </a:moveTo>
                  <a:cubicBezTo>
                    <a:pt x="582" y="1199"/>
                    <a:pt x="427" y="1223"/>
                    <a:pt x="324" y="1248"/>
                  </a:cubicBezTo>
                  <a:cubicBezTo>
                    <a:pt x="222" y="1273"/>
                    <a:pt x="170" y="1254"/>
                    <a:pt x="170" y="1129"/>
                  </a:cubicBezTo>
                  <a:cubicBezTo>
                    <a:pt x="170" y="923"/>
                    <a:pt x="204" y="603"/>
                    <a:pt x="337" y="389"/>
                  </a:cubicBezTo>
                  <a:cubicBezTo>
                    <a:pt x="432" y="237"/>
                    <a:pt x="600" y="135"/>
                    <a:pt x="792" y="135"/>
                  </a:cubicBezTo>
                  <a:cubicBezTo>
                    <a:pt x="1088" y="135"/>
                    <a:pt x="1328" y="375"/>
                    <a:pt x="1328" y="671"/>
                  </a:cubicBezTo>
                  <a:cubicBezTo>
                    <a:pt x="1328" y="966"/>
                    <a:pt x="1088" y="1206"/>
                    <a:pt x="792" y="12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4491" tIns="42245" rIns="84491" bIns="42245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id-ID"/>
            </a:p>
          </p:txBody>
        </p:sp>
        <p:pic>
          <p:nvPicPr>
            <p:cNvPr id="62" name="Picture 1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042" y="4208408"/>
              <a:ext cx="475529" cy="3383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</p:pic>
      </p:grpSp>
      <p:cxnSp>
        <p:nvCxnSpPr>
          <p:cNvPr id="37" name="Straight Connector 36"/>
          <p:cNvCxnSpPr/>
          <p:nvPr/>
        </p:nvCxnSpPr>
        <p:spPr>
          <a:xfrm flipV="1">
            <a:off x="5524187" y="2009049"/>
            <a:ext cx="0" cy="60647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524187" y="2016225"/>
            <a:ext cx="54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644986" y="2009049"/>
            <a:ext cx="8875" cy="60647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097881" y="2016225"/>
            <a:ext cx="54710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2319939" y="3659999"/>
            <a:ext cx="1" cy="27671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420164" y="3522495"/>
            <a:ext cx="1" cy="83168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319939" y="3941232"/>
            <a:ext cx="118844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078557" y="4357171"/>
            <a:ext cx="341523" cy="275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5"/>
          <p:cNvSpPr>
            <a:spLocks noEditPoints="1"/>
          </p:cNvSpPr>
          <p:nvPr/>
        </p:nvSpPr>
        <p:spPr bwMode="auto">
          <a:xfrm>
            <a:off x="3986731" y="1700577"/>
            <a:ext cx="1151488" cy="3410643"/>
          </a:xfrm>
          <a:custGeom>
            <a:avLst/>
            <a:gdLst>
              <a:gd name="T0" fmla="*/ 770 w 1514"/>
              <a:gd name="T1" fmla="*/ 0 h 5643"/>
              <a:gd name="T2" fmla="*/ 18 w 1514"/>
              <a:gd name="T3" fmla="*/ 745 h 5643"/>
              <a:gd name="T4" fmla="*/ 702 w 1514"/>
              <a:gd name="T5" fmla="*/ 2271 h 5643"/>
              <a:gd name="T6" fmla="*/ 723 w 1514"/>
              <a:gd name="T7" fmla="*/ 4798 h 5643"/>
              <a:gd name="T8" fmla="*/ 770 w 1514"/>
              <a:gd name="T9" fmla="*/ 5643 h 5643"/>
              <a:gd name="T10" fmla="*/ 816 w 1514"/>
              <a:gd name="T11" fmla="*/ 4803 h 5643"/>
              <a:gd name="T12" fmla="*/ 872 w 1514"/>
              <a:gd name="T13" fmla="*/ 2278 h 5643"/>
              <a:gd name="T14" fmla="*/ 1514 w 1514"/>
              <a:gd name="T15" fmla="*/ 745 h 5643"/>
              <a:gd name="T16" fmla="*/ 770 w 1514"/>
              <a:gd name="T17" fmla="*/ 0 h 5643"/>
              <a:gd name="T18" fmla="*/ 381 w 1514"/>
              <a:gd name="T19" fmla="*/ 1217 h 5643"/>
              <a:gd name="T20" fmla="*/ 159 w 1514"/>
              <a:gd name="T21" fmla="*/ 745 h 5643"/>
              <a:gd name="T22" fmla="*/ 770 w 1514"/>
              <a:gd name="T23" fmla="*/ 133 h 5643"/>
              <a:gd name="T24" fmla="*/ 1382 w 1514"/>
              <a:gd name="T25" fmla="*/ 745 h 5643"/>
              <a:gd name="T26" fmla="*/ 1048 w 1514"/>
              <a:gd name="T27" fmla="*/ 1311 h 5643"/>
              <a:gd name="T28" fmla="*/ 381 w 1514"/>
              <a:gd name="T29" fmla="*/ 1217 h 5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14" h="5643">
                <a:moveTo>
                  <a:pt x="770" y="0"/>
                </a:moveTo>
                <a:cubicBezTo>
                  <a:pt x="359" y="0"/>
                  <a:pt x="0" y="334"/>
                  <a:pt x="18" y="745"/>
                </a:cubicBezTo>
                <a:cubicBezTo>
                  <a:pt x="47" y="1432"/>
                  <a:pt x="656" y="1558"/>
                  <a:pt x="702" y="2271"/>
                </a:cubicBezTo>
                <a:cubicBezTo>
                  <a:pt x="736" y="2806"/>
                  <a:pt x="723" y="3445"/>
                  <a:pt x="723" y="4798"/>
                </a:cubicBezTo>
                <a:cubicBezTo>
                  <a:pt x="723" y="4939"/>
                  <a:pt x="734" y="5643"/>
                  <a:pt x="770" y="5643"/>
                </a:cubicBezTo>
                <a:cubicBezTo>
                  <a:pt x="807" y="5643"/>
                  <a:pt x="816" y="4943"/>
                  <a:pt x="816" y="4803"/>
                </a:cubicBezTo>
                <a:cubicBezTo>
                  <a:pt x="816" y="3462"/>
                  <a:pt x="842" y="2810"/>
                  <a:pt x="872" y="2278"/>
                </a:cubicBezTo>
                <a:cubicBezTo>
                  <a:pt x="912" y="1563"/>
                  <a:pt x="1514" y="1312"/>
                  <a:pt x="1514" y="745"/>
                </a:cubicBezTo>
                <a:cubicBezTo>
                  <a:pt x="1514" y="334"/>
                  <a:pt x="1181" y="0"/>
                  <a:pt x="770" y="0"/>
                </a:cubicBezTo>
                <a:close/>
                <a:moveTo>
                  <a:pt x="381" y="1217"/>
                </a:moveTo>
                <a:cubicBezTo>
                  <a:pt x="280" y="1111"/>
                  <a:pt x="159" y="935"/>
                  <a:pt x="159" y="745"/>
                </a:cubicBezTo>
                <a:cubicBezTo>
                  <a:pt x="159" y="407"/>
                  <a:pt x="432" y="133"/>
                  <a:pt x="770" y="133"/>
                </a:cubicBezTo>
                <a:cubicBezTo>
                  <a:pt x="1108" y="133"/>
                  <a:pt x="1382" y="407"/>
                  <a:pt x="1382" y="745"/>
                </a:cubicBezTo>
                <a:cubicBezTo>
                  <a:pt x="1382" y="829"/>
                  <a:pt x="1330" y="1116"/>
                  <a:pt x="1048" y="1311"/>
                </a:cubicBezTo>
                <a:cubicBezTo>
                  <a:pt x="822" y="1467"/>
                  <a:pt x="603" y="1448"/>
                  <a:pt x="381" y="12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4491" tIns="42245" rIns="84491" bIns="42245" numCol="1" anchor="t" anchorCtr="0" compatLnSpc="1">
            <a:prstTxWarp prst="textNoShape">
              <a:avLst/>
            </a:prstTxWarp>
            <a:normAutofit/>
          </a:bodyPr>
          <a:lstStyle/>
          <a:p>
            <a:endParaRPr lang="id-ID"/>
          </a:p>
        </p:txBody>
      </p:sp>
      <p:sp>
        <p:nvSpPr>
          <p:cNvPr id="46" name="Freeform 10"/>
          <p:cNvSpPr>
            <a:spLocks noEditPoints="1"/>
          </p:cNvSpPr>
          <p:nvPr/>
        </p:nvSpPr>
        <p:spPr bwMode="auto">
          <a:xfrm>
            <a:off x="3166628" y="2746088"/>
            <a:ext cx="1312033" cy="2390289"/>
          </a:xfrm>
          <a:custGeom>
            <a:avLst/>
            <a:gdLst>
              <a:gd name="T0" fmla="*/ 0 w 1725"/>
              <a:gd name="T1" fmla="*/ 728 h 3136"/>
              <a:gd name="T2" fmla="*/ 654 w 1725"/>
              <a:gd name="T3" fmla="*/ 1382 h 3136"/>
              <a:gd name="T4" fmla="*/ 1577 w 1725"/>
              <a:gd name="T5" fmla="*/ 1789 h 3136"/>
              <a:gd name="T6" fmla="*/ 1669 w 1725"/>
              <a:gd name="T7" fmla="*/ 3119 h 3136"/>
              <a:gd name="T8" fmla="*/ 1666 w 1725"/>
              <a:gd name="T9" fmla="*/ 1513 h 3136"/>
              <a:gd name="T10" fmla="*/ 654 w 1725"/>
              <a:gd name="T11" fmla="*/ 73 h 3136"/>
              <a:gd name="T12" fmla="*/ 0 w 1725"/>
              <a:gd name="T13" fmla="*/ 728 h 3136"/>
              <a:gd name="T14" fmla="*/ 119 w 1725"/>
              <a:gd name="T15" fmla="*/ 727 h 3136"/>
              <a:gd name="T16" fmla="*/ 858 w 1725"/>
              <a:gd name="T17" fmla="*/ 232 h 3136"/>
              <a:gd name="T18" fmla="*/ 858 w 1725"/>
              <a:gd name="T19" fmla="*/ 232 h 3136"/>
              <a:gd name="T20" fmla="*/ 1517 w 1725"/>
              <a:gd name="T21" fmla="*/ 1260 h 3136"/>
              <a:gd name="T22" fmla="*/ 1327 w 1725"/>
              <a:gd name="T23" fmla="*/ 1365 h 3136"/>
              <a:gd name="T24" fmla="*/ 654 w 1725"/>
              <a:gd name="T25" fmla="*/ 1263 h 3136"/>
              <a:gd name="T26" fmla="*/ 119 w 1725"/>
              <a:gd name="T27" fmla="*/ 727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5" h="3136">
                <a:moveTo>
                  <a:pt x="0" y="728"/>
                </a:moveTo>
                <a:cubicBezTo>
                  <a:pt x="0" y="1089"/>
                  <a:pt x="293" y="1382"/>
                  <a:pt x="654" y="1382"/>
                </a:cubicBezTo>
                <a:cubicBezTo>
                  <a:pt x="654" y="1382"/>
                  <a:pt x="1471" y="1368"/>
                  <a:pt x="1577" y="1789"/>
                </a:cubicBezTo>
                <a:cubicBezTo>
                  <a:pt x="1650" y="2081"/>
                  <a:pt x="1614" y="3136"/>
                  <a:pt x="1669" y="3119"/>
                </a:cubicBezTo>
                <a:cubicBezTo>
                  <a:pt x="1725" y="3102"/>
                  <a:pt x="1666" y="1513"/>
                  <a:pt x="1666" y="1513"/>
                </a:cubicBezTo>
                <a:cubicBezTo>
                  <a:pt x="1666" y="0"/>
                  <a:pt x="654" y="73"/>
                  <a:pt x="654" y="73"/>
                </a:cubicBezTo>
                <a:cubicBezTo>
                  <a:pt x="293" y="73"/>
                  <a:pt x="0" y="366"/>
                  <a:pt x="0" y="728"/>
                </a:cubicBezTo>
                <a:close/>
                <a:moveTo>
                  <a:pt x="119" y="727"/>
                </a:moveTo>
                <a:cubicBezTo>
                  <a:pt x="119" y="431"/>
                  <a:pt x="464" y="101"/>
                  <a:pt x="858" y="232"/>
                </a:cubicBezTo>
                <a:cubicBezTo>
                  <a:pt x="858" y="232"/>
                  <a:pt x="858" y="232"/>
                  <a:pt x="858" y="232"/>
                </a:cubicBezTo>
                <a:cubicBezTo>
                  <a:pt x="1302" y="379"/>
                  <a:pt x="1461" y="872"/>
                  <a:pt x="1517" y="1260"/>
                </a:cubicBezTo>
                <a:cubicBezTo>
                  <a:pt x="1530" y="1352"/>
                  <a:pt x="1487" y="1434"/>
                  <a:pt x="1327" y="1365"/>
                </a:cubicBezTo>
                <a:cubicBezTo>
                  <a:pt x="1190" y="1306"/>
                  <a:pt x="976" y="1254"/>
                  <a:pt x="654" y="1263"/>
                </a:cubicBezTo>
                <a:cubicBezTo>
                  <a:pt x="358" y="1263"/>
                  <a:pt x="119" y="1023"/>
                  <a:pt x="119" y="7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4491" tIns="42245" rIns="84491" bIns="42245" numCol="1" anchor="t" anchorCtr="0" compatLnSpc="1">
            <a:prstTxWarp prst="textNoShape">
              <a:avLst/>
            </a:prstTxWarp>
            <a:normAutofit/>
          </a:bodyPr>
          <a:lstStyle/>
          <a:p>
            <a:endParaRPr lang="id-ID"/>
          </a:p>
        </p:txBody>
      </p:sp>
      <p:sp>
        <p:nvSpPr>
          <p:cNvPr id="48" name="Freeform 7"/>
          <p:cNvSpPr>
            <a:spLocks noEditPoints="1"/>
          </p:cNvSpPr>
          <p:nvPr/>
        </p:nvSpPr>
        <p:spPr bwMode="auto">
          <a:xfrm>
            <a:off x="4678312" y="2741572"/>
            <a:ext cx="1312676" cy="2390289"/>
          </a:xfrm>
          <a:custGeom>
            <a:avLst/>
            <a:gdLst>
              <a:gd name="T0" fmla="*/ 1072 w 1726"/>
              <a:gd name="T1" fmla="*/ 73 h 3136"/>
              <a:gd name="T2" fmla="*/ 60 w 1726"/>
              <a:gd name="T3" fmla="*/ 1513 h 3136"/>
              <a:gd name="T4" fmla="*/ 57 w 1726"/>
              <a:gd name="T5" fmla="*/ 3119 h 3136"/>
              <a:gd name="T6" fmla="*/ 149 w 1726"/>
              <a:gd name="T7" fmla="*/ 1789 h 3136"/>
              <a:gd name="T8" fmla="*/ 1072 w 1726"/>
              <a:gd name="T9" fmla="*/ 1382 h 3136"/>
              <a:gd name="T10" fmla="*/ 1726 w 1726"/>
              <a:gd name="T11" fmla="*/ 728 h 3136"/>
              <a:gd name="T12" fmla="*/ 1072 w 1726"/>
              <a:gd name="T13" fmla="*/ 73 h 3136"/>
              <a:gd name="T14" fmla="*/ 1072 w 1726"/>
              <a:gd name="T15" fmla="*/ 1263 h 3136"/>
              <a:gd name="T16" fmla="*/ 399 w 1726"/>
              <a:gd name="T17" fmla="*/ 1365 h 3136"/>
              <a:gd name="T18" fmla="*/ 209 w 1726"/>
              <a:gd name="T19" fmla="*/ 1260 h 3136"/>
              <a:gd name="T20" fmla="*/ 867 w 1726"/>
              <a:gd name="T21" fmla="*/ 232 h 3136"/>
              <a:gd name="T22" fmla="*/ 867 w 1726"/>
              <a:gd name="T23" fmla="*/ 232 h 3136"/>
              <a:gd name="T24" fmla="*/ 1607 w 1726"/>
              <a:gd name="T25" fmla="*/ 727 h 3136"/>
              <a:gd name="T26" fmla="*/ 1072 w 1726"/>
              <a:gd name="T27" fmla="*/ 1263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6" h="3136">
                <a:moveTo>
                  <a:pt x="1072" y="73"/>
                </a:moveTo>
                <a:cubicBezTo>
                  <a:pt x="1072" y="73"/>
                  <a:pt x="60" y="0"/>
                  <a:pt x="60" y="1513"/>
                </a:cubicBezTo>
                <a:cubicBezTo>
                  <a:pt x="60" y="1513"/>
                  <a:pt x="0" y="3102"/>
                  <a:pt x="57" y="3119"/>
                </a:cubicBezTo>
                <a:cubicBezTo>
                  <a:pt x="111" y="3136"/>
                  <a:pt x="75" y="2081"/>
                  <a:pt x="149" y="1789"/>
                </a:cubicBezTo>
                <a:cubicBezTo>
                  <a:pt x="255" y="1368"/>
                  <a:pt x="1072" y="1382"/>
                  <a:pt x="1072" y="1382"/>
                </a:cubicBezTo>
                <a:cubicBezTo>
                  <a:pt x="1433" y="1382"/>
                  <a:pt x="1726" y="1089"/>
                  <a:pt x="1726" y="728"/>
                </a:cubicBezTo>
                <a:cubicBezTo>
                  <a:pt x="1726" y="366"/>
                  <a:pt x="1433" y="73"/>
                  <a:pt x="1072" y="73"/>
                </a:cubicBezTo>
                <a:close/>
                <a:moveTo>
                  <a:pt x="1072" y="1263"/>
                </a:moveTo>
                <a:cubicBezTo>
                  <a:pt x="750" y="1254"/>
                  <a:pt x="536" y="1306"/>
                  <a:pt x="399" y="1365"/>
                </a:cubicBezTo>
                <a:cubicBezTo>
                  <a:pt x="239" y="1434"/>
                  <a:pt x="196" y="1352"/>
                  <a:pt x="209" y="1260"/>
                </a:cubicBezTo>
                <a:cubicBezTo>
                  <a:pt x="265" y="872"/>
                  <a:pt x="424" y="379"/>
                  <a:pt x="867" y="232"/>
                </a:cubicBezTo>
                <a:cubicBezTo>
                  <a:pt x="867" y="232"/>
                  <a:pt x="867" y="232"/>
                  <a:pt x="867" y="232"/>
                </a:cubicBezTo>
                <a:cubicBezTo>
                  <a:pt x="1262" y="101"/>
                  <a:pt x="1607" y="431"/>
                  <a:pt x="1607" y="727"/>
                </a:cubicBezTo>
                <a:cubicBezTo>
                  <a:pt x="1607" y="1023"/>
                  <a:pt x="1367" y="1263"/>
                  <a:pt x="1072" y="12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4491" tIns="42245" rIns="84491" bIns="42245" numCol="1" anchor="t" anchorCtr="0" compatLnSpc="1">
            <a:prstTxWarp prst="textNoShape">
              <a:avLst/>
            </a:prstTxWarp>
            <a:normAutofit/>
          </a:bodyPr>
          <a:lstStyle/>
          <a:p>
            <a:endParaRPr lang="id-ID"/>
          </a:p>
        </p:txBody>
      </p:sp>
      <p:sp>
        <p:nvSpPr>
          <p:cNvPr id="49" name="Freeform 11"/>
          <p:cNvSpPr>
            <a:spLocks noEditPoints="1"/>
          </p:cNvSpPr>
          <p:nvPr/>
        </p:nvSpPr>
        <p:spPr bwMode="auto">
          <a:xfrm>
            <a:off x="3313339" y="3851256"/>
            <a:ext cx="1099045" cy="1259965"/>
          </a:xfrm>
          <a:custGeom>
            <a:avLst/>
            <a:gdLst>
              <a:gd name="T0" fmla="*/ 0 w 1445"/>
              <a:gd name="T1" fmla="*/ 675 h 1653"/>
              <a:gd name="T2" fmla="*/ 662 w 1445"/>
              <a:gd name="T3" fmla="*/ 1329 h 1653"/>
              <a:gd name="T4" fmla="*/ 1309 w 1445"/>
              <a:gd name="T5" fmla="*/ 1463 h 1653"/>
              <a:gd name="T6" fmla="*/ 1387 w 1445"/>
              <a:gd name="T7" fmla="*/ 1653 h 1653"/>
              <a:gd name="T8" fmla="*/ 1273 w 1445"/>
              <a:gd name="T9" fmla="*/ 389 h 1653"/>
              <a:gd name="T10" fmla="*/ 655 w 1445"/>
              <a:gd name="T11" fmla="*/ 20 h 1653"/>
              <a:gd name="T12" fmla="*/ 0 w 1445"/>
              <a:gd name="T13" fmla="*/ 675 h 1653"/>
              <a:gd name="T14" fmla="*/ 117 w 1445"/>
              <a:gd name="T15" fmla="*/ 671 h 1653"/>
              <a:gd name="T16" fmla="*/ 652 w 1445"/>
              <a:gd name="T17" fmla="*/ 135 h 1653"/>
              <a:gd name="T18" fmla="*/ 1108 w 1445"/>
              <a:gd name="T19" fmla="*/ 389 h 1653"/>
              <a:gd name="T20" fmla="*/ 1275 w 1445"/>
              <a:gd name="T21" fmla="*/ 1129 h 1653"/>
              <a:gd name="T22" fmla="*/ 1121 w 1445"/>
              <a:gd name="T23" fmla="*/ 1248 h 1653"/>
              <a:gd name="T24" fmla="*/ 652 w 1445"/>
              <a:gd name="T25" fmla="*/ 1206 h 1653"/>
              <a:gd name="T26" fmla="*/ 117 w 1445"/>
              <a:gd name="T27" fmla="*/ 671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5" h="1653">
                <a:moveTo>
                  <a:pt x="0" y="675"/>
                </a:moveTo>
                <a:cubicBezTo>
                  <a:pt x="0" y="1036"/>
                  <a:pt x="294" y="1329"/>
                  <a:pt x="662" y="1329"/>
                </a:cubicBezTo>
                <a:cubicBezTo>
                  <a:pt x="662" y="1329"/>
                  <a:pt x="1224" y="1338"/>
                  <a:pt x="1309" y="1463"/>
                </a:cubicBezTo>
                <a:cubicBezTo>
                  <a:pt x="1388" y="1579"/>
                  <a:pt x="1346" y="1653"/>
                  <a:pt x="1387" y="1653"/>
                </a:cubicBezTo>
                <a:cubicBezTo>
                  <a:pt x="1445" y="1653"/>
                  <a:pt x="1445" y="703"/>
                  <a:pt x="1273" y="389"/>
                </a:cubicBezTo>
                <a:cubicBezTo>
                  <a:pt x="1183" y="224"/>
                  <a:pt x="992" y="39"/>
                  <a:pt x="655" y="20"/>
                </a:cubicBezTo>
                <a:cubicBezTo>
                  <a:pt x="294" y="0"/>
                  <a:pt x="0" y="313"/>
                  <a:pt x="0" y="675"/>
                </a:cubicBezTo>
                <a:close/>
                <a:moveTo>
                  <a:pt x="117" y="671"/>
                </a:moveTo>
                <a:cubicBezTo>
                  <a:pt x="117" y="375"/>
                  <a:pt x="357" y="135"/>
                  <a:pt x="652" y="135"/>
                </a:cubicBezTo>
                <a:cubicBezTo>
                  <a:pt x="845" y="135"/>
                  <a:pt x="1013" y="237"/>
                  <a:pt x="1108" y="389"/>
                </a:cubicBezTo>
                <a:cubicBezTo>
                  <a:pt x="1241" y="603"/>
                  <a:pt x="1275" y="923"/>
                  <a:pt x="1275" y="1129"/>
                </a:cubicBezTo>
                <a:cubicBezTo>
                  <a:pt x="1275" y="1254"/>
                  <a:pt x="1223" y="1273"/>
                  <a:pt x="1121" y="1248"/>
                </a:cubicBezTo>
                <a:cubicBezTo>
                  <a:pt x="1018" y="1223"/>
                  <a:pt x="863" y="1199"/>
                  <a:pt x="652" y="1206"/>
                </a:cubicBezTo>
                <a:cubicBezTo>
                  <a:pt x="357" y="1206"/>
                  <a:pt x="117" y="966"/>
                  <a:pt x="117" y="6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84491" tIns="42245" rIns="84491" bIns="42245" numCol="1" anchor="t" anchorCtr="0" compatLnSpc="1">
            <a:prstTxWarp prst="textNoShape">
              <a:avLst/>
            </a:prstTxWarp>
            <a:normAutofit/>
          </a:bodyPr>
          <a:lstStyle/>
          <a:p>
            <a:endParaRPr lang="id-ID"/>
          </a:p>
        </p:txBody>
      </p:sp>
      <p:sp>
        <p:nvSpPr>
          <p:cNvPr id="50" name="Teardrop 49"/>
          <p:cNvSpPr/>
          <p:nvPr/>
        </p:nvSpPr>
        <p:spPr bwMode="auto">
          <a:xfrm rot="8100000">
            <a:off x="1587628" y="1758261"/>
            <a:ext cx="315882" cy="31662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491" tIns="42245" rIns="84491" bIns="42245" anchor="ctr">
            <a:normAutofit lnSpcReduction="10000"/>
          </a:bodyPr>
          <a:lstStyle/>
          <a:p>
            <a:pPr algn="ctr">
              <a:defRPr/>
            </a:pPr>
            <a:endParaRPr lang="en-US" sz="1000" dirty="0"/>
          </a:p>
        </p:txBody>
      </p:sp>
      <p:sp>
        <p:nvSpPr>
          <p:cNvPr id="51" name="TextBox 50"/>
          <p:cNvSpPr txBox="1"/>
          <p:nvPr/>
        </p:nvSpPr>
        <p:spPr>
          <a:xfrm>
            <a:off x="1861646" y="1732755"/>
            <a:ext cx="1298672" cy="370194"/>
          </a:xfrm>
          <a:prstGeom prst="rect">
            <a:avLst/>
          </a:prstGeom>
          <a:noFill/>
        </p:spPr>
        <p:txBody>
          <a:bodyPr wrap="square" lIns="84491" tIns="42245" rIns="84491" bIns="42245" rtlCol="0">
            <a:normAutofit fontScale="62500" lnSpcReduction="20000"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Бухгалтерский учет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4724" y="2107197"/>
            <a:ext cx="3302463" cy="888432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Бухгалтерский учет и анализ</a:t>
            </a:r>
          </a:p>
          <a:p>
            <a:pPr lvl="0">
              <a:spcBef>
                <a:spcPct val="20000"/>
              </a:spcBef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Налоги и налогообложение</a:t>
            </a:r>
          </a:p>
          <a:p>
            <a:pPr lvl="0">
              <a:spcBef>
                <a:spcPct val="20000"/>
              </a:spcBef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Бухгалтерская финансовая отчетность</a:t>
            </a:r>
          </a:p>
          <a:p>
            <a:pPr lvl="0">
              <a:spcBef>
                <a:spcPct val="20000"/>
              </a:spcBef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Lato Regular"/>
              <a:cs typeface="Lato Regular"/>
            </a:endParaRPr>
          </a:p>
          <a:p>
            <a:pPr lvl="0">
              <a:spcBef>
                <a:spcPct val="20000"/>
              </a:spcBef>
            </a:pP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Lato Regular"/>
              <a:cs typeface="Lato Regular"/>
            </a:endParaRPr>
          </a:p>
        </p:txBody>
      </p:sp>
      <p:sp>
        <p:nvSpPr>
          <p:cNvPr id="53" name="Teardrop 52"/>
          <p:cNvSpPr/>
          <p:nvPr/>
        </p:nvSpPr>
        <p:spPr bwMode="auto">
          <a:xfrm rot="8100000">
            <a:off x="250408" y="3426297"/>
            <a:ext cx="315882" cy="316623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491" tIns="42245" rIns="84491" bIns="42245" anchor="ctr">
            <a:normAutofit lnSpcReduction="10000"/>
          </a:bodyPr>
          <a:lstStyle/>
          <a:p>
            <a:pPr algn="ctr">
              <a:defRPr/>
            </a:pPr>
            <a:endParaRPr 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524427" y="3474902"/>
            <a:ext cx="1298672" cy="370194"/>
          </a:xfrm>
          <a:prstGeom prst="rect">
            <a:avLst/>
          </a:prstGeom>
          <a:noFill/>
        </p:spPr>
        <p:txBody>
          <a:bodyPr wrap="square" lIns="84491" tIns="42245" rIns="84491" bIns="42245" rtlCol="0">
            <a:normAutofit fontScale="92500"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4655" y="3742898"/>
            <a:ext cx="2611216" cy="888432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Менеджмент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Стратегическое планирование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Организация производства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Бизнес-планирование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Lato Regular"/>
              <a:cs typeface="Lato Regular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1861646" y="3659999"/>
            <a:ext cx="45829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ardrop 56"/>
          <p:cNvSpPr/>
          <p:nvPr/>
        </p:nvSpPr>
        <p:spPr bwMode="auto">
          <a:xfrm rot="8100000">
            <a:off x="6236682" y="1754850"/>
            <a:ext cx="315882" cy="316623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491" tIns="42245" rIns="84491" bIns="42245" anchor="ctr">
            <a:normAutofit lnSpcReduction="10000"/>
          </a:bodyPr>
          <a:lstStyle/>
          <a:p>
            <a:pPr algn="ctr">
              <a:defRPr/>
            </a:pPr>
            <a:endParaRPr lang="en-US" sz="1000" dirty="0"/>
          </a:p>
        </p:txBody>
      </p:sp>
      <p:sp>
        <p:nvSpPr>
          <p:cNvPr id="58" name="TextBox 57"/>
          <p:cNvSpPr txBox="1"/>
          <p:nvPr/>
        </p:nvSpPr>
        <p:spPr>
          <a:xfrm>
            <a:off x="6510700" y="1729343"/>
            <a:ext cx="1298672" cy="370194"/>
          </a:xfrm>
          <a:prstGeom prst="rect">
            <a:avLst/>
          </a:prstGeom>
          <a:noFill/>
        </p:spPr>
        <p:txBody>
          <a:bodyPr wrap="square" lIns="84491" tIns="42245" rIns="84491" bIns="42245" rtlCol="0">
            <a:norm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Финансы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34003" y="2086133"/>
            <a:ext cx="2601892" cy="1119645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rm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Финансы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Деньги, кредит, банки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Страхование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Инвестиционный анализ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Lato Regular"/>
              <a:cs typeface="Lato Regular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6420163" y="3522495"/>
            <a:ext cx="57674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ardrop 60"/>
          <p:cNvSpPr/>
          <p:nvPr/>
        </p:nvSpPr>
        <p:spPr bwMode="auto">
          <a:xfrm rot="8100000">
            <a:off x="7101723" y="3415331"/>
            <a:ext cx="315882" cy="316623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491" tIns="42245" rIns="84491" bIns="42245" anchor="ctr">
            <a:normAutofit lnSpcReduction="10000"/>
          </a:bodyPr>
          <a:lstStyle/>
          <a:p>
            <a:pPr algn="ctr">
              <a:defRPr/>
            </a:pPr>
            <a:endParaRPr lang="en-US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7375742" y="3389824"/>
            <a:ext cx="1298672" cy="370194"/>
          </a:xfrm>
          <a:prstGeom prst="rect">
            <a:avLst/>
          </a:prstGeom>
          <a:noFill/>
        </p:spPr>
        <p:txBody>
          <a:bodyPr wrap="square" lIns="84491" tIns="42245" rIns="84491" bIns="42245" rtlCol="0">
            <a:norm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Экономика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618249" y="3746751"/>
            <a:ext cx="2457512" cy="1205334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Макроэкономика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Микроэкономика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Экономическая теория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Статистика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Эконометрика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86262" y="29961"/>
            <a:ext cx="2736813" cy="254601"/>
          </a:xfrm>
          <a:prstGeom prst="rect">
            <a:avLst/>
          </a:prstGeom>
          <a:noFill/>
        </p:spPr>
        <p:txBody>
          <a:bodyPr wrap="square" lIns="84491" tIns="42245" rIns="84491" bIns="42245" rtlCol="0"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 предприятия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653552" y="284563"/>
            <a:ext cx="3894695" cy="1396863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Экономика и управление на предприятии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Анализ и диагностика финансово-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Lato Regular"/>
              <a:cs typeface="Lato Regular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хозяйственной деятельности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Планирование на предприятии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Lato Regular"/>
              <a:cs typeface="Lato Regular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Экономика труда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Lato Regular"/>
                <a:cs typeface="Lato Regular"/>
              </a:rPr>
              <a:t>Ценообразование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97" y="3037460"/>
            <a:ext cx="540381" cy="54714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067" y="1884171"/>
            <a:ext cx="607929" cy="40613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07" y="3090881"/>
            <a:ext cx="697993" cy="42869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18" y="4123500"/>
            <a:ext cx="360254" cy="5020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60924" y="4798197"/>
            <a:ext cx="3191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 процессе обучения студенты изучают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917" y="145342"/>
            <a:ext cx="28110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Программа бакалавриата призвана сформировать компетенции, которые позволят изучить особенности ведения бизнеса в России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36305" y="167209"/>
            <a:ext cx="26556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Разбираться в тонкостях российского законодательства в области экономики, создавать свой бизнес. </a:t>
            </a:r>
          </a:p>
        </p:txBody>
      </p:sp>
    </p:spTree>
    <p:extLst>
      <p:ext uri="{BB962C8B-B14F-4D97-AF65-F5344CB8AC3E}">
        <p14:creationId xmlns:p14="http://schemas.microsoft.com/office/powerpoint/2010/main" val="2670792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/>
      <p:bldP spid="55" grpId="0"/>
      <p:bldP spid="57" grpId="0" animBg="1"/>
      <p:bldP spid="58" grpId="0"/>
      <p:bldP spid="59" grpId="0"/>
      <p:bldP spid="61" grpId="0" animBg="1"/>
      <p:bldP spid="69" grpId="0"/>
      <p:bldP spid="77" grpId="0"/>
      <p:bldP spid="85" grpId="0"/>
      <p:bldP spid="86" grpId="0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/>
          <p:cNvSpPr>
            <a:spLocks noChangeArrowheads="1"/>
          </p:cNvSpPr>
          <p:nvPr/>
        </p:nvSpPr>
        <p:spPr bwMode="auto">
          <a:xfrm>
            <a:off x="4398607" y="1567488"/>
            <a:ext cx="1417221" cy="1316713"/>
          </a:xfrm>
          <a:custGeom>
            <a:avLst/>
            <a:gdLst>
              <a:gd name="T0" fmla="*/ 2687 w 3532"/>
              <a:gd name="T1" fmla="*/ 719 h 3282"/>
              <a:gd name="T2" fmla="*/ 2687 w 3532"/>
              <a:gd name="T3" fmla="*/ 719 h 3282"/>
              <a:gd name="T4" fmla="*/ 2687 w 3532"/>
              <a:gd name="T5" fmla="*/ 594 h 3282"/>
              <a:gd name="T6" fmla="*/ 2218 w 3532"/>
              <a:gd name="T7" fmla="*/ 94 h 3282"/>
              <a:gd name="T8" fmla="*/ 1750 w 3532"/>
              <a:gd name="T9" fmla="*/ 375 h 3282"/>
              <a:gd name="T10" fmla="*/ 781 w 3532"/>
              <a:gd name="T11" fmla="*/ 0 h 3282"/>
              <a:gd name="T12" fmla="*/ 750 w 3532"/>
              <a:gd name="T13" fmla="*/ 0 h 3282"/>
              <a:gd name="T14" fmla="*/ 0 w 3532"/>
              <a:gd name="T15" fmla="*/ 3281 h 3282"/>
              <a:gd name="T16" fmla="*/ 593 w 3532"/>
              <a:gd name="T17" fmla="*/ 2906 h 3282"/>
              <a:gd name="T18" fmla="*/ 750 w 3532"/>
              <a:gd name="T19" fmla="*/ 2343 h 3282"/>
              <a:gd name="T20" fmla="*/ 1750 w 3532"/>
              <a:gd name="T21" fmla="*/ 2219 h 3282"/>
              <a:gd name="T22" fmla="*/ 2031 w 3532"/>
              <a:gd name="T23" fmla="*/ 2062 h 3282"/>
              <a:gd name="T24" fmla="*/ 2718 w 3532"/>
              <a:gd name="T25" fmla="*/ 1625 h 3282"/>
              <a:gd name="T26" fmla="*/ 3531 w 3532"/>
              <a:gd name="T27" fmla="*/ 1000 h 3282"/>
              <a:gd name="T28" fmla="*/ 2687 w 3532"/>
              <a:gd name="T29" fmla="*/ 719 h 3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32" h="3282">
                <a:moveTo>
                  <a:pt x="2687" y="719"/>
                </a:moveTo>
                <a:lnTo>
                  <a:pt x="2687" y="719"/>
                </a:lnTo>
                <a:cubicBezTo>
                  <a:pt x="2687" y="656"/>
                  <a:pt x="2687" y="625"/>
                  <a:pt x="2687" y="594"/>
                </a:cubicBezTo>
                <a:cubicBezTo>
                  <a:pt x="2687" y="312"/>
                  <a:pt x="2468" y="94"/>
                  <a:pt x="2218" y="94"/>
                </a:cubicBezTo>
                <a:cubicBezTo>
                  <a:pt x="2000" y="94"/>
                  <a:pt x="1843" y="187"/>
                  <a:pt x="1750" y="375"/>
                </a:cubicBezTo>
                <a:cubicBezTo>
                  <a:pt x="781" y="0"/>
                  <a:pt x="781" y="0"/>
                  <a:pt x="781" y="0"/>
                </a:cubicBezTo>
                <a:cubicBezTo>
                  <a:pt x="750" y="0"/>
                  <a:pt x="750" y="0"/>
                  <a:pt x="750" y="0"/>
                </a:cubicBezTo>
                <a:cubicBezTo>
                  <a:pt x="0" y="3281"/>
                  <a:pt x="0" y="3281"/>
                  <a:pt x="0" y="3281"/>
                </a:cubicBezTo>
                <a:cubicBezTo>
                  <a:pt x="593" y="2906"/>
                  <a:pt x="593" y="2906"/>
                  <a:pt x="593" y="2906"/>
                </a:cubicBezTo>
                <a:cubicBezTo>
                  <a:pt x="562" y="2719"/>
                  <a:pt x="625" y="2531"/>
                  <a:pt x="750" y="2343"/>
                </a:cubicBezTo>
                <a:cubicBezTo>
                  <a:pt x="1000" y="2031"/>
                  <a:pt x="1437" y="2000"/>
                  <a:pt x="1750" y="2219"/>
                </a:cubicBezTo>
                <a:cubicBezTo>
                  <a:pt x="2031" y="2062"/>
                  <a:pt x="2031" y="2062"/>
                  <a:pt x="2031" y="2062"/>
                </a:cubicBezTo>
                <a:cubicBezTo>
                  <a:pt x="2718" y="1625"/>
                  <a:pt x="2718" y="1625"/>
                  <a:pt x="2718" y="1625"/>
                </a:cubicBezTo>
                <a:cubicBezTo>
                  <a:pt x="2937" y="1343"/>
                  <a:pt x="3218" y="1125"/>
                  <a:pt x="3531" y="1000"/>
                </a:cubicBezTo>
                <a:lnTo>
                  <a:pt x="2687" y="719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182839" tIns="91419" rIns="182839" bIns="91419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/>
          <p:cNvSpPr>
            <a:spLocks noChangeArrowheads="1"/>
          </p:cNvSpPr>
          <p:nvPr/>
        </p:nvSpPr>
        <p:spPr bwMode="auto">
          <a:xfrm>
            <a:off x="4398602" y="2393975"/>
            <a:ext cx="1003202" cy="1644120"/>
          </a:xfrm>
          <a:custGeom>
            <a:avLst/>
            <a:gdLst>
              <a:gd name="T0" fmla="*/ 2500 w 2501"/>
              <a:gd name="T1" fmla="*/ 0 h 4095"/>
              <a:gd name="T2" fmla="*/ 2500 w 2501"/>
              <a:gd name="T3" fmla="*/ 0 h 4095"/>
              <a:gd name="T4" fmla="*/ 1718 w 2501"/>
              <a:gd name="T5" fmla="*/ 469 h 4095"/>
              <a:gd name="T6" fmla="*/ 1656 w 2501"/>
              <a:gd name="T7" fmla="*/ 375 h 4095"/>
              <a:gd name="T8" fmla="*/ 937 w 2501"/>
              <a:gd name="T9" fmla="*/ 438 h 4095"/>
              <a:gd name="T10" fmla="*/ 875 w 2501"/>
              <a:gd name="T11" fmla="*/ 969 h 4095"/>
              <a:gd name="T12" fmla="*/ 0 w 2501"/>
              <a:gd name="T13" fmla="*/ 1500 h 4095"/>
              <a:gd name="T14" fmla="*/ 2093 w 2501"/>
              <a:gd name="T15" fmla="*/ 4094 h 4095"/>
              <a:gd name="T16" fmla="*/ 2156 w 2501"/>
              <a:gd name="T17" fmla="*/ 3469 h 4095"/>
              <a:gd name="T18" fmla="*/ 1812 w 2501"/>
              <a:gd name="T19" fmla="*/ 3000 h 4095"/>
              <a:gd name="T20" fmla="*/ 2343 w 2501"/>
              <a:gd name="T21" fmla="*/ 2125 h 4095"/>
              <a:gd name="T22" fmla="*/ 2406 w 2501"/>
              <a:gd name="T23" fmla="*/ 1625 h 4095"/>
              <a:gd name="T24" fmla="*/ 2468 w 2501"/>
              <a:gd name="T25" fmla="*/ 1000 h 4095"/>
              <a:gd name="T26" fmla="*/ 2406 w 2501"/>
              <a:gd name="T27" fmla="*/ 532 h 4095"/>
              <a:gd name="T28" fmla="*/ 2500 w 2501"/>
              <a:gd name="T29" fmla="*/ 0 h 4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01" h="4095">
                <a:moveTo>
                  <a:pt x="2500" y="0"/>
                </a:moveTo>
                <a:lnTo>
                  <a:pt x="2500" y="0"/>
                </a:lnTo>
                <a:cubicBezTo>
                  <a:pt x="1718" y="469"/>
                  <a:pt x="1718" y="469"/>
                  <a:pt x="1718" y="469"/>
                </a:cubicBezTo>
                <a:cubicBezTo>
                  <a:pt x="1718" y="438"/>
                  <a:pt x="1687" y="407"/>
                  <a:pt x="1656" y="375"/>
                </a:cubicBezTo>
                <a:cubicBezTo>
                  <a:pt x="1437" y="219"/>
                  <a:pt x="1125" y="250"/>
                  <a:pt x="937" y="438"/>
                </a:cubicBezTo>
                <a:cubicBezTo>
                  <a:pt x="812" y="594"/>
                  <a:pt x="812" y="813"/>
                  <a:pt x="875" y="969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2093" y="4094"/>
                  <a:pt x="2093" y="4094"/>
                  <a:pt x="2093" y="4094"/>
                </a:cubicBezTo>
                <a:cubicBezTo>
                  <a:pt x="2156" y="3469"/>
                  <a:pt x="2156" y="3469"/>
                  <a:pt x="2156" y="3469"/>
                </a:cubicBezTo>
                <a:cubicBezTo>
                  <a:pt x="2000" y="3375"/>
                  <a:pt x="1875" y="3219"/>
                  <a:pt x="1812" y="3000"/>
                </a:cubicBezTo>
                <a:cubicBezTo>
                  <a:pt x="1718" y="2625"/>
                  <a:pt x="1968" y="2250"/>
                  <a:pt x="2343" y="2125"/>
                </a:cubicBezTo>
                <a:cubicBezTo>
                  <a:pt x="2406" y="1625"/>
                  <a:pt x="2406" y="1625"/>
                  <a:pt x="2406" y="1625"/>
                </a:cubicBezTo>
                <a:cubicBezTo>
                  <a:pt x="2468" y="1000"/>
                  <a:pt x="2468" y="1000"/>
                  <a:pt x="2468" y="1000"/>
                </a:cubicBezTo>
                <a:cubicBezTo>
                  <a:pt x="2437" y="844"/>
                  <a:pt x="2406" y="688"/>
                  <a:pt x="2406" y="532"/>
                </a:cubicBezTo>
                <a:cubicBezTo>
                  <a:pt x="2406" y="344"/>
                  <a:pt x="2437" y="157"/>
                  <a:pt x="2500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lIns="182839" tIns="91419" rIns="182839" bIns="91419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5201873" y="2972691"/>
            <a:ext cx="1441991" cy="1153892"/>
          </a:xfrm>
          <a:custGeom>
            <a:avLst/>
            <a:gdLst>
              <a:gd name="T0" fmla="*/ 3592 w 3593"/>
              <a:gd name="T1" fmla="*/ 2875 h 2876"/>
              <a:gd name="T2" fmla="*/ 3592 w 3593"/>
              <a:gd name="T3" fmla="*/ 2875 h 2876"/>
              <a:gd name="T4" fmla="*/ 3186 w 3593"/>
              <a:gd name="T5" fmla="*/ 2469 h 2876"/>
              <a:gd name="T6" fmla="*/ 2592 w 3593"/>
              <a:gd name="T7" fmla="*/ 2437 h 2876"/>
              <a:gd name="T8" fmla="*/ 2217 w 3593"/>
              <a:gd name="T9" fmla="*/ 1469 h 2876"/>
              <a:gd name="T10" fmla="*/ 1437 w 3593"/>
              <a:gd name="T11" fmla="*/ 656 h 2876"/>
              <a:gd name="T12" fmla="*/ 687 w 3593"/>
              <a:gd name="T13" fmla="*/ 0 h 2876"/>
              <a:gd name="T14" fmla="*/ 562 w 3593"/>
              <a:gd name="T15" fmla="*/ 906 h 2876"/>
              <a:gd name="T16" fmla="*/ 437 w 3593"/>
              <a:gd name="T17" fmla="*/ 937 h 2876"/>
              <a:gd name="T18" fmla="*/ 62 w 3593"/>
              <a:gd name="T19" fmla="*/ 1500 h 2876"/>
              <a:gd name="T20" fmla="*/ 437 w 3593"/>
              <a:gd name="T21" fmla="*/ 1875 h 2876"/>
              <a:gd name="T22" fmla="*/ 312 w 3593"/>
              <a:gd name="T23" fmla="*/ 2875 h 2876"/>
              <a:gd name="T24" fmla="*/ 3592 w 3593"/>
              <a:gd name="T25" fmla="*/ 2875 h 2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93" h="2876">
                <a:moveTo>
                  <a:pt x="3592" y="2875"/>
                </a:moveTo>
                <a:lnTo>
                  <a:pt x="3592" y="2875"/>
                </a:lnTo>
                <a:cubicBezTo>
                  <a:pt x="3186" y="2469"/>
                  <a:pt x="3186" y="2469"/>
                  <a:pt x="3186" y="2469"/>
                </a:cubicBezTo>
                <a:cubicBezTo>
                  <a:pt x="2999" y="2531"/>
                  <a:pt x="2780" y="2531"/>
                  <a:pt x="2592" y="2437"/>
                </a:cubicBezTo>
                <a:cubicBezTo>
                  <a:pt x="2249" y="2250"/>
                  <a:pt x="2093" y="1844"/>
                  <a:pt x="2217" y="1469"/>
                </a:cubicBezTo>
                <a:cubicBezTo>
                  <a:pt x="1437" y="656"/>
                  <a:pt x="1437" y="656"/>
                  <a:pt x="1437" y="656"/>
                </a:cubicBezTo>
                <a:cubicBezTo>
                  <a:pt x="1125" y="531"/>
                  <a:pt x="843" y="312"/>
                  <a:pt x="687" y="0"/>
                </a:cubicBezTo>
                <a:cubicBezTo>
                  <a:pt x="562" y="906"/>
                  <a:pt x="562" y="906"/>
                  <a:pt x="562" y="906"/>
                </a:cubicBezTo>
                <a:cubicBezTo>
                  <a:pt x="531" y="906"/>
                  <a:pt x="468" y="906"/>
                  <a:pt x="437" y="937"/>
                </a:cubicBezTo>
                <a:cubicBezTo>
                  <a:pt x="156" y="969"/>
                  <a:pt x="0" y="1250"/>
                  <a:pt x="62" y="1500"/>
                </a:cubicBezTo>
                <a:cubicBezTo>
                  <a:pt x="93" y="1719"/>
                  <a:pt x="250" y="1844"/>
                  <a:pt x="437" y="1875"/>
                </a:cubicBezTo>
                <a:cubicBezTo>
                  <a:pt x="312" y="2875"/>
                  <a:pt x="312" y="2875"/>
                  <a:pt x="312" y="2875"/>
                </a:cubicBezTo>
                <a:lnTo>
                  <a:pt x="3592" y="2875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182839" tIns="91419" rIns="182839" bIns="91419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ChangeArrowheads="1"/>
          </p:cNvSpPr>
          <p:nvPr/>
        </p:nvSpPr>
        <p:spPr bwMode="auto">
          <a:xfrm>
            <a:off x="5966219" y="3084188"/>
            <a:ext cx="1654310" cy="1040627"/>
          </a:xfrm>
          <a:custGeom>
            <a:avLst/>
            <a:gdLst>
              <a:gd name="T0" fmla="*/ 4124 w 4125"/>
              <a:gd name="T1" fmla="*/ 0 h 2595"/>
              <a:gd name="T2" fmla="*/ 4124 w 4125"/>
              <a:gd name="T3" fmla="*/ 0 h 2595"/>
              <a:gd name="T4" fmla="*/ 3499 w 4125"/>
              <a:gd name="T5" fmla="*/ 63 h 2595"/>
              <a:gd name="T6" fmla="*/ 3093 w 4125"/>
              <a:gd name="T7" fmla="*/ 500 h 2595"/>
              <a:gd name="T8" fmla="*/ 2124 w 4125"/>
              <a:gd name="T9" fmla="*/ 188 h 2595"/>
              <a:gd name="T10" fmla="*/ 999 w 4125"/>
              <a:gd name="T11" fmla="*/ 313 h 2595"/>
              <a:gd name="T12" fmla="*/ 187 w 4125"/>
              <a:gd name="T13" fmla="*/ 531 h 2595"/>
              <a:gd name="T14" fmla="*/ 0 w 4125"/>
              <a:gd name="T15" fmla="*/ 500 h 2595"/>
              <a:gd name="T16" fmla="*/ 655 w 4125"/>
              <a:gd name="T17" fmla="*/ 1156 h 2595"/>
              <a:gd name="T18" fmla="*/ 561 w 4125"/>
              <a:gd name="T19" fmla="*/ 1250 h 2595"/>
              <a:gd name="T20" fmla="*/ 811 w 4125"/>
              <a:gd name="T21" fmla="*/ 1938 h 2595"/>
              <a:gd name="T22" fmla="*/ 1311 w 4125"/>
              <a:gd name="T23" fmla="*/ 1875 h 2595"/>
              <a:gd name="T24" fmla="*/ 2030 w 4125"/>
              <a:gd name="T25" fmla="*/ 2594 h 2595"/>
              <a:gd name="T26" fmla="*/ 4124 w 4125"/>
              <a:gd name="T27" fmla="*/ 0 h 2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125" h="2595">
                <a:moveTo>
                  <a:pt x="4124" y="0"/>
                </a:moveTo>
                <a:lnTo>
                  <a:pt x="4124" y="0"/>
                </a:lnTo>
                <a:cubicBezTo>
                  <a:pt x="3499" y="63"/>
                  <a:pt x="3499" y="63"/>
                  <a:pt x="3499" y="63"/>
                </a:cubicBezTo>
                <a:cubicBezTo>
                  <a:pt x="3436" y="250"/>
                  <a:pt x="3280" y="406"/>
                  <a:pt x="3093" y="500"/>
                </a:cubicBezTo>
                <a:cubicBezTo>
                  <a:pt x="2749" y="688"/>
                  <a:pt x="2311" y="531"/>
                  <a:pt x="2124" y="188"/>
                </a:cubicBezTo>
                <a:cubicBezTo>
                  <a:pt x="999" y="313"/>
                  <a:pt x="999" y="313"/>
                  <a:pt x="999" y="313"/>
                </a:cubicBezTo>
                <a:cubicBezTo>
                  <a:pt x="749" y="438"/>
                  <a:pt x="468" y="531"/>
                  <a:pt x="187" y="531"/>
                </a:cubicBezTo>
                <a:cubicBezTo>
                  <a:pt x="125" y="531"/>
                  <a:pt x="62" y="500"/>
                  <a:pt x="0" y="500"/>
                </a:cubicBezTo>
                <a:cubicBezTo>
                  <a:pt x="655" y="1156"/>
                  <a:pt x="655" y="1156"/>
                  <a:pt x="655" y="1156"/>
                </a:cubicBezTo>
                <a:cubicBezTo>
                  <a:pt x="624" y="1188"/>
                  <a:pt x="593" y="1219"/>
                  <a:pt x="561" y="1250"/>
                </a:cubicBezTo>
                <a:cubicBezTo>
                  <a:pt x="468" y="1500"/>
                  <a:pt x="561" y="1813"/>
                  <a:pt x="811" y="1938"/>
                </a:cubicBezTo>
                <a:cubicBezTo>
                  <a:pt x="968" y="2000"/>
                  <a:pt x="1186" y="1969"/>
                  <a:pt x="1311" y="1875"/>
                </a:cubicBezTo>
                <a:cubicBezTo>
                  <a:pt x="2030" y="2594"/>
                  <a:pt x="2030" y="2594"/>
                  <a:pt x="2030" y="2594"/>
                </a:cubicBezTo>
                <a:lnTo>
                  <a:pt x="4124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182839" tIns="91419" rIns="182839" bIns="91419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>
            <a:spLocks noChangeArrowheads="1"/>
          </p:cNvSpPr>
          <p:nvPr/>
        </p:nvSpPr>
        <p:spPr bwMode="auto">
          <a:xfrm>
            <a:off x="6528860" y="1655979"/>
            <a:ext cx="1178363" cy="1592796"/>
          </a:xfrm>
          <a:custGeom>
            <a:avLst/>
            <a:gdLst>
              <a:gd name="T0" fmla="*/ 2938 w 2939"/>
              <a:gd name="T1" fmla="*/ 3281 h 3969"/>
              <a:gd name="T2" fmla="*/ 2938 w 2939"/>
              <a:gd name="T3" fmla="*/ 3281 h 3969"/>
              <a:gd name="T4" fmla="*/ 2188 w 2939"/>
              <a:gd name="T5" fmla="*/ 0 h 3969"/>
              <a:gd name="T6" fmla="*/ 1813 w 2939"/>
              <a:gd name="T7" fmla="*/ 593 h 3969"/>
              <a:gd name="T8" fmla="*/ 1906 w 2939"/>
              <a:gd name="T9" fmla="*/ 1156 h 3969"/>
              <a:gd name="T10" fmla="*/ 1063 w 2939"/>
              <a:gd name="T11" fmla="*/ 1750 h 3969"/>
              <a:gd name="T12" fmla="*/ 469 w 2939"/>
              <a:gd name="T13" fmla="*/ 2687 h 3969"/>
              <a:gd name="T14" fmla="*/ 0 w 2939"/>
              <a:gd name="T15" fmla="*/ 3593 h 3969"/>
              <a:gd name="T16" fmla="*/ 875 w 2939"/>
              <a:gd name="T17" fmla="*/ 3499 h 3969"/>
              <a:gd name="T18" fmla="*/ 938 w 2939"/>
              <a:gd name="T19" fmla="*/ 3625 h 3969"/>
              <a:gd name="T20" fmla="*/ 1594 w 2939"/>
              <a:gd name="T21" fmla="*/ 3843 h 3969"/>
              <a:gd name="T22" fmla="*/ 1875 w 2939"/>
              <a:gd name="T23" fmla="*/ 3406 h 3969"/>
              <a:gd name="T24" fmla="*/ 2938 w 2939"/>
              <a:gd name="T25" fmla="*/ 3312 h 3969"/>
              <a:gd name="T26" fmla="*/ 2938 w 2939"/>
              <a:gd name="T27" fmla="*/ 3281 h 3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39" h="3969">
                <a:moveTo>
                  <a:pt x="2938" y="3281"/>
                </a:moveTo>
                <a:lnTo>
                  <a:pt x="2938" y="3281"/>
                </a:lnTo>
                <a:cubicBezTo>
                  <a:pt x="2188" y="0"/>
                  <a:pt x="2188" y="0"/>
                  <a:pt x="2188" y="0"/>
                </a:cubicBezTo>
                <a:cubicBezTo>
                  <a:pt x="1813" y="593"/>
                  <a:pt x="1813" y="593"/>
                  <a:pt x="1813" y="593"/>
                </a:cubicBezTo>
                <a:cubicBezTo>
                  <a:pt x="1938" y="750"/>
                  <a:pt x="1969" y="968"/>
                  <a:pt x="1906" y="1156"/>
                </a:cubicBezTo>
                <a:cubicBezTo>
                  <a:pt x="1844" y="1562"/>
                  <a:pt x="1469" y="1812"/>
                  <a:pt x="1063" y="1750"/>
                </a:cubicBezTo>
                <a:cubicBezTo>
                  <a:pt x="469" y="2687"/>
                  <a:pt x="469" y="2687"/>
                  <a:pt x="469" y="2687"/>
                </a:cubicBezTo>
                <a:cubicBezTo>
                  <a:pt x="406" y="3031"/>
                  <a:pt x="219" y="3343"/>
                  <a:pt x="0" y="3593"/>
                </a:cubicBezTo>
                <a:cubicBezTo>
                  <a:pt x="875" y="3499"/>
                  <a:pt x="875" y="3499"/>
                  <a:pt x="875" y="3499"/>
                </a:cubicBezTo>
                <a:cubicBezTo>
                  <a:pt x="906" y="3531"/>
                  <a:pt x="906" y="3562"/>
                  <a:pt x="938" y="3625"/>
                </a:cubicBezTo>
                <a:cubicBezTo>
                  <a:pt x="1031" y="3843"/>
                  <a:pt x="1344" y="3968"/>
                  <a:pt x="1594" y="3843"/>
                </a:cubicBezTo>
                <a:cubicBezTo>
                  <a:pt x="1781" y="3750"/>
                  <a:pt x="1875" y="3593"/>
                  <a:pt x="1875" y="3406"/>
                </a:cubicBezTo>
                <a:cubicBezTo>
                  <a:pt x="2938" y="3312"/>
                  <a:pt x="2938" y="3312"/>
                  <a:pt x="2938" y="3312"/>
                </a:cubicBezTo>
                <a:lnTo>
                  <a:pt x="2938" y="3281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182839" tIns="91419" rIns="182839" bIns="91419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6141382" y="926835"/>
            <a:ext cx="1242059" cy="1605185"/>
          </a:xfrm>
          <a:custGeom>
            <a:avLst/>
            <a:gdLst>
              <a:gd name="T0" fmla="*/ 2469 w 3095"/>
              <a:gd name="T1" fmla="*/ 2438 h 4001"/>
              <a:gd name="T2" fmla="*/ 2469 w 3095"/>
              <a:gd name="T3" fmla="*/ 2438 h 4001"/>
              <a:gd name="T4" fmla="*/ 3094 w 3095"/>
              <a:gd name="T5" fmla="*/ 1469 h 4001"/>
              <a:gd name="T6" fmla="*/ 0 w 3095"/>
              <a:gd name="T7" fmla="*/ 0 h 4001"/>
              <a:gd name="T8" fmla="*/ 250 w 3095"/>
              <a:gd name="T9" fmla="*/ 719 h 4001"/>
              <a:gd name="T10" fmla="*/ 750 w 3095"/>
              <a:gd name="T11" fmla="*/ 1000 h 4001"/>
              <a:gd name="T12" fmla="*/ 657 w 3095"/>
              <a:gd name="T13" fmla="*/ 2000 h 4001"/>
              <a:gd name="T14" fmla="*/ 1032 w 3095"/>
              <a:gd name="T15" fmla="*/ 3094 h 4001"/>
              <a:gd name="T16" fmla="*/ 1438 w 3095"/>
              <a:gd name="T17" fmla="*/ 4000 h 4001"/>
              <a:gd name="T18" fmla="*/ 1938 w 3095"/>
              <a:gd name="T19" fmla="*/ 3250 h 4001"/>
              <a:gd name="T20" fmla="*/ 2063 w 3095"/>
              <a:gd name="T21" fmla="*/ 3281 h 4001"/>
              <a:gd name="T22" fmla="*/ 2657 w 3095"/>
              <a:gd name="T23" fmla="*/ 2906 h 4001"/>
              <a:gd name="T24" fmla="*/ 2469 w 3095"/>
              <a:gd name="T25" fmla="*/ 2438 h 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95" h="4001">
                <a:moveTo>
                  <a:pt x="2469" y="2438"/>
                </a:moveTo>
                <a:lnTo>
                  <a:pt x="2469" y="2438"/>
                </a:lnTo>
                <a:cubicBezTo>
                  <a:pt x="3094" y="1469"/>
                  <a:pt x="3094" y="1469"/>
                  <a:pt x="3094" y="1469"/>
                </a:cubicBezTo>
                <a:cubicBezTo>
                  <a:pt x="0" y="0"/>
                  <a:pt x="0" y="0"/>
                  <a:pt x="0" y="0"/>
                </a:cubicBezTo>
                <a:cubicBezTo>
                  <a:pt x="250" y="719"/>
                  <a:pt x="250" y="719"/>
                  <a:pt x="250" y="719"/>
                </a:cubicBezTo>
                <a:cubicBezTo>
                  <a:pt x="438" y="719"/>
                  <a:pt x="625" y="813"/>
                  <a:pt x="750" y="1000"/>
                </a:cubicBezTo>
                <a:cubicBezTo>
                  <a:pt x="1000" y="1313"/>
                  <a:pt x="969" y="1750"/>
                  <a:pt x="657" y="2000"/>
                </a:cubicBezTo>
                <a:cubicBezTo>
                  <a:pt x="1032" y="3094"/>
                  <a:pt x="1032" y="3094"/>
                  <a:pt x="1032" y="3094"/>
                </a:cubicBezTo>
                <a:cubicBezTo>
                  <a:pt x="1250" y="3344"/>
                  <a:pt x="1407" y="3656"/>
                  <a:pt x="1438" y="4000"/>
                </a:cubicBezTo>
                <a:cubicBezTo>
                  <a:pt x="1938" y="3250"/>
                  <a:pt x="1938" y="3250"/>
                  <a:pt x="1938" y="3250"/>
                </a:cubicBezTo>
                <a:cubicBezTo>
                  <a:pt x="1969" y="3281"/>
                  <a:pt x="2000" y="3281"/>
                  <a:pt x="2063" y="3281"/>
                </a:cubicBezTo>
                <a:cubicBezTo>
                  <a:pt x="2313" y="3344"/>
                  <a:pt x="2594" y="3188"/>
                  <a:pt x="2657" y="2906"/>
                </a:cubicBezTo>
                <a:cubicBezTo>
                  <a:pt x="2688" y="2719"/>
                  <a:pt x="2625" y="2531"/>
                  <a:pt x="2469" y="243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82839" tIns="91419" rIns="182839" bIns="91419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2"/>
          <p:cNvSpPr>
            <a:spLocks noChangeArrowheads="1"/>
          </p:cNvSpPr>
          <p:nvPr/>
        </p:nvSpPr>
        <p:spPr bwMode="auto">
          <a:xfrm>
            <a:off x="4787852" y="889666"/>
            <a:ext cx="1641923" cy="1153892"/>
          </a:xfrm>
          <a:custGeom>
            <a:avLst/>
            <a:gdLst>
              <a:gd name="T0" fmla="*/ 3843 w 4094"/>
              <a:gd name="T1" fmla="*/ 1938 h 2876"/>
              <a:gd name="T2" fmla="*/ 3843 w 4094"/>
              <a:gd name="T3" fmla="*/ 1938 h 2876"/>
              <a:gd name="T4" fmla="*/ 3937 w 4094"/>
              <a:gd name="T5" fmla="*/ 1250 h 2876"/>
              <a:gd name="T6" fmla="*/ 3437 w 4094"/>
              <a:gd name="T7" fmla="*/ 1063 h 2876"/>
              <a:gd name="T8" fmla="*/ 3094 w 4094"/>
              <a:gd name="T9" fmla="*/ 0 h 2876"/>
              <a:gd name="T10" fmla="*/ 0 w 4094"/>
              <a:gd name="T11" fmla="*/ 1500 h 2876"/>
              <a:gd name="T12" fmla="*/ 688 w 4094"/>
              <a:gd name="T13" fmla="*/ 1750 h 2876"/>
              <a:gd name="T14" fmla="*/ 1250 w 4094"/>
              <a:gd name="T15" fmla="*/ 1532 h 2876"/>
              <a:gd name="T16" fmla="*/ 1969 w 4094"/>
              <a:gd name="T17" fmla="*/ 2219 h 2876"/>
              <a:gd name="T18" fmla="*/ 3063 w 4094"/>
              <a:gd name="T19" fmla="*/ 2594 h 2876"/>
              <a:gd name="T20" fmla="*/ 3125 w 4094"/>
              <a:gd name="T21" fmla="*/ 2594 h 2876"/>
              <a:gd name="T22" fmla="*/ 4031 w 4094"/>
              <a:gd name="T23" fmla="*/ 2875 h 2876"/>
              <a:gd name="T24" fmla="*/ 3749 w 4094"/>
              <a:gd name="T25" fmla="*/ 2000 h 2876"/>
              <a:gd name="T26" fmla="*/ 3843 w 4094"/>
              <a:gd name="T27" fmla="*/ 1938 h 2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94" h="2876">
                <a:moveTo>
                  <a:pt x="3843" y="1938"/>
                </a:moveTo>
                <a:lnTo>
                  <a:pt x="3843" y="1938"/>
                </a:lnTo>
                <a:cubicBezTo>
                  <a:pt x="4062" y="1782"/>
                  <a:pt x="4093" y="1469"/>
                  <a:pt x="3937" y="1250"/>
                </a:cubicBezTo>
                <a:cubicBezTo>
                  <a:pt x="3812" y="1094"/>
                  <a:pt x="3624" y="1032"/>
                  <a:pt x="3437" y="1063"/>
                </a:cubicBezTo>
                <a:cubicBezTo>
                  <a:pt x="3094" y="0"/>
                  <a:pt x="3094" y="0"/>
                  <a:pt x="3094" y="0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688" y="1750"/>
                  <a:pt x="688" y="1750"/>
                  <a:pt x="688" y="1750"/>
                </a:cubicBezTo>
                <a:cubicBezTo>
                  <a:pt x="844" y="1594"/>
                  <a:pt x="1032" y="1532"/>
                  <a:pt x="1250" y="1532"/>
                </a:cubicBezTo>
                <a:cubicBezTo>
                  <a:pt x="1625" y="1532"/>
                  <a:pt x="1969" y="1813"/>
                  <a:pt x="1969" y="2219"/>
                </a:cubicBezTo>
                <a:cubicBezTo>
                  <a:pt x="3063" y="2594"/>
                  <a:pt x="3063" y="2594"/>
                  <a:pt x="3063" y="2594"/>
                </a:cubicBezTo>
                <a:cubicBezTo>
                  <a:pt x="3094" y="2594"/>
                  <a:pt x="3094" y="2594"/>
                  <a:pt x="3125" y="2594"/>
                </a:cubicBezTo>
                <a:cubicBezTo>
                  <a:pt x="3437" y="2594"/>
                  <a:pt x="3749" y="2688"/>
                  <a:pt x="4031" y="2875"/>
                </a:cubicBezTo>
                <a:cubicBezTo>
                  <a:pt x="3749" y="2000"/>
                  <a:pt x="3749" y="2000"/>
                  <a:pt x="3749" y="2000"/>
                </a:cubicBezTo>
                <a:cubicBezTo>
                  <a:pt x="3781" y="2000"/>
                  <a:pt x="3812" y="1969"/>
                  <a:pt x="3843" y="1938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txBody>
          <a:bodyPr wrap="none" lIns="182839" tIns="91419" rIns="182839" bIns="91419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16334" y="163554"/>
            <a:ext cx="4493247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85000" lnSpcReduction="20000"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Область</a:t>
            </a:r>
            <a:r>
              <a:rPr kumimoji="0" lang="ru-RU" sz="21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2100" b="1" dirty="0">
                <a:solidFill>
                  <a:srgbClr val="ED7D31"/>
                </a:solidFill>
                <a:latin typeface="Calibri" panose="020F0502020204030204"/>
              </a:rPr>
              <a:t>трудоустройства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выпускников экономических специальностей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54"/>
          <p:cNvSpPr>
            <a:spLocks noEditPoints="1"/>
          </p:cNvSpPr>
          <p:nvPr/>
        </p:nvSpPr>
        <p:spPr bwMode="auto">
          <a:xfrm>
            <a:off x="5610887" y="2183769"/>
            <a:ext cx="917972" cy="823913"/>
          </a:xfrm>
          <a:custGeom>
            <a:avLst/>
            <a:gdLst>
              <a:gd name="T0" fmla="*/ 86 w 105"/>
              <a:gd name="T1" fmla="*/ 28 h 93"/>
              <a:gd name="T2" fmla="*/ 66 w 105"/>
              <a:gd name="T3" fmla="*/ 20 h 93"/>
              <a:gd name="T4" fmla="*/ 45 w 105"/>
              <a:gd name="T5" fmla="*/ 10 h 93"/>
              <a:gd name="T6" fmla="*/ 19 w 105"/>
              <a:gd name="T7" fmla="*/ 28 h 93"/>
              <a:gd name="T8" fmla="*/ 18 w 105"/>
              <a:gd name="T9" fmla="*/ 65 h 93"/>
              <a:gd name="T10" fmla="*/ 18 w 105"/>
              <a:gd name="T11" fmla="*/ 49 h 93"/>
              <a:gd name="T12" fmla="*/ 18 w 105"/>
              <a:gd name="T13" fmla="*/ 65 h 93"/>
              <a:gd name="T14" fmla="*/ 18 w 105"/>
              <a:gd name="T15" fmla="*/ 89 h 93"/>
              <a:gd name="T16" fmla="*/ 33 w 105"/>
              <a:gd name="T17" fmla="*/ 77 h 93"/>
              <a:gd name="T18" fmla="*/ 40 w 105"/>
              <a:gd name="T19" fmla="*/ 88 h 93"/>
              <a:gd name="T20" fmla="*/ 35 w 105"/>
              <a:gd name="T21" fmla="*/ 56 h 93"/>
              <a:gd name="T22" fmla="*/ 35 w 105"/>
              <a:gd name="T23" fmla="*/ 38 h 93"/>
              <a:gd name="T24" fmla="*/ 35 w 105"/>
              <a:gd name="T25" fmla="*/ 21 h 93"/>
              <a:gd name="T26" fmla="*/ 35 w 105"/>
              <a:gd name="T27" fmla="*/ 38 h 93"/>
              <a:gd name="T28" fmla="*/ 48 w 105"/>
              <a:gd name="T29" fmla="*/ 65 h 93"/>
              <a:gd name="T30" fmla="*/ 50 w 105"/>
              <a:gd name="T31" fmla="*/ 49 h 93"/>
              <a:gd name="T32" fmla="*/ 57 w 105"/>
              <a:gd name="T33" fmla="*/ 61 h 93"/>
              <a:gd name="T34" fmla="*/ 62 w 105"/>
              <a:gd name="T35" fmla="*/ 38 h 93"/>
              <a:gd name="T36" fmla="*/ 69 w 105"/>
              <a:gd name="T37" fmla="*/ 23 h 93"/>
              <a:gd name="T38" fmla="*/ 71 w 105"/>
              <a:gd name="T39" fmla="*/ 23 h 93"/>
              <a:gd name="T40" fmla="*/ 83 w 105"/>
              <a:gd name="T41" fmla="*/ 48 h 93"/>
              <a:gd name="T42" fmla="*/ 53 w 105"/>
              <a:gd name="T43" fmla="*/ 89 h 93"/>
              <a:gd name="T44" fmla="*/ 68 w 105"/>
              <a:gd name="T45" fmla="*/ 77 h 93"/>
              <a:gd name="T46" fmla="*/ 75 w 105"/>
              <a:gd name="T47" fmla="*/ 88 h 93"/>
              <a:gd name="T48" fmla="*/ 80 w 105"/>
              <a:gd name="T49" fmla="*/ 65 h 93"/>
              <a:gd name="T50" fmla="*/ 87 w 105"/>
              <a:gd name="T51" fmla="*/ 51 h 93"/>
              <a:gd name="T52" fmla="*/ 88 w 105"/>
              <a:gd name="T53" fmla="*/ 51 h 93"/>
              <a:gd name="T54" fmla="*/ 11 w 105"/>
              <a:gd name="T55" fmla="*/ 60 h 93"/>
              <a:gd name="T56" fmla="*/ 14 w 105"/>
              <a:gd name="T57" fmla="*/ 49 h 93"/>
              <a:gd name="T58" fmla="*/ 28 w 105"/>
              <a:gd name="T59" fmla="*/ 89 h 93"/>
              <a:gd name="T60" fmla="*/ 31 w 105"/>
              <a:gd name="T61" fmla="*/ 78 h 93"/>
              <a:gd name="T62" fmla="*/ 42 w 105"/>
              <a:gd name="T63" fmla="*/ 89 h 93"/>
              <a:gd name="T64" fmla="*/ 51 w 105"/>
              <a:gd name="T65" fmla="*/ 89 h 93"/>
              <a:gd name="T66" fmla="*/ 35 w 105"/>
              <a:gd name="T67" fmla="*/ 75 h 93"/>
              <a:gd name="T68" fmla="*/ 35 w 105"/>
              <a:gd name="T69" fmla="*/ 57 h 93"/>
              <a:gd name="T70" fmla="*/ 21 w 105"/>
              <a:gd name="T71" fmla="*/ 64 h 93"/>
              <a:gd name="T72" fmla="*/ 21 w 105"/>
              <a:gd name="T73" fmla="*/ 50 h 93"/>
              <a:gd name="T74" fmla="*/ 19 w 105"/>
              <a:gd name="T75" fmla="*/ 47 h 93"/>
              <a:gd name="T76" fmla="*/ 9 w 105"/>
              <a:gd name="T77" fmla="*/ 38 h 93"/>
              <a:gd name="T78" fmla="*/ 28 w 105"/>
              <a:gd name="T79" fmla="*/ 33 h 93"/>
              <a:gd name="T80" fmla="*/ 31 w 105"/>
              <a:gd name="T81" fmla="*/ 22 h 93"/>
              <a:gd name="T82" fmla="*/ 33 w 105"/>
              <a:gd name="T83" fmla="*/ 19 h 93"/>
              <a:gd name="T84" fmla="*/ 43 w 105"/>
              <a:gd name="T85" fmla="*/ 10 h 93"/>
              <a:gd name="T86" fmla="*/ 42 w 105"/>
              <a:gd name="T87" fmla="*/ 33 h 93"/>
              <a:gd name="T88" fmla="*/ 49 w 105"/>
              <a:gd name="T89" fmla="*/ 29 h 93"/>
              <a:gd name="T90" fmla="*/ 64 w 105"/>
              <a:gd name="T91" fmla="*/ 34 h 93"/>
              <a:gd name="T92" fmla="*/ 66 w 105"/>
              <a:gd name="T93" fmla="*/ 22 h 93"/>
              <a:gd name="T94" fmla="*/ 68 w 105"/>
              <a:gd name="T95" fmla="*/ 19 h 93"/>
              <a:gd name="T96" fmla="*/ 78 w 105"/>
              <a:gd name="T97" fmla="*/ 10 h 93"/>
              <a:gd name="T98" fmla="*/ 76 w 105"/>
              <a:gd name="T99" fmla="*/ 34 h 93"/>
              <a:gd name="T100" fmla="*/ 74 w 105"/>
              <a:gd name="T101" fmla="*/ 21 h 93"/>
              <a:gd name="T102" fmla="*/ 64 w 105"/>
              <a:gd name="T103" fmla="*/ 88 h 93"/>
              <a:gd name="T104" fmla="*/ 66 w 105"/>
              <a:gd name="T105" fmla="*/ 78 h 93"/>
              <a:gd name="T106" fmla="*/ 76 w 105"/>
              <a:gd name="T107" fmla="*/ 90 h 93"/>
              <a:gd name="T108" fmla="*/ 74 w 105"/>
              <a:gd name="T109" fmla="*/ 77 h 93"/>
              <a:gd name="T110" fmla="*/ 70 w 105"/>
              <a:gd name="T111" fmla="*/ 75 h 93"/>
              <a:gd name="T112" fmla="*/ 70 w 105"/>
              <a:gd name="T113" fmla="*/ 57 h 93"/>
              <a:gd name="T114" fmla="*/ 82 w 105"/>
              <a:gd name="T115" fmla="*/ 62 h 93"/>
              <a:gd name="T116" fmla="*/ 84 w 105"/>
              <a:gd name="T117" fmla="*/ 50 h 93"/>
              <a:gd name="T118" fmla="*/ 86 w 105"/>
              <a:gd name="T119" fmla="*/ 47 h 93"/>
              <a:gd name="T120" fmla="*/ 96 w 105"/>
              <a:gd name="T121" fmla="*/ 38 h 93"/>
              <a:gd name="T122" fmla="*/ 94 w 105"/>
              <a:gd name="T123" fmla="*/ 62 h 93"/>
              <a:gd name="T124" fmla="*/ 92 w 105"/>
              <a:gd name="T125" fmla="*/ 4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5" h="93">
                <a:moveTo>
                  <a:pt x="92" y="48"/>
                </a:moveTo>
                <a:cubicBezTo>
                  <a:pt x="95" y="46"/>
                  <a:pt x="97" y="41"/>
                  <a:pt x="97" y="38"/>
                </a:cubicBezTo>
                <a:cubicBezTo>
                  <a:pt x="97" y="32"/>
                  <a:pt x="93" y="28"/>
                  <a:pt x="88" y="28"/>
                </a:cubicBezTo>
                <a:cubicBezTo>
                  <a:pt x="87" y="28"/>
                  <a:pt x="86" y="28"/>
                  <a:pt x="86" y="28"/>
                </a:cubicBezTo>
                <a:cubicBezTo>
                  <a:pt x="86" y="28"/>
                  <a:pt x="86" y="28"/>
                  <a:pt x="86" y="28"/>
                </a:cubicBezTo>
                <a:cubicBezTo>
                  <a:pt x="84" y="25"/>
                  <a:pt x="80" y="21"/>
                  <a:pt x="74" y="20"/>
                </a:cubicBezTo>
                <a:cubicBezTo>
                  <a:pt x="78" y="18"/>
                  <a:pt x="80" y="13"/>
                  <a:pt x="80" y="10"/>
                </a:cubicBezTo>
                <a:cubicBezTo>
                  <a:pt x="80" y="4"/>
                  <a:pt x="75" y="0"/>
                  <a:pt x="70" y="0"/>
                </a:cubicBezTo>
                <a:cubicBezTo>
                  <a:pt x="65" y="0"/>
                  <a:pt x="60" y="4"/>
                  <a:pt x="60" y="10"/>
                </a:cubicBezTo>
                <a:cubicBezTo>
                  <a:pt x="60" y="13"/>
                  <a:pt x="63" y="18"/>
                  <a:pt x="66" y="20"/>
                </a:cubicBezTo>
                <a:cubicBezTo>
                  <a:pt x="61" y="21"/>
                  <a:pt x="57" y="25"/>
                  <a:pt x="54" y="28"/>
                </a:cubicBezTo>
                <a:cubicBezTo>
                  <a:pt x="54" y="28"/>
                  <a:pt x="53" y="28"/>
                  <a:pt x="53" y="28"/>
                </a:cubicBezTo>
                <a:cubicBezTo>
                  <a:pt x="52" y="28"/>
                  <a:pt x="51" y="28"/>
                  <a:pt x="51" y="28"/>
                </a:cubicBezTo>
                <a:cubicBezTo>
                  <a:pt x="49" y="25"/>
                  <a:pt x="44" y="21"/>
                  <a:pt x="39" y="20"/>
                </a:cubicBezTo>
                <a:cubicBezTo>
                  <a:pt x="43" y="18"/>
                  <a:pt x="45" y="13"/>
                  <a:pt x="45" y="10"/>
                </a:cubicBezTo>
                <a:cubicBezTo>
                  <a:pt x="45" y="4"/>
                  <a:pt x="40" y="0"/>
                  <a:pt x="35" y="0"/>
                </a:cubicBezTo>
                <a:cubicBezTo>
                  <a:pt x="30" y="0"/>
                  <a:pt x="25" y="4"/>
                  <a:pt x="25" y="10"/>
                </a:cubicBezTo>
                <a:cubicBezTo>
                  <a:pt x="25" y="13"/>
                  <a:pt x="28" y="18"/>
                  <a:pt x="31" y="20"/>
                </a:cubicBezTo>
                <a:cubicBezTo>
                  <a:pt x="26" y="21"/>
                  <a:pt x="21" y="25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8" y="28"/>
                  <a:pt x="18" y="28"/>
                </a:cubicBezTo>
                <a:cubicBezTo>
                  <a:pt x="12" y="28"/>
                  <a:pt x="8" y="32"/>
                  <a:pt x="8" y="38"/>
                </a:cubicBezTo>
                <a:cubicBezTo>
                  <a:pt x="8" y="41"/>
                  <a:pt x="10" y="46"/>
                  <a:pt x="13" y="48"/>
                </a:cubicBezTo>
                <a:cubicBezTo>
                  <a:pt x="6" y="50"/>
                  <a:pt x="0" y="56"/>
                  <a:pt x="0" y="61"/>
                </a:cubicBezTo>
                <a:cubicBezTo>
                  <a:pt x="0" y="64"/>
                  <a:pt x="9" y="65"/>
                  <a:pt x="18" y="65"/>
                </a:cubicBezTo>
                <a:cubicBezTo>
                  <a:pt x="13" y="61"/>
                  <a:pt x="13" y="61"/>
                  <a:pt x="13" y="6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7" y="49"/>
                  <a:pt x="18" y="49"/>
                </a:cubicBezTo>
                <a:cubicBezTo>
                  <a:pt x="18" y="49"/>
                  <a:pt x="19" y="49"/>
                  <a:pt x="20" y="49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22" y="61"/>
                  <a:pt x="22" y="61"/>
                  <a:pt x="22" y="61"/>
                </a:cubicBezTo>
                <a:cubicBezTo>
                  <a:pt x="18" y="65"/>
                  <a:pt x="18" y="65"/>
                  <a:pt x="18" y="65"/>
                </a:cubicBezTo>
                <a:cubicBezTo>
                  <a:pt x="20" y="65"/>
                  <a:pt x="23" y="65"/>
                  <a:pt x="2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5" y="65"/>
                  <a:pt x="25" y="65"/>
                  <a:pt x="25" y="66"/>
                </a:cubicBezTo>
                <a:cubicBezTo>
                  <a:pt x="25" y="69"/>
                  <a:pt x="28" y="73"/>
                  <a:pt x="31" y="76"/>
                </a:cubicBezTo>
                <a:cubicBezTo>
                  <a:pt x="23" y="78"/>
                  <a:pt x="18" y="84"/>
                  <a:pt x="18" y="89"/>
                </a:cubicBezTo>
                <a:cubicBezTo>
                  <a:pt x="18" y="92"/>
                  <a:pt x="26" y="93"/>
                  <a:pt x="35" y="93"/>
                </a:cubicBezTo>
                <a:cubicBezTo>
                  <a:pt x="30" y="88"/>
                  <a:pt x="30" y="88"/>
                  <a:pt x="30" y="88"/>
                </a:cubicBezTo>
                <a:cubicBezTo>
                  <a:pt x="34" y="78"/>
                  <a:pt x="34" y="78"/>
                  <a:pt x="34" y="78"/>
                </a:cubicBezTo>
                <a:cubicBezTo>
                  <a:pt x="34" y="78"/>
                  <a:pt x="34" y="78"/>
                  <a:pt x="34" y="78"/>
                </a:cubicBezTo>
                <a:cubicBezTo>
                  <a:pt x="33" y="77"/>
                  <a:pt x="33" y="77"/>
                  <a:pt x="33" y="77"/>
                </a:cubicBezTo>
                <a:cubicBezTo>
                  <a:pt x="33" y="77"/>
                  <a:pt x="34" y="77"/>
                  <a:pt x="35" y="77"/>
                </a:cubicBezTo>
                <a:cubicBezTo>
                  <a:pt x="36" y="77"/>
                  <a:pt x="37" y="77"/>
                  <a:pt x="37" y="77"/>
                </a:cubicBezTo>
                <a:cubicBezTo>
                  <a:pt x="36" y="78"/>
                  <a:pt x="36" y="78"/>
                  <a:pt x="36" y="78"/>
                </a:cubicBezTo>
                <a:cubicBezTo>
                  <a:pt x="36" y="78"/>
                  <a:pt x="36" y="78"/>
                  <a:pt x="36" y="78"/>
                </a:cubicBezTo>
                <a:cubicBezTo>
                  <a:pt x="40" y="88"/>
                  <a:pt x="40" y="88"/>
                  <a:pt x="40" y="88"/>
                </a:cubicBezTo>
                <a:cubicBezTo>
                  <a:pt x="35" y="93"/>
                  <a:pt x="35" y="93"/>
                  <a:pt x="35" y="93"/>
                </a:cubicBezTo>
                <a:cubicBezTo>
                  <a:pt x="44" y="93"/>
                  <a:pt x="53" y="92"/>
                  <a:pt x="53" y="89"/>
                </a:cubicBezTo>
                <a:cubicBezTo>
                  <a:pt x="53" y="84"/>
                  <a:pt x="47" y="78"/>
                  <a:pt x="39" y="76"/>
                </a:cubicBezTo>
                <a:cubicBezTo>
                  <a:pt x="43" y="73"/>
                  <a:pt x="45" y="69"/>
                  <a:pt x="45" y="66"/>
                </a:cubicBezTo>
                <a:cubicBezTo>
                  <a:pt x="45" y="60"/>
                  <a:pt x="40" y="56"/>
                  <a:pt x="35" y="56"/>
                </a:cubicBezTo>
                <a:cubicBezTo>
                  <a:pt x="34" y="56"/>
                  <a:pt x="34" y="56"/>
                  <a:pt x="33" y="56"/>
                </a:cubicBezTo>
                <a:cubicBezTo>
                  <a:pt x="31" y="52"/>
                  <a:pt x="27" y="49"/>
                  <a:pt x="22" y="48"/>
                </a:cubicBezTo>
                <a:cubicBezTo>
                  <a:pt x="25" y="46"/>
                  <a:pt x="27" y="41"/>
                  <a:pt x="27" y="38"/>
                </a:cubicBezTo>
                <a:cubicBezTo>
                  <a:pt x="27" y="37"/>
                  <a:pt x="27" y="37"/>
                  <a:pt x="27" y="37"/>
                </a:cubicBezTo>
                <a:cubicBezTo>
                  <a:pt x="30" y="37"/>
                  <a:pt x="32" y="38"/>
                  <a:pt x="35" y="38"/>
                </a:cubicBezTo>
                <a:cubicBezTo>
                  <a:pt x="30" y="33"/>
                  <a:pt x="30" y="33"/>
                  <a:pt x="30" y="3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21"/>
                  <a:pt x="34" y="21"/>
                  <a:pt x="35" y="21"/>
                </a:cubicBezTo>
                <a:cubicBezTo>
                  <a:pt x="36" y="21"/>
                  <a:pt x="37" y="21"/>
                  <a:pt x="37" y="21"/>
                </a:cubicBezTo>
                <a:cubicBezTo>
                  <a:pt x="36" y="23"/>
                  <a:pt x="36" y="23"/>
                  <a:pt x="36" y="23"/>
                </a:cubicBezTo>
                <a:cubicBezTo>
                  <a:pt x="36" y="23"/>
                  <a:pt x="36" y="23"/>
                  <a:pt x="36" y="23"/>
                </a:cubicBezTo>
                <a:cubicBezTo>
                  <a:pt x="40" y="33"/>
                  <a:pt x="40" y="33"/>
                  <a:pt x="40" y="33"/>
                </a:cubicBezTo>
                <a:cubicBezTo>
                  <a:pt x="35" y="38"/>
                  <a:pt x="35" y="38"/>
                  <a:pt x="35" y="38"/>
                </a:cubicBezTo>
                <a:cubicBezTo>
                  <a:pt x="38" y="38"/>
                  <a:pt x="40" y="37"/>
                  <a:pt x="43" y="37"/>
                </a:cubicBezTo>
                <a:cubicBezTo>
                  <a:pt x="43" y="37"/>
                  <a:pt x="43" y="37"/>
                  <a:pt x="43" y="38"/>
                </a:cubicBezTo>
                <a:cubicBezTo>
                  <a:pt x="43" y="41"/>
                  <a:pt x="45" y="46"/>
                  <a:pt x="48" y="48"/>
                </a:cubicBezTo>
                <a:cubicBezTo>
                  <a:pt x="44" y="49"/>
                  <a:pt x="41" y="51"/>
                  <a:pt x="39" y="53"/>
                </a:cubicBezTo>
                <a:cubicBezTo>
                  <a:pt x="44" y="55"/>
                  <a:pt x="48" y="60"/>
                  <a:pt x="48" y="65"/>
                </a:cubicBezTo>
                <a:cubicBezTo>
                  <a:pt x="49" y="65"/>
                  <a:pt x="51" y="65"/>
                  <a:pt x="53" y="65"/>
                </a:cubicBezTo>
                <a:cubicBezTo>
                  <a:pt x="48" y="61"/>
                  <a:pt x="48" y="61"/>
                  <a:pt x="48" y="61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52" y="51"/>
                  <a:pt x="52" y="51"/>
                </a:cubicBezTo>
                <a:cubicBezTo>
                  <a:pt x="50" y="49"/>
                  <a:pt x="50" y="49"/>
                  <a:pt x="50" y="49"/>
                </a:cubicBezTo>
                <a:cubicBezTo>
                  <a:pt x="51" y="49"/>
                  <a:pt x="52" y="49"/>
                  <a:pt x="53" y="49"/>
                </a:cubicBezTo>
                <a:cubicBezTo>
                  <a:pt x="53" y="49"/>
                  <a:pt x="54" y="49"/>
                  <a:pt x="55" y="49"/>
                </a:cubicBezTo>
                <a:cubicBezTo>
                  <a:pt x="53" y="51"/>
                  <a:pt x="53" y="51"/>
                  <a:pt x="53" y="51"/>
                </a:cubicBezTo>
                <a:cubicBezTo>
                  <a:pt x="53" y="51"/>
                  <a:pt x="53" y="51"/>
                  <a:pt x="53" y="51"/>
                </a:cubicBezTo>
                <a:cubicBezTo>
                  <a:pt x="57" y="61"/>
                  <a:pt x="57" y="61"/>
                  <a:pt x="57" y="61"/>
                </a:cubicBezTo>
                <a:cubicBezTo>
                  <a:pt x="53" y="65"/>
                  <a:pt x="53" y="65"/>
                  <a:pt x="53" y="65"/>
                </a:cubicBezTo>
                <a:cubicBezTo>
                  <a:pt x="54" y="65"/>
                  <a:pt x="56" y="65"/>
                  <a:pt x="57" y="65"/>
                </a:cubicBezTo>
                <a:cubicBezTo>
                  <a:pt x="57" y="60"/>
                  <a:pt x="61" y="55"/>
                  <a:pt x="66" y="53"/>
                </a:cubicBezTo>
                <a:cubicBezTo>
                  <a:pt x="64" y="51"/>
                  <a:pt x="61" y="49"/>
                  <a:pt x="57" y="48"/>
                </a:cubicBezTo>
                <a:cubicBezTo>
                  <a:pt x="60" y="46"/>
                  <a:pt x="62" y="41"/>
                  <a:pt x="62" y="38"/>
                </a:cubicBezTo>
                <a:cubicBezTo>
                  <a:pt x="62" y="37"/>
                  <a:pt x="62" y="37"/>
                  <a:pt x="62" y="37"/>
                </a:cubicBezTo>
                <a:cubicBezTo>
                  <a:pt x="65" y="37"/>
                  <a:pt x="67" y="38"/>
                  <a:pt x="70" y="38"/>
                </a:cubicBezTo>
                <a:cubicBezTo>
                  <a:pt x="65" y="33"/>
                  <a:pt x="65" y="33"/>
                  <a:pt x="65" y="33"/>
                </a:cubicBezTo>
                <a:cubicBezTo>
                  <a:pt x="69" y="23"/>
                  <a:pt x="69" y="23"/>
                  <a:pt x="69" y="23"/>
                </a:cubicBezTo>
                <a:cubicBezTo>
                  <a:pt x="69" y="23"/>
                  <a:pt x="69" y="23"/>
                  <a:pt x="69" y="23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1"/>
                  <a:pt x="69" y="21"/>
                  <a:pt x="70" y="21"/>
                </a:cubicBezTo>
                <a:cubicBezTo>
                  <a:pt x="71" y="21"/>
                  <a:pt x="72" y="21"/>
                  <a:pt x="73" y="21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75" y="33"/>
                  <a:pt x="75" y="33"/>
                  <a:pt x="75" y="33"/>
                </a:cubicBezTo>
                <a:cubicBezTo>
                  <a:pt x="70" y="38"/>
                  <a:pt x="70" y="38"/>
                  <a:pt x="70" y="38"/>
                </a:cubicBezTo>
                <a:cubicBezTo>
                  <a:pt x="73" y="38"/>
                  <a:pt x="76" y="37"/>
                  <a:pt x="78" y="37"/>
                </a:cubicBezTo>
                <a:cubicBezTo>
                  <a:pt x="78" y="37"/>
                  <a:pt x="78" y="37"/>
                  <a:pt x="78" y="38"/>
                </a:cubicBezTo>
                <a:cubicBezTo>
                  <a:pt x="78" y="41"/>
                  <a:pt x="80" y="46"/>
                  <a:pt x="83" y="48"/>
                </a:cubicBezTo>
                <a:cubicBezTo>
                  <a:pt x="78" y="49"/>
                  <a:pt x="74" y="52"/>
                  <a:pt x="72" y="56"/>
                </a:cubicBezTo>
                <a:cubicBezTo>
                  <a:pt x="71" y="56"/>
                  <a:pt x="71" y="56"/>
                  <a:pt x="70" y="56"/>
                </a:cubicBezTo>
                <a:cubicBezTo>
                  <a:pt x="65" y="56"/>
                  <a:pt x="60" y="60"/>
                  <a:pt x="60" y="65"/>
                </a:cubicBezTo>
                <a:cubicBezTo>
                  <a:pt x="60" y="69"/>
                  <a:pt x="63" y="73"/>
                  <a:pt x="66" y="76"/>
                </a:cubicBezTo>
                <a:cubicBezTo>
                  <a:pt x="58" y="78"/>
                  <a:pt x="53" y="84"/>
                  <a:pt x="53" y="89"/>
                </a:cubicBezTo>
                <a:cubicBezTo>
                  <a:pt x="53" y="92"/>
                  <a:pt x="61" y="93"/>
                  <a:pt x="70" y="93"/>
                </a:cubicBezTo>
                <a:cubicBezTo>
                  <a:pt x="65" y="88"/>
                  <a:pt x="65" y="88"/>
                  <a:pt x="65" y="88"/>
                </a:cubicBezTo>
                <a:cubicBezTo>
                  <a:pt x="69" y="78"/>
                  <a:pt x="69" y="78"/>
                  <a:pt x="69" y="78"/>
                </a:cubicBezTo>
                <a:cubicBezTo>
                  <a:pt x="69" y="78"/>
                  <a:pt x="69" y="78"/>
                  <a:pt x="69" y="78"/>
                </a:cubicBezTo>
                <a:cubicBezTo>
                  <a:pt x="68" y="77"/>
                  <a:pt x="68" y="77"/>
                  <a:pt x="68" y="77"/>
                </a:cubicBezTo>
                <a:cubicBezTo>
                  <a:pt x="68" y="77"/>
                  <a:pt x="69" y="77"/>
                  <a:pt x="70" y="77"/>
                </a:cubicBezTo>
                <a:cubicBezTo>
                  <a:pt x="71" y="77"/>
                  <a:pt x="72" y="77"/>
                  <a:pt x="73" y="77"/>
                </a:cubicBezTo>
                <a:cubicBezTo>
                  <a:pt x="71" y="78"/>
                  <a:pt x="71" y="78"/>
                  <a:pt x="71" y="78"/>
                </a:cubicBezTo>
                <a:cubicBezTo>
                  <a:pt x="71" y="78"/>
                  <a:pt x="71" y="78"/>
                  <a:pt x="71" y="78"/>
                </a:cubicBezTo>
                <a:cubicBezTo>
                  <a:pt x="75" y="88"/>
                  <a:pt x="75" y="88"/>
                  <a:pt x="75" y="88"/>
                </a:cubicBezTo>
                <a:cubicBezTo>
                  <a:pt x="70" y="93"/>
                  <a:pt x="70" y="93"/>
                  <a:pt x="70" y="93"/>
                </a:cubicBezTo>
                <a:cubicBezTo>
                  <a:pt x="79" y="93"/>
                  <a:pt x="88" y="92"/>
                  <a:pt x="88" y="89"/>
                </a:cubicBezTo>
                <a:cubicBezTo>
                  <a:pt x="88" y="84"/>
                  <a:pt x="82" y="78"/>
                  <a:pt x="74" y="76"/>
                </a:cubicBezTo>
                <a:cubicBezTo>
                  <a:pt x="78" y="73"/>
                  <a:pt x="80" y="69"/>
                  <a:pt x="80" y="66"/>
                </a:cubicBezTo>
                <a:cubicBezTo>
                  <a:pt x="80" y="65"/>
                  <a:pt x="80" y="65"/>
                  <a:pt x="80" y="65"/>
                </a:cubicBezTo>
                <a:cubicBezTo>
                  <a:pt x="80" y="65"/>
                  <a:pt x="80" y="65"/>
                  <a:pt x="80" y="65"/>
                </a:cubicBezTo>
                <a:cubicBezTo>
                  <a:pt x="82" y="65"/>
                  <a:pt x="85" y="65"/>
                  <a:pt x="88" y="65"/>
                </a:cubicBezTo>
                <a:cubicBezTo>
                  <a:pt x="83" y="61"/>
                  <a:pt x="83" y="61"/>
                  <a:pt x="83" y="61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51"/>
                  <a:pt x="87" y="51"/>
                  <a:pt x="87" y="51"/>
                </a:cubicBezTo>
                <a:cubicBezTo>
                  <a:pt x="85" y="49"/>
                  <a:pt x="85" y="49"/>
                  <a:pt x="85" y="49"/>
                </a:cubicBezTo>
                <a:cubicBezTo>
                  <a:pt x="86" y="49"/>
                  <a:pt x="87" y="49"/>
                  <a:pt x="88" y="49"/>
                </a:cubicBezTo>
                <a:cubicBezTo>
                  <a:pt x="88" y="49"/>
                  <a:pt x="89" y="49"/>
                  <a:pt x="90" y="49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93" y="61"/>
                  <a:pt x="93" y="61"/>
                  <a:pt x="93" y="61"/>
                </a:cubicBezTo>
                <a:cubicBezTo>
                  <a:pt x="88" y="65"/>
                  <a:pt x="88" y="65"/>
                  <a:pt x="88" y="65"/>
                </a:cubicBezTo>
                <a:cubicBezTo>
                  <a:pt x="96" y="65"/>
                  <a:pt x="105" y="64"/>
                  <a:pt x="105" y="61"/>
                </a:cubicBezTo>
                <a:cubicBezTo>
                  <a:pt x="105" y="56"/>
                  <a:pt x="100" y="50"/>
                  <a:pt x="92" y="48"/>
                </a:cubicBezTo>
                <a:close/>
                <a:moveTo>
                  <a:pt x="11" y="60"/>
                </a:moveTo>
                <a:cubicBezTo>
                  <a:pt x="11" y="61"/>
                  <a:pt x="11" y="61"/>
                  <a:pt x="11" y="61"/>
                </a:cubicBezTo>
                <a:cubicBezTo>
                  <a:pt x="11" y="62"/>
                  <a:pt x="11" y="62"/>
                  <a:pt x="11" y="62"/>
                </a:cubicBezTo>
                <a:cubicBezTo>
                  <a:pt x="14" y="64"/>
                  <a:pt x="14" y="64"/>
                  <a:pt x="14" y="64"/>
                </a:cubicBezTo>
                <a:cubicBezTo>
                  <a:pt x="6" y="63"/>
                  <a:pt x="2" y="62"/>
                  <a:pt x="2" y="61"/>
                </a:cubicBezTo>
                <a:cubicBezTo>
                  <a:pt x="2" y="57"/>
                  <a:pt x="7" y="51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1"/>
                  <a:pt x="15" y="51"/>
                  <a:pt x="15" y="51"/>
                </a:cubicBezTo>
                <a:lnTo>
                  <a:pt x="11" y="60"/>
                </a:lnTo>
                <a:close/>
                <a:moveTo>
                  <a:pt x="29" y="88"/>
                </a:moveTo>
                <a:cubicBezTo>
                  <a:pt x="28" y="89"/>
                  <a:pt x="28" y="89"/>
                  <a:pt x="28" y="89"/>
                </a:cubicBezTo>
                <a:cubicBezTo>
                  <a:pt x="29" y="90"/>
                  <a:pt x="29" y="90"/>
                  <a:pt x="29" y="90"/>
                </a:cubicBezTo>
                <a:cubicBezTo>
                  <a:pt x="31" y="92"/>
                  <a:pt x="31" y="92"/>
                  <a:pt x="31" y="92"/>
                </a:cubicBezTo>
                <a:cubicBezTo>
                  <a:pt x="23" y="91"/>
                  <a:pt x="19" y="90"/>
                  <a:pt x="19" y="89"/>
                </a:cubicBezTo>
                <a:cubicBezTo>
                  <a:pt x="19" y="85"/>
                  <a:pt x="24" y="79"/>
                  <a:pt x="31" y="77"/>
                </a:cubicBezTo>
                <a:cubicBezTo>
                  <a:pt x="31" y="78"/>
                  <a:pt x="31" y="78"/>
                  <a:pt x="31" y="78"/>
                </a:cubicBezTo>
                <a:cubicBezTo>
                  <a:pt x="32" y="79"/>
                  <a:pt x="32" y="79"/>
                  <a:pt x="32" y="79"/>
                </a:cubicBezTo>
                <a:lnTo>
                  <a:pt x="29" y="88"/>
                </a:lnTo>
                <a:close/>
                <a:moveTo>
                  <a:pt x="51" y="89"/>
                </a:moveTo>
                <a:cubicBezTo>
                  <a:pt x="51" y="90"/>
                  <a:pt x="47" y="91"/>
                  <a:pt x="39" y="92"/>
                </a:cubicBezTo>
                <a:cubicBezTo>
                  <a:pt x="42" y="89"/>
                  <a:pt x="42" y="89"/>
                  <a:pt x="42" y="89"/>
                </a:cubicBezTo>
                <a:cubicBezTo>
                  <a:pt x="41" y="88"/>
                  <a:pt x="41" y="88"/>
                  <a:pt x="41" y="88"/>
                </a:cubicBezTo>
                <a:cubicBezTo>
                  <a:pt x="38" y="79"/>
                  <a:pt x="38" y="79"/>
                  <a:pt x="38" y="79"/>
                </a:cubicBezTo>
                <a:cubicBezTo>
                  <a:pt x="39" y="78"/>
                  <a:pt x="39" y="78"/>
                  <a:pt x="39" y="78"/>
                </a:cubicBezTo>
                <a:cubicBezTo>
                  <a:pt x="39" y="77"/>
                  <a:pt x="39" y="77"/>
                  <a:pt x="39" y="77"/>
                </a:cubicBezTo>
                <a:cubicBezTo>
                  <a:pt x="46" y="79"/>
                  <a:pt x="51" y="85"/>
                  <a:pt x="51" y="89"/>
                </a:cubicBezTo>
                <a:close/>
                <a:moveTo>
                  <a:pt x="43" y="66"/>
                </a:moveTo>
                <a:cubicBezTo>
                  <a:pt x="43" y="69"/>
                  <a:pt x="41" y="72"/>
                  <a:pt x="38" y="74"/>
                </a:cubicBezTo>
                <a:cubicBezTo>
                  <a:pt x="38" y="75"/>
                  <a:pt x="38" y="75"/>
                  <a:pt x="38" y="75"/>
                </a:cubicBezTo>
                <a:cubicBezTo>
                  <a:pt x="37" y="75"/>
                  <a:pt x="37" y="75"/>
                  <a:pt x="37" y="75"/>
                </a:cubicBezTo>
                <a:cubicBezTo>
                  <a:pt x="36" y="75"/>
                  <a:pt x="36" y="75"/>
                  <a:pt x="35" y="75"/>
                </a:cubicBezTo>
                <a:cubicBezTo>
                  <a:pt x="34" y="75"/>
                  <a:pt x="34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cubicBezTo>
                  <a:pt x="32" y="74"/>
                  <a:pt x="32" y="74"/>
                  <a:pt x="32" y="74"/>
                </a:cubicBezTo>
                <a:cubicBezTo>
                  <a:pt x="29" y="72"/>
                  <a:pt x="27" y="69"/>
                  <a:pt x="27" y="66"/>
                </a:cubicBezTo>
                <a:cubicBezTo>
                  <a:pt x="27" y="61"/>
                  <a:pt x="31" y="57"/>
                  <a:pt x="35" y="57"/>
                </a:cubicBezTo>
                <a:cubicBezTo>
                  <a:pt x="39" y="57"/>
                  <a:pt x="43" y="61"/>
                  <a:pt x="43" y="66"/>
                </a:cubicBezTo>
                <a:close/>
                <a:moveTo>
                  <a:pt x="32" y="56"/>
                </a:moveTo>
                <a:cubicBezTo>
                  <a:pt x="32" y="56"/>
                  <a:pt x="32" y="56"/>
                  <a:pt x="32" y="56"/>
                </a:cubicBezTo>
                <a:cubicBezTo>
                  <a:pt x="29" y="58"/>
                  <a:pt x="26" y="60"/>
                  <a:pt x="26" y="63"/>
                </a:cubicBezTo>
                <a:cubicBezTo>
                  <a:pt x="24" y="64"/>
                  <a:pt x="23" y="64"/>
                  <a:pt x="21" y="64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60"/>
                  <a:pt x="24" y="60"/>
                  <a:pt x="24" y="60"/>
                </a:cubicBezTo>
                <a:cubicBezTo>
                  <a:pt x="20" y="51"/>
                  <a:pt x="20" y="51"/>
                  <a:pt x="20" y="51"/>
                </a:cubicBezTo>
                <a:cubicBezTo>
                  <a:pt x="21" y="50"/>
                  <a:pt x="21" y="50"/>
                  <a:pt x="21" y="50"/>
                </a:cubicBezTo>
                <a:cubicBezTo>
                  <a:pt x="22" y="49"/>
                  <a:pt x="22" y="49"/>
                  <a:pt x="22" y="49"/>
                </a:cubicBezTo>
                <a:cubicBezTo>
                  <a:pt x="26" y="50"/>
                  <a:pt x="30" y="53"/>
                  <a:pt x="32" y="56"/>
                </a:cubicBezTo>
                <a:close/>
                <a:moveTo>
                  <a:pt x="21" y="46"/>
                </a:moveTo>
                <a:cubicBezTo>
                  <a:pt x="20" y="47"/>
                  <a:pt x="20" y="47"/>
                  <a:pt x="20" y="47"/>
                </a:cubicBezTo>
                <a:cubicBezTo>
                  <a:pt x="19" y="47"/>
                  <a:pt x="19" y="47"/>
                  <a:pt x="19" y="47"/>
                </a:cubicBezTo>
                <a:cubicBezTo>
                  <a:pt x="19" y="47"/>
                  <a:pt x="18" y="48"/>
                  <a:pt x="18" y="48"/>
                </a:cubicBezTo>
                <a:cubicBezTo>
                  <a:pt x="17" y="48"/>
                  <a:pt x="16" y="47"/>
                  <a:pt x="16" y="47"/>
                </a:cubicBezTo>
                <a:cubicBezTo>
                  <a:pt x="15" y="47"/>
                  <a:pt x="15" y="47"/>
                  <a:pt x="15" y="47"/>
                </a:cubicBezTo>
                <a:cubicBezTo>
                  <a:pt x="14" y="46"/>
                  <a:pt x="14" y="46"/>
                  <a:pt x="14" y="46"/>
                </a:cubicBezTo>
                <a:cubicBezTo>
                  <a:pt x="11" y="45"/>
                  <a:pt x="9" y="41"/>
                  <a:pt x="9" y="38"/>
                </a:cubicBezTo>
                <a:cubicBezTo>
                  <a:pt x="9" y="33"/>
                  <a:pt x="13" y="30"/>
                  <a:pt x="18" y="30"/>
                </a:cubicBezTo>
                <a:cubicBezTo>
                  <a:pt x="22" y="30"/>
                  <a:pt x="26" y="33"/>
                  <a:pt x="26" y="38"/>
                </a:cubicBezTo>
                <a:cubicBezTo>
                  <a:pt x="26" y="41"/>
                  <a:pt x="24" y="45"/>
                  <a:pt x="21" y="46"/>
                </a:cubicBezTo>
                <a:close/>
                <a:moveTo>
                  <a:pt x="29" y="32"/>
                </a:moveTo>
                <a:cubicBezTo>
                  <a:pt x="28" y="33"/>
                  <a:pt x="28" y="33"/>
                  <a:pt x="28" y="33"/>
                </a:cubicBezTo>
                <a:cubicBezTo>
                  <a:pt x="31" y="36"/>
                  <a:pt x="31" y="36"/>
                  <a:pt x="31" y="36"/>
                </a:cubicBezTo>
                <a:cubicBezTo>
                  <a:pt x="30" y="36"/>
                  <a:pt x="28" y="36"/>
                  <a:pt x="27" y="35"/>
                </a:cubicBezTo>
                <a:cubicBezTo>
                  <a:pt x="26" y="32"/>
                  <a:pt x="24" y="30"/>
                  <a:pt x="21" y="29"/>
                </a:cubicBezTo>
                <a:cubicBezTo>
                  <a:pt x="23" y="25"/>
                  <a:pt x="27" y="23"/>
                  <a:pt x="31" y="21"/>
                </a:cubicBezTo>
                <a:cubicBezTo>
                  <a:pt x="31" y="22"/>
                  <a:pt x="31" y="22"/>
                  <a:pt x="31" y="22"/>
                </a:cubicBezTo>
                <a:cubicBezTo>
                  <a:pt x="32" y="23"/>
                  <a:pt x="32" y="23"/>
                  <a:pt x="32" y="23"/>
                </a:cubicBezTo>
                <a:lnTo>
                  <a:pt x="29" y="32"/>
                </a:lnTo>
                <a:close/>
                <a:moveTo>
                  <a:pt x="37" y="19"/>
                </a:moveTo>
                <a:cubicBezTo>
                  <a:pt x="36" y="19"/>
                  <a:pt x="36" y="20"/>
                  <a:pt x="35" y="20"/>
                </a:cubicBezTo>
                <a:cubicBezTo>
                  <a:pt x="34" y="20"/>
                  <a:pt x="34" y="19"/>
                  <a:pt x="33" y="19"/>
                </a:cubicBezTo>
                <a:cubicBezTo>
                  <a:pt x="32" y="19"/>
                  <a:pt x="32" y="19"/>
                  <a:pt x="32" y="19"/>
                </a:cubicBezTo>
                <a:cubicBezTo>
                  <a:pt x="32" y="18"/>
                  <a:pt x="32" y="18"/>
                  <a:pt x="32" y="18"/>
                </a:cubicBezTo>
                <a:cubicBezTo>
                  <a:pt x="29" y="17"/>
                  <a:pt x="27" y="13"/>
                  <a:pt x="27" y="10"/>
                </a:cubicBezTo>
                <a:cubicBezTo>
                  <a:pt x="27" y="5"/>
                  <a:pt x="31" y="2"/>
                  <a:pt x="35" y="2"/>
                </a:cubicBezTo>
                <a:cubicBezTo>
                  <a:pt x="39" y="2"/>
                  <a:pt x="43" y="5"/>
                  <a:pt x="43" y="10"/>
                </a:cubicBezTo>
                <a:cubicBezTo>
                  <a:pt x="43" y="13"/>
                  <a:pt x="41" y="17"/>
                  <a:pt x="38" y="18"/>
                </a:cubicBezTo>
                <a:cubicBezTo>
                  <a:pt x="38" y="19"/>
                  <a:pt x="38" y="19"/>
                  <a:pt x="38" y="19"/>
                </a:cubicBezTo>
                <a:lnTo>
                  <a:pt x="37" y="19"/>
                </a:lnTo>
                <a:close/>
                <a:moveTo>
                  <a:pt x="39" y="36"/>
                </a:moveTo>
                <a:cubicBezTo>
                  <a:pt x="42" y="33"/>
                  <a:pt x="42" y="33"/>
                  <a:pt x="42" y="33"/>
                </a:cubicBezTo>
                <a:cubicBezTo>
                  <a:pt x="41" y="32"/>
                  <a:pt x="41" y="32"/>
                  <a:pt x="41" y="32"/>
                </a:cubicBezTo>
                <a:cubicBezTo>
                  <a:pt x="38" y="23"/>
                  <a:pt x="38" y="23"/>
                  <a:pt x="38" y="23"/>
                </a:cubicBezTo>
                <a:cubicBezTo>
                  <a:pt x="39" y="22"/>
                  <a:pt x="39" y="22"/>
                  <a:pt x="39" y="22"/>
                </a:cubicBezTo>
                <a:cubicBezTo>
                  <a:pt x="39" y="21"/>
                  <a:pt x="39" y="21"/>
                  <a:pt x="39" y="21"/>
                </a:cubicBezTo>
                <a:cubicBezTo>
                  <a:pt x="44" y="23"/>
                  <a:pt x="47" y="25"/>
                  <a:pt x="49" y="29"/>
                </a:cubicBezTo>
                <a:cubicBezTo>
                  <a:pt x="46" y="30"/>
                  <a:pt x="44" y="32"/>
                  <a:pt x="43" y="35"/>
                </a:cubicBezTo>
                <a:cubicBezTo>
                  <a:pt x="42" y="36"/>
                  <a:pt x="41" y="36"/>
                  <a:pt x="39" y="36"/>
                </a:cubicBezTo>
                <a:close/>
                <a:moveTo>
                  <a:pt x="64" y="32"/>
                </a:moveTo>
                <a:cubicBezTo>
                  <a:pt x="63" y="33"/>
                  <a:pt x="63" y="33"/>
                  <a:pt x="63" y="33"/>
                </a:cubicBezTo>
                <a:cubicBezTo>
                  <a:pt x="64" y="34"/>
                  <a:pt x="64" y="34"/>
                  <a:pt x="64" y="34"/>
                </a:cubicBezTo>
                <a:cubicBezTo>
                  <a:pt x="66" y="36"/>
                  <a:pt x="66" y="36"/>
                  <a:pt x="66" y="36"/>
                </a:cubicBezTo>
                <a:cubicBezTo>
                  <a:pt x="65" y="36"/>
                  <a:pt x="63" y="36"/>
                  <a:pt x="62" y="35"/>
                </a:cubicBezTo>
                <a:cubicBezTo>
                  <a:pt x="61" y="32"/>
                  <a:pt x="59" y="30"/>
                  <a:pt x="56" y="29"/>
                </a:cubicBezTo>
                <a:cubicBezTo>
                  <a:pt x="58" y="25"/>
                  <a:pt x="62" y="23"/>
                  <a:pt x="66" y="21"/>
                </a:cubicBezTo>
                <a:cubicBezTo>
                  <a:pt x="66" y="22"/>
                  <a:pt x="66" y="22"/>
                  <a:pt x="66" y="22"/>
                </a:cubicBezTo>
                <a:cubicBezTo>
                  <a:pt x="67" y="23"/>
                  <a:pt x="67" y="23"/>
                  <a:pt x="67" y="23"/>
                </a:cubicBezTo>
                <a:lnTo>
                  <a:pt x="64" y="32"/>
                </a:lnTo>
                <a:close/>
                <a:moveTo>
                  <a:pt x="72" y="19"/>
                </a:moveTo>
                <a:cubicBezTo>
                  <a:pt x="71" y="19"/>
                  <a:pt x="71" y="20"/>
                  <a:pt x="70" y="20"/>
                </a:cubicBezTo>
                <a:cubicBezTo>
                  <a:pt x="69" y="20"/>
                  <a:pt x="69" y="19"/>
                  <a:pt x="68" y="19"/>
                </a:cubicBezTo>
                <a:cubicBezTo>
                  <a:pt x="67" y="19"/>
                  <a:pt x="67" y="19"/>
                  <a:pt x="67" y="19"/>
                </a:cubicBezTo>
                <a:cubicBezTo>
                  <a:pt x="67" y="18"/>
                  <a:pt x="67" y="18"/>
                  <a:pt x="67" y="18"/>
                </a:cubicBezTo>
                <a:cubicBezTo>
                  <a:pt x="64" y="17"/>
                  <a:pt x="62" y="13"/>
                  <a:pt x="62" y="10"/>
                </a:cubicBezTo>
                <a:cubicBezTo>
                  <a:pt x="62" y="5"/>
                  <a:pt x="66" y="2"/>
                  <a:pt x="70" y="2"/>
                </a:cubicBezTo>
                <a:cubicBezTo>
                  <a:pt x="75" y="2"/>
                  <a:pt x="78" y="5"/>
                  <a:pt x="78" y="10"/>
                </a:cubicBezTo>
                <a:cubicBezTo>
                  <a:pt x="78" y="13"/>
                  <a:pt x="76" y="17"/>
                  <a:pt x="74" y="18"/>
                </a:cubicBezTo>
                <a:cubicBezTo>
                  <a:pt x="73" y="19"/>
                  <a:pt x="73" y="19"/>
                  <a:pt x="73" y="19"/>
                </a:cubicBezTo>
                <a:lnTo>
                  <a:pt x="72" y="19"/>
                </a:lnTo>
                <a:close/>
                <a:moveTo>
                  <a:pt x="74" y="36"/>
                </a:moveTo>
                <a:cubicBezTo>
                  <a:pt x="76" y="34"/>
                  <a:pt x="76" y="34"/>
                  <a:pt x="76" y="34"/>
                </a:cubicBezTo>
                <a:cubicBezTo>
                  <a:pt x="77" y="33"/>
                  <a:pt x="77" y="33"/>
                  <a:pt x="77" y="33"/>
                </a:cubicBezTo>
                <a:cubicBezTo>
                  <a:pt x="76" y="32"/>
                  <a:pt x="76" y="32"/>
                  <a:pt x="76" y="32"/>
                </a:cubicBezTo>
                <a:cubicBezTo>
                  <a:pt x="73" y="23"/>
                  <a:pt x="73" y="23"/>
                  <a:pt x="73" y="23"/>
                </a:cubicBezTo>
                <a:cubicBezTo>
                  <a:pt x="74" y="22"/>
                  <a:pt x="74" y="22"/>
                  <a:pt x="74" y="22"/>
                </a:cubicBezTo>
                <a:cubicBezTo>
                  <a:pt x="74" y="21"/>
                  <a:pt x="74" y="21"/>
                  <a:pt x="74" y="21"/>
                </a:cubicBezTo>
                <a:cubicBezTo>
                  <a:pt x="79" y="23"/>
                  <a:pt x="82" y="25"/>
                  <a:pt x="84" y="29"/>
                </a:cubicBezTo>
                <a:cubicBezTo>
                  <a:pt x="84" y="29"/>
                  <a:pt x="84" y="29"/>
                  <a:pt x="84" y="29"/>
                </a:cubicBezTo>
                <a:cubicBezTo>
                  <a:pt x="81" y="30"/>
                  <a:pt x="79" y="32"/>
                  <a:pt x="78" y="35"/>
                </a:cubicBezTo>
                <a:cubicBezTo>
                  <a:pt x="77" y="36"/>
                  <a:pt x="76" y="36"/>
                  <a:pt x="74" y="36"/>
                </a:cubicBezTo>
                <a:close/>
                <a:moveTo>
                  <a:pt x="64" y="88"/>
                </a:moveTo>
                <a:cubicBezTo>
                  <a:pt x="63" y="89"/>
                  <a:pt x="63" y="89"/>
                  <a:pt x="63" y="89"/>
                </a:cubicBezTo>
                <a:cubicBezTo>
                  <a:pt x="66" y="92"/>
                  <a:pt x="66" y="92"/>
                  <a:pt x="66" y="92"/>
                </a:cubicBezTo>
                <a:cubicBezTo>
                  <a:pt x="58" y="91"/>
                  <a:pt x="55" y="90"/>
                  <a:pt x="54" y="89"/>
                </a:cubicBezTo>
                <a:cubicBezTo>
                  <a:pt x="54" y="85"/>
                  <a:pt x="59" y="79"/>
                  <a:pt x="66" y="77"/>
                </a:cubicBezTo>
                <a:cubicBezTo>
                  <a:pt x="66" y="78"/>
                  <a:pt x="66" y="78"/>
                  <a:pt x="66" y="78"/>
                </a:cubicBezTo>
                <a:cubicBezTo>
                  <a:pt x="67" y="79"/>
                  <a:pt x="67" y="79"/>
                  <a:pt x="67" y="79"/>
                </a:cubicBezTo>
                <a:lnTo>
                  <a:pt x="64" y="88"/>
                </a:lnTo>
                <a:close/>
                <a:moveTo>
                  <a:pt x="86" y="89"/>
                </a:moveTo>
                <a:cubicBezTo>
                  <a:pt x="86" y="90"/>
                  <a:pt x="82" y="91"/>
                  <a:pt x="74" y="92"/>
                </a:cubicBezTo>
                <a:cubicBezTo>
                  <a:pt x="76" y="90"/>
                  <a:pt x="76" y="90"/>
                  <a:pt x="76" y="90"/>
                </a:cubicBezTo>
                <a:cubicBezTo>
                  <a:pt x="77" y="89"/>
                  <a:pt x="77" y="89"/>
                  <a:pt x="77" y="89"/>
                </a:cubicBezTo>
                <a:cubicBezTo>
                  <a:pt x="76" y="88"/>
                  <a:pt x="76" y="88"/>
                  <a:pt x="76" y="88"/>
                </a:cubicBezTo>
                <a:cubicBezTo>
                  <a:pt x="73" y="79"/>
                  <a:pt x="73" y="79"/>
                  <a:pt x="73" y="79"/>
                </a:cubicBezTo>
                <a:cubicBezTo>
                  <a:pt x="74" y="78"/>
                  <a:pt x="74" y="78"/>
                  <a:pt x="74" y="78"/>
                </a:cubicBezTo>
                <a:cubicBezTo>
                  <a:pt x="74" y="77"/>
                  <a:pt x="74" y="77"/>
                  <a:pt x="74" y="77"/>
                </a:cubicBezTo>
                <a:cubicBezTo>
                  <a:pt x="81" y="79"/>
                  <a:pt x="86" y="85"/>
                  <a:pt x="86" y="89"/>
                </a:cubicBezTo>
                <a:close/>
                <a:moveTo>
                  <a:pt x="74" y="74"/>
                </a:moveTo>
                <a:cubicBezTo>
                  <a:pt x="73" y="75"/>
                  <a:pt x="73" y="75"/>
                  <a:pt x="73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1" y="75"/>
                  <a:pt x="71" y="75"/>
                  <a:pt x="70" y="75"/>
                </a:cubicBezTo>
                <a:cubicBezTo>
                  <a:pt x="69" y="75"/>
                  <a:pt x="69" y="75"/>
                  <a:pt x="68" y="75"/>
                </a:cubicBezTo>
                <a:cubicBezTo>
                  <a:pt x="67" y="75"/>
                  <a:pt x="67" y="75"/>
                  <a:pt x="67" y="75"/>
                </a:cubicBezTo>
                <a:cubicBezTo>
                  <a:pt x="67" y="74"/>
                  <a:pt x="67" y="74"/>
                  <a:pt x="67" y="74"/>
                </a:cubicBezTo>
                <a:cubicBezTo>
                  <a:pt x="64" y="72"/>
                  <a:pt x="62" y="69"/>
                  <a:pt x="62" y="66"/>
                </a:cubicBezTo>
                <a:cubicBezTo>
                  <a:pt x="62" y="61"/>
                  <a:pt x="66" y="57"/>
                  <a:pt x="70" y="57"/>
                </a:cubicBezTo>
                <a:cubicBezTo>
                  <a:pt x="75" y="57"/>
                  <a:pt x="78" y="61"/>
                  <a:pt x="78" y="66"/>
                </a:cubicBezTo>
                <a:cubicBezTo>
                  <a:pt x="78" y="69"/>
                  <a:pt x="76" y="72"/>
                  <a:pt x="74" y="74"/>
                </a:cubicBezTo>
                <a:close/>
                <a:moveTo>
                  <a:pt x="81" y="60"/>
                </a:moveTo>
                <a:cubicBezTo>
                  <a:pt x="81" y="61"/>
                  <a:pt x="81" y="61"/>
                  <a:pt x="81" y="61"/>
                </a:cubicBezTo>
                <a:cubicBezTo>
                  <a:pt x="82" y="62"/>
                  <a:pt x="82" y="62"/>
                  <a:pt x="82" y="62"/>
                </a:cubicBezTo>
                <a:cubicBezTo>
                  <a:pt x="84" y="64"/>
                  <a:pt x="84" y="64"/>
                  <a:pt x="84" y="64"/>
                </a:cubicBezTo>
                <a:cubicBezTo>
                  <a:pt x="82" y="64"/>
                  <a:pt x="81" y="64"/>
                  <a:pt x="80" y="63"/>
                </a:cubicBezTo>
                <a:cubicBezTo>
                  <a:pt x="79" y="60"/>
                  <a:pt x="76" y="58"/>
                  <a:pt x="73" y="56"/>
                </a:cubicBezTo>
                <a:cubicBezTo>
                  <a:pt x="75" y="53"/>
                  <a:pt x="79" y="50"/>
                  <a:pt x="84" y="49"/>
                </a:cubicBezTo>
                <a:cubicBezTo>
                  <a:pt x="84" y="50"/>
                  <a:pt x="84" y="50"/>
                  <a:pt x="84" y="50"/>
                </a:cubicBezTo>
                <a:cubicBezTo>
                  <a:pt x="85" y="51"/>
                  <a:pt x="85" y="51"/>
                  <a:pt x="85" y="51"/>
                </a:cubicBezTo>
                <a:lnTo>
                  <a:pt x="81" y="60"/>
                </a:lnTo>
                <a:close/>
                <a:moveTo>
                  <a:pt x="89" y="47"/>
                </a:moveTo>
                <a:cubicBezTo>
                  <a:pt x="89" y="47"/>
                  <a:pt x="88" y="48"/>
                  <a:pt x="88" y="48"/>
                </a:cubicBezTo>
                <a:cubicBezTo>
                  <a:pt x="87" y="48"/>
                  <a:pt x="86" y="47"/>
                  <a:pt x="86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4" y="46"/>
                  <a:pt x="84" y="46"/>
                  <a:pt x="84" y="46"/>
                </a:cubicBezTo>
                <a:cubicBezTo>
                  <a:pt x="81" y="45"/>
                  <a:pt x="80" y="41"/>
                  <a:pt x="80" y="38"/>
                </a:cubicBezTo>
                <a:cubicBezTo>
                  <a:pt x="80" y="33"/>
                  <a:pt x="83" y="30"/>
                  <a:pt x="88" y="30"/>
                </a:cubicBezTo>
                <a:cubicBezTo>
                  <a:pt x="92" y="30"/>
                  <a:pt x="96" y="33"/>
                  <a:pt x="96" y="38"/>
                </a:cubicBezTo>
                <a:cubicBezTo>
                  <a:pt x="96" y="41"/>
                  <a:pt x="94" y="45"/>
                  <a:pt x="91" y="46"/>
                </a:cubicBezTo>
                <a:cubicBezTo>
                  <a:pt x="90" y="47"/>
                  <a:pt x="90" y="47"/>
                  <a:pt x="90" y="47"/>
                </a:cubicBezTo>
                <a:lnTo>
                  <a:pt x="89" y="47"/>
                </a:lnTo>
                <a:close/>
                <a:moveTo>
                  <a:pt x="92" y="64"/>
                </a:moveTo>
                <a:cubicBezTo>
                  <a:pt x="94" y="62"/>
                  <a:pt x="94" y="62"/>
                  <a:pt x="94" y="62"/>
                </a:cubicBezTo>
                <a:cubicBezTo>
                  <a:pt x="94" y="61"/>
                  <a:pt x="94" y="61"/>
                  <a:pt x="94" y="61"/>
                </a:cubicBezTo>
                <a:cubicBezTo>
                  <a:pt x="94" y="60"/>
                  <a:pt x="94" y="60"/>
                  <a:pt x="94" y="60"/>
                </a:cubicBezTo>
                <a:cubicBezTo>
                  <a:pt x="90" y="51"/>
                  <a:pt x="90" y="51"/>
                  <a:pt x="90" y="51"/>
                </a:cubicBezTo>
                <a:cubicBezTo>
                  <a:pt x="91" y="50"/>
                  <a:pt x="91" y="50"/>
                  <a:pt x="91" y="50"/>
                </a:cubicBezTo>
                <a:cubicBezTo>
                  <a:pt x="92" y="49"/>
                  <a:pt x="92" y="49"/>
                  <a:pt x="92" y="49"/>
                </a:cubicBezTo>
                <a:cubicBezTo>
                  <a:pt x="98" y="51"/>
                  <a:pt x="104" y="57"/>
                  <a:pt x="104" y="61"/>
                </a:cubicBezTo>
                <a:cubicBezTo>
                  <a:pt x="103" y="62"/>
                  <a:pt x="99" y="63"/>
                  <a:pt x="92" y="64"/>
                </a:cubicBezTo>
                <a:close/>
                <a:moveTo>
                  <a:pt x="92" y="64"/>
                </a:moveTo>
                <a:cubicBezTo>
                  <a:pt x="92" y="64"/>
                  <a:pt x="92" y="64"/>
                  <a:pt x="92" y="6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ardrop 146"/>
          <p:cNvSpPr/>
          <p:nvPr/>
        </p:nvSpPr>
        <p:spPr bwMode="auto">
          <a:xfrm rot="8100000">
            <a:off x="8101008" y="621666"/>
            <a:ext cx="348988" cy="349054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Content Placeholder 2"/>
          <p:cNvSpPr txBox="1">
            <a:spLocks/>
          </p:cNvSpPr>
          <p:nvPr/>
        </p:nvSpPr>
        <p:spPr bwMode="auto">
          <a:xfrm>
            <a:off x="7532966" y="1026694"/>
            <a:ext cx="1476797" cy="4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Производство продукции (товаров, услуг)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 Regular"/>
              <a:ea typeface="ＭＳ Ｐゴシック" charset="0"/>
              <a:cs typeface="Lato Regular"/>
            </a:endParaRPr>
          </a:p>
        </p:txBody>
      </p:sp>
      <p:sp>
        <p:nvSpPr>
          <p:cNvPr id="155" name="Teardrop 154"/>
          <p:cNvSpPr/>
          <p:nvPr/>
        </p:nvSpPr>
        <p:spPr bwMode="auto">
          <a:xfrm rot="8100000">
            <a:off x="8095323" y="1336915"/>
            <a:ext cx="341989" cy="342022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lIns="182839" tIns="91419" rIns="182839" bIns="91419" anchor="ctr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Content Placeholder 2"/>
          <p:cNvSpPr txBox="1">
            <a:spLocks/>
          </p:cNvSpPr>
          <p:nvPr/>
        </p:nvSpPr>
        <p:spPr bwMode="auto">
          <a:xfrm>
            <a:off x="7664133" y="1720810"/>
            <a:ext cx="1264312" cy="29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Продажа продукции (товаров, услуг)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 Regular"/>
              <a:ea typeface="ＭＳ Ｐゴシック" charset="0"/>
              <a:cs typeface="Lato Regular"/>
            </a:endParaRPr>
          </a:p>
        </p:txBody>
      </p:sp>
      <p:sp>
        <p:nvSpPr>
          <p:cNvPr id="158" name="Teardrop 157"/>
          <p:cNvSpPr/>
          <p:nvPr/>
        </p:nvSpPr>
        <p:spPr bwMode="auto">
          <a:xfrm rot="8100000">
            <a:off x="8112406" y="2039934"/>
            <a:ext cx="333651" cy="335136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lIns="182839" tIns="91419" rIns="182839" bIns="91419" anchor="ctr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Content Placeholder 2"/>
          <p:cNvSpPr txBox="1">
            <a:spLocks/>
          </p:cNvSpPr>
          <p:nvPr/>
        </p:nvSpPr>
        <p:spPr bwMode="auto">
          <a:xfrm>
            <a:off x="7446612" y="2413992"/>
            <a:ext cx="1681844" cy="37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Банковской/ финансовой, страхование</a:t>
            </a:r>
          </a:p>
        </p:txBody>
      </p:sp>
      <p:sp>
        <p:nvSpPr>
          <p:cNvPr id="164" name="Teardrop 163"/>
          <p:cNvSpPr/>
          <p:nvPr/>
        </p:nvSpPr>
        <p:spPr bwMode="auto">
          <a:xfrm rot="8100000">
            <a:off x="8136054" y="2742240"/>
            <a:ext cx="304901" cy="295207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lIns="182839" tIns="91419" rIns="182839" bIns="91419" anchor="ctr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Content Placeholder 2"/>
          <p:cNvSpPr txBox="1">
            <a:spLocks/>
          </p:cNvSpPr>
          <p:nvPr/>
        </p:nvSpPr>
        <p:spPr bwMode="auto">
          <a:xfrm>
            <a:off x="7669089" y="3083766"/>
            <a:ext cx="1264312" cy="2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IT</a:t>
            </a:r>
          </a:p>
        </p:txBody>
      </p:sp>
      <p:sp>
        <p:nvSpPr>
          <p:cNvPr id="167" name="Teardrop 166"/>
          <p:cNvSpPr/>
          <p:nvPr/>
        </p:nvSpPr>
        <p:spPr bwMode="auto">
          <a:xfrm rot="8100000">
            <a:off x="8146354" y="3295989"/>
            <a:ext cx="291160" cy="303608"/>
          </a:xfrm>
          <a:prstGeom prst="teardrop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 lIns="182839" tIns="91419" rIns="182839" bIns="91419" anchor="ctr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Content Placeholder 2"/>
          <p:cNvSpPr txBox="1">
            <a:spLocks/>
          </p:cNvSpPr>
          <p:nvPr/>
        </p:nvSpPr>
        <p:spPr bwMode="auto">
          <a:xfrm>
            <a:off x="7655378" y="3615306"/>
            <a:ext cx="1264312" cy="19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Консалтинг </a:t>
            </a:r>
          </a:p>
        </p:txBody>
      </p:sp>
      <p:sp>
        <p:nvSpPr>
          <p:cNvPr id="171" name="Content Placeholder 2"/>
          <p:cNvSpPr txBox="1">
            <a:spLocks/>
          </p:cNvSpPr>
          <p:nvPr/>
        </p:nvSpPr>
        <p:spPr bwMode="auto">
          <a:xfrm>
            <a:off x="7666805" y="4108614"/>
            <a:ext cx="1264312" cy="2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Образование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 Regular"/>
              <a:ea typeface="ＭＳ Ｐゴシック" charset="0"/>
              <a:cs typeface="Lato Regular"/>
            </a:endParaRPr>
          </a:p>
        </p:txBody>
      </p:sp>
      <p:sp>
        <p:nvSpPr>
          <p:cNvPr id="173" name="Teardrop 172"/>
          <p:cNvSpPr/>
          <p:nvPr/>
        </p:nvSpPr>
        <p:spPr bwMode="auto">
          <a:xfrm rot="8100000">
            <a:off x="8154946" y="4340635"/>
            <a:ext cx="291927" cy="315544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lIns="182839" tIns="91419" rIns="182839" bIns="91419" anchor="ctr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Content Placeholder 2"/>
          <p:cNvSpPr txBox="1">
            <a:spLocks/>
          </p:cNvSpPr>
          <p:nvPr/>
        </p:nvSpPr>
        <p:spPr bwMode="auto">
          <a:xfrm>
            <a:off x="7592727" y="4709452"/>
            <a:ext cx="1417036" cy="29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Научные организации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 Regular"/>
              <a:ea typeface="ＭＳ Ｐゴシック" charset="0"/>
              <a:cs typeface="Lato Regular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5174419" y="1280034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6309910" y="1472871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6624045" y="2466382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Teardrop 262"/>
          <p:cNvSpPr/>
          <p:nvPr/>
        </p:nvSpPr>
        <p:spPr bwMode="auto">
          <a:xfrm rot="8100000">
            <a:off x="8164764" y="3811074"/>
            <a:ext cx="297590" cy="292808"/>
          </a:xfrm>
          <a:prstGeom prst="teardrop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lIns="182839" tIns="91419" rIns="182839" bIns="91419" anchor="ctr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6222632" y="3337265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5234303" y="3653079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4511929" y="2948692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547249" y="1874181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5" name="Picture 2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45" y="4384097"/>
            <a:ext cx="150889" cy="228620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40" y="3879518"/>
            <a:ext cx="211093" cy="153848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350127"/>
            <a:ext cx="156265" cy="195331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483" y="2789250"/>
            <a:ext cx="192041" cy="201185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07" y="2136083"/>
            <a:ext cx="183648" cy="142837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69" y="1437636"/>
            <a:ext cx="237286" cy="145761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40" y="718462"/>
            <a:ext cx="150889" cy="155462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86" y="1414047"/>
            <a:ext cx="150889" cy="155462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73" y="1955874"/>
            <a:ext cx="320068" cy="196613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44" y="2930444"/>
            <a:ext cx="246910" cy="192041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65" y="3595419"/>
            <a:ext cx="192041" cy="201185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54" y="3408728"/>
            <a:ext cx="182896" cy="228620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86" y="2569058"/>
            <a:ext cx="269771" cy="196613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09" y="1658644"/>
            <a:ext cx="150889" cy="228620"/>
          </a:xfrm>
          <a:prstGeom prst="rect">
            <a:avLst/>
          </a:prstGeom>
        </p:spPr>
      </p:pic>
      <p:graphicFrame>
        <p:nvGraphicFramePr>
          <p:cNvPr id="47" name="Диаграмма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628408"/>
              </p:ext>
            </p:extLst>
          </p:nvPr>
        </p:nvGraphicFramePr>
        <p:xfrm>
          <a:off x="767771" y="1085012"/>
          <a:ext cx="3479287" cy="2573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60" name="Teardrop 146"/>
          <p:cNvSpPr/>
          <p:nvPr/>
        </p:nvSpPr>
        <p:spPr bwMode="auto">
          <a:xfrm rot="8100000">
            <a:off x="249579" y="844768"/>
            <a:ext cx="348988" cy="349054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ontent Placeholder 2"/>
          <p:cNvSpPr txBox="1">
            <a:spLocks/>
          </p:cNvSpPr>
          <p:nvPr/>
        </p:nvSpPr>
        <p:spPr bwMode="auto">
          <a:xfrm>
            <a:off x="-314325" y="1257830"/>
            <a:ext cx="1476797" cy="4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Экономист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 Regular"/>
              <a:ea typeface="ＭＳ Ｐゴシック" charset="0"/>
              <a:cs typeface="Lato Regular"/>
            </a:endParaRPr>
          </a:p>
        </p:txBody>
      </p:sp>
      <p:sp>
        <p:nvSpPr>
          <p:cNvPr id="62" name="Teardrop 154"/>
          <p:cNvSpPr/>
          <p:nvPr/>
        </p:nvSpPr>
        <p:spPr bwMode="auto">
          <a:xfrm rot="8100000">
            <a:off x="248118" y="1481427"/>
            <a:ext cx="341989" cy="342022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lIns="182839" tIns="91419" rIns="182839" bIns="91419" anchor="ctr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 bwMode="auto">
          <a:xfrm>
            <a:off x="-208083" y="1971050"/>
            <a:ext cx="1264312" cy="29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Бухгалтер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 Regular"/>
              <a:ea typeface="ＭＳ Ｐゴシック" charset="0"/>
              <a:cs typeface="Lato Regular"/>
            </a:endParaRPr>
          </a:p>
        </p:txBody>
      </p:sp>
      <p:pic>
        <p:nvPicPr>
          <p:cNvPr id="70" name="Picture 2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" y="1567488"/>
            <a:ext cx="237286" cy="145761"/>
          </a:xfrm>
          <a:prstGeom prst="rect">
            <a:avLst/>
          </a:prstGeom>
        </p:spPr>
      </p:pic>
      <p:pic>
        <p:nvPicPr>
          <p:cNvPr id="71" name="Picture 2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8" y="941564"/>
            <a:ext cx="150889" cy="155462"/>
          </a:xfrm>
          <a:prstGeom prst="rect">
            <a:avLst/>
          </a:prstGeom>
        </p:spPr>
      </p:pic>
      <p:sp>
        <p:nvSpPr>
          <p:cNvPr id="72" name="Teardrop 157"/>
          <p:cNvSpPr/>
          <p:nvPr/>
        </p:nvSpPr>
        <p:spPr bwMode="auto">
          <a:xfrm rot="8100000">
            <a:off x="246904" y="2347805"/>
            <a:ext cx="333651" cy="335136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lIns="182839" tIns="91419" rIns="182839" bIns="91419" anchor="ctr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-427194" y="2709755"/>
            <a:ext cx="1681844" cy="37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Финансист</a:t>
            </a:r>
          </a:p>
        </p:txBody>
      </p:sp>
      <p:sp>
        <p:nvSpPr>
          <p:cNvPr id="74" name="Teardrop 163"/>
          <p:cNvSpPr/>
          <p:nvPr/>
        </p:nvSpPr>
        <p:spPr bwMode="auto">
          <a:xfrm rot="8100000">
            <a:off x="270551" y="3032378"/>
            <a:ext cx="304901" cy="295207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lIns="182839" tIns="91419" rIns="182839" bIns="91419" anchor="ctr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 bwMode="auto">
          <a:xfrm>
            <a:off x="-196414" y="3373904"/>
            <a:ext cx="1264312" cy="2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ato Regular"/>
                <a:ea typeface="ＭＳ Ｐゴシック" charset="0"/>
                <a:cs typeface="Lato Regular"/>
              </a:rPr>
              <a:t>Аудитор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ato Regular"/>
              <a:ea typeface="ＭＳ Ｐゴシック" charset="0"/>
              <a:cs typeface="Lato Regular"/>
            </a:endParaRPr>
          </a:p>
        </p:txBody>
      </p:sp>
      <p:pic>
        <p:nvPicPr>
          <p:cNvPr id="76" name="Picture 2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0" y="3079388"/>
            <a:ext cx="192041" cy="201185"/>
          </a:xfrm>
          <a:prstGeom prst="rect">
            <a:avLst/>
          </a:prstGeom>
        </p:spPr>
      </p:pic>
      <p:pic>
        <p:nvPicPr>
          <p:cNvPr id="77" name="Picture 2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4" y="2426221"/>
            <a:ext cx="183648" cy="142837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11928" y="60747"/>
            <a:ext cx="4203012" cy="828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70000" lnSpcReduction="20000"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ED7D31"/>
                </a:solidFill>
                <a:latin typeface="Calibri" panose="020F0502020204030204"/>
              </a:rPr>
              <a:t>Востребованность выпускников экономических специальностей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65875" y="1724139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986930" y="2568691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02930" y="1857449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25446" y="1458010"/>
            <a:ext cx="105490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prstClr val="white"/>
                </a:solidFill>
                <a:latin typeface="Calibri" panose="020F0502020204030204"/>
              </a:rPr>
              <a:t>7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25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5" grpId="0"/>
      <p:bldP spid="26" grpId="0" animBg="1"/>
      <p:bldP spid="147" grpId="0" animBg="1"/>
      <p:bldP spid="148" grpId="0"/>
      <p:bldP spid="155" grpId="0" animBg="1"/>
      <p:bldP spid="156" grpId="0"/>
      <p:bldP spid="158" grpId="0" animBg="1"/>
      <p:bldP spid="159" grpId="0"/>
      <p:bldP spid="164" grpId="0" animBg="1"/>
      <p:bldP spid="165" grpId="0"/>
      <p:bldP spid="167" grpId="0" animBg="1"/>
      <p:bldP spid="168" grpId="0"/>
      <p:bldP spid="171" grpId="0"/>
      <p:bldP spid="173" grpId="0" animBg="1"/>
      <p:bldP spid="174" grpId="0"/>
      <p:bldP spid="175" grpId="0"/>
      <p:bldP spid="176" grpId="0"/>
      <p:bldP spid="177" grpId="0"/>
      <p:bldP spid="263" grpId="0" animBg="1"/>
      <p:bldP spid="178" grpId="0"/>
      <p:bldP spid="179" grpId="0"/>
      <p:bldP spid="180" grpId="0"/>
      <p:bldP spid="181" grpId="0"/>
      <p:bldGraphic spid="47" grpId="0">
        <p:bldAsOne/>
      </p:bldGraphic>
      <p:bldP spid="60" grpId="0" animBg="1"/>
      <p:bldP spid="61" grpId="0"/>
      <p:bldP spid="62" grpId="0" animBg="1"/>
      <p:bldP spid="63" grpId="0"/>
      <p:bldP spid="72" grpId="0" animBg="1"/>
      <p:bldP spid="73" grpId="0"/>
      <p:bldP spid="74" grpId="0" animBg="1"/>
      <p:bldP spid="75" grpId="0"/>
      <p:bldP spid="78" grpId="0"/>
      <p:bldP spid="79" grpId="0"/>
      <p:bldP spid="80" grpId="0"/>
      <p:bldP spid="81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7630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algn="ctr"/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ОПОП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подготовки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38.03.01 «Экономика» профиль «Экономика и управление на предприятии»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4249" y="794570"/>
            <a:ext cx="5427624" cy="4963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lvl="0"/>
            <a:r>
              <a:rPr lang="ru-RU" altLang="ru-RU" sz="2000" b="1" kern="0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Курочкина Анна Александровна –</a:t>
            </a:r>
            <a:endParaRPr lang="ru-RU" sz="3100" dirty="0">
              <a:solidFill>
                <a:srgbClr val="E7E6E6"/>
              </a:solidFill>
            </a:endParaRPr>
          </a:p>
        </p:txBody>
      </p:sp>
      <p:pic>
        <p:nvPicPr>
          <p:cNvPr id="14" name="Picture 2" descr="http://tei.spbstu.ru/images/prepod_metod_laboranti/fuibt/km/kurochkina-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0" y="700559"/>
            <a:ext cx="2088146" cy="251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90950" y="2391918"/>
            <a:ext cx="6762594" cy="4195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lvl="0"/>
            <a:endParaRPr lang="ru-RU" altLang="ru-RU" sz="1800" kern="0" dirty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3656" y="1972408"/>
            <a:ext cx="6450622" cy="8390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lnSpcReduction="10000"/>
          </a:bodyPr>
          <a:lstStyle/>
          <a:p>
            <a:pPr lvl="0"/>
            <a:r>
              <a:rPr lang="ru-RU" altLang="ru-RU" sz="1800" kern="0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доктор экономических наук, профессор,</a:t>
            </a:r>
            <a:br>
              <a:rPr lang="ru-RU" altLang="ru-RU" sz="1800" kern="0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</a:br>
            <a:r>
              <a:rPr lang="ru-RU" altLang="ru-RU" sz="1800" kern="0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Член-корреспондент Международной Академии Наук Высшей Школы</a:t>
            </a:r>
          </a:p>
          <a:p>
            <a:pPr lvl="0"/>
            <a:endParaRPr lang="ru-RU" altLang="ru-RU" sz="1800" kern="0" dirty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8790" y="3247534"/>
            <a:ext cx="8694754" cy="15310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lvl="0" algn="just"/>
            <a:r>
              <a:rPr lang="ru-RU" altLang="ru-RU" sz="1800" b="1" kern="0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Ведущий специалист в области современных систем менеджмента. Автор более 230 научных работ. Подготовила 36 кандидатов экономических наук. Член двух диссертационных советов.</a:t>
            </a:r>
            <a:endParaRPr lang="ru-RU" altLang="ru-RU" sz="1800" kern="0" dirty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3656" y="1299714"/>
            <a:ext cx="6945987" cy="659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lvl="0"/>
            <a:r>
              <a:rPr lang="ru-RU" altLang="ru-RU" sz="1800" kern="0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заведующий кафедрой экономики предприятия природопользования и учетных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254566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7" grpId="0"/>
      <p:bldP spid="18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6454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профессорско-преподавательский состав обеспечивающий образовательную программу по направлению подготовки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38.03.01 «Экономика» </a:t>
            </a: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его научные интересы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815" y="629342"/>
            <a:ext cx="8089751" cy="602428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indent="355600">
              <a:buFont typeface="Wingdings" pitchFamily="2" charset="2"/>
              <a:buChar char="ü"/>
            </a:pP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Курочкина Анна Александровна, д.э.н., профессор, практикующий специалист, стратегическое планирование, бизнес-планирование;</a:t>
            </a:r>
            <a:endParaRPr lang="ru-RU" altLang="ru-RU" kern="0" dirty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816" y="1692097"/>
            <a:ext cx="8089751" cy="6277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indent="355600">
              <a:buFont typeface="Wingdings" pitchFamily="2" charset="2"/>
              <a:buChar char="ü"/>
            </a:pP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Панова Анастасия Юрьевна, к.э.н ., доцент, экономика и управление на предприятии, финансы;</a:t>
            </a:r>
            <a:endParaRPr lang="ru-RU" altLang="ru-RU" kern="0" dirty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800" y="2635471"/>
            <a:ext cx="8089751" cy="4195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indent="355600">
              <a:buFont typeface="Wingdings" pitchFamily="2" charset="2"/>
              <a:buChar char="ü"/>
            </a:pP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Семенова Юлия Евгеньевна, к.э.н ., доцент, практикующий специалист, институциональная экономика, страхование, ценообразование.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800" y="3116500"/>
            <a:ext cx="8616877" cy="4195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indent="355600">
              <a:buFont typeface="Wingdings" pitchFamily="2" charset="2"/>
              <a:buChar char="ü"/>
            </a:pP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Островская Елена Николаевна, к.э.н., практикующий специалист, теория отраслевых рынков, экономика труда, мировая экономика, вертикально интегрированные объединения в экономике;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1800" y="4040630"/>
            <a:ext cx="8089751" cy="9679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Чалганова  Алла Анатольевна, ст. преп., статистика, эконометрика.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06" y="1107478"/>
            <a:ext cx="8089751" cy="602428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indent="355600">
              <a:buFont typeface="Wingdings" pitchFamily="2" charset="2"/>
              <a:buChar char="ü"/>
            </a:pP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Воронкова Ольга Васильевна, д.э.н., профессор, экономическая теория, маркетинг;</a:t>
            </a:r>
            <a:endParaRPr lang="ru-RU" altLang="ru-RU" kern="0" dirty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800" y="3564380"/>
            <a:ext cx="8089751" cy="4762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indent="355600">
              <a:buFont typeface="Wingdings" pitchFamily="2" charset="2"/>
              <a:buChar char="ü"/>
            </a:pP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Грибановская Светлана Викторовна, ст. преп., интегрированные системы бизнеса, экономика и управление производством;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801" y="4040630"/>
            <a:ext cx="8089751" cy="5488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indent="355600">
              <a:buFont typeface="Wingdings" pitchFamily="2" charset="2"/>
              <a:buChar char="ü"/>
            </a:pPr>
            <a:endParaRPr lang="ru-RU" altLang="ru-RU" kern="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805" y="1403520"/>
            <a:ext cx="8089751" cy="3012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indent="355600">
              <a:buFont typeface="Wingdings" pitchFamily="2" charset="2"/>
              <a:buChar char="ü"/>
            </a:pP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Бикезина Татьяна Васильевна, к.э.н., доцент, бухгалтерский учет;</a:t>
            </a:r>
            <a:endParaRPr lang="ru-RU" altLang="ru-RU" kern="0" dirty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800" y="2174217"/>
            <a:ext cx="8089751" cy="4195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lvl="0" indent="355600">
              <a:buFont typeface="Wingdings" pitchFamily="2" charset="2"/>
              <a:buChar char="ü"/>
            </a:pP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Шарафутина Светлана Федоровна, к.э.н ., доцент, </a:t>
            </a:r>
            <a:r>
              <a:rPr lang="ru-RU" altLang="ru-RU" kern="0" dirty="0" smtClean="0">
                <a:solidFill>
                  <a:srgbClr val="002060"/>
                </a:solidFill>
                <a:latin typeface="Arial"/>
              </a:rPr>
              <a:t>аттестованный аудитор, бухгалтерский </a:t>
            </a:r>
            <a:r>
              <a:rPr lang="ru-RU" altLang="ru-RU" kern="0" dirty="0">
                <a:solidFill>
                  <a:srgbClr val="002060"/>
                </a:solidFill>
                <a:latin typeface="Arial"/>
              </a:rPr>
              <a:t>учет, аудит;</a:t>
            </a:r>
          </a:p>
        </p:txBody>
      </p:sp>
    </p:spTree>
    <p:extLst>
      <p:ext uri="{BB962C8B-B14F-4D97-AF65-F5344CB8AC3E}">
        <p14:creationId xmlns:p14="http://schemas.microsoft.com/office/powerpoint/2010/main" val="782202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1" grpId="0"/>
      <p:bldP spid="12" grpId="0"/>
      <p:bldP spid="13" grpId="0"/>
      <p:bldP spid="19" grpId="0"/>
      <p:bldP spid="10" grpId="0"/>
      <p:bldP spid="14" grpId="0"/>
      <p:bldP spid="18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esenterMedia.com Animated Theme">
  <a:themeElements>
    <a:clrScheme name="shield_fire">
      <a:dk1>
        <a:sysClr val="windowText" lastClr="000000"/>
      </a:dk1>
      <a:lt1>
        <a:sysClr val="window" lastClr="FFFFFF"/>
      </a:lt1>
      <a:dk2>
        <a:srgbClr val="11118D"/>
      </a:dk2>
      <a:lt2>
        <a:srgbClr val="EEECE1"/>
      </a:lt2>
      <a:accent1>
        <a:srgbClr val="3A96D0"/>
      </a:accent1>
      <a:accent2>
        <a:srgbClr val="F7291E"/>
      </a:accent2>
      <a:accent3>
        <a:srgbClr val="149FBE"/>
      </a:accent3>
      <a:accent4>
        <a:srgbClr val="81BF14"/>
      </a:accent4>
      <a:accent5>
        <a:srgbClr val="FF9933"/>
      </a:accent5>
      <a:accent6>
        <a:srgbClr val="62251F"/>
      </a:accent6>
      <a:hlink>
        <a:srgbClr val="FDFD88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2155</TotalTime>
  <Words>1186</Words>
  <Application>Microsoft Office PowerPoint</Application>
  <PresentationFormat>Экран (16:9)</PresentationFormat>
  <Paragraphs>250</Paragraphs>
  <Slides>18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Franklin Gothic Heavy</vt:lpstr>
      <vt:lpstr>Lato Bold</vt:lpstr>
      <vt:lpstr>Lato Light</vt:lpstr>
      <vt:lpstr>Lato Regular</vt:lpstr>
      <vt:lpstr>Open Sans Light</vt:lpstr>
      <vt:lpstr>Times New Roman</vt:lpstr>
      <vt:lpstr>Wingdings</vt:lpstr>
      <vt:lpstr>Office Theme</vt:lpstr>
      <vt:lpstr>1_PresenterMedia.com Animated Theme</vt:lpstr>
      <vt:lpstr>1_Office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Студенты публикуются в научных журналах, имеющих российский индекс цитирования (РИНЦ)</vt:lpstr>
      <vt:lpstr>Староста группы, член студенческого совета факультета/ВУЗа, студенческое самоуправление и т.п.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 Donia</dc:creator>
  <cp:lastModifiedBy>Elena Ostrovskaya</cp:lastModifiedBy>
  <cp:revision>310</cp:revision>
  <cp:lastPrinted>2022-09-24T15:12:32Z</cp:lastPrinted>
  <dcterms:created xsi:type="dcterms:W3CDTF">2016-10-16T10:12:11Z</dcterms:created>
  <dcterms:modified xsi:type="dcterms:W3CDTF">2023-01-20T05:27:37Z</dcterms:modified>
</cp:coreProperties>
</file>