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0" r:id="rId2"/>
    <p:sldId id="312" r:id="rId3"/>
    <p:sldId id="292" r:id="rId4"/>
    <p:sldId id="314" r:id="rId5"/>
    <p:sldId id="315" r:id="rId6"/>
    <p:sldId id="313" r:id="rId7"/>
    <p:sldId id="316" r:id="rId8"/>
    <p:sldId id="298" r:id="rId9"/>
    <p:sldId id="299" r:id="rId10"/>
    <p:sldId id="300" r:id="rId11"/>
    <p:sldId id="325" r:id="rId12"/>
    <p:sldId id="326" r:id="rId13"/>
    <p:sldId id="327" r:id="rId14"/>
    <p:sldId id="306" r:id="rId15"/>
    <p:sldId id="307" r:id="rId16"/>
    <p:sldId id="310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E6D7B-DDD6-470B-AC69-BFD32A064E6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F9479-A610-4390-891A-3B8AB9935D88}">
      <dgm:prSet phldrT="[Текст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ru-RU" b="0" dirty="0"/>
            <a:t>В ЧЁМ РЕЗУЛЬТАТ КАНИКУЛЯРНОЙ ПРОГРАММЫ?</a:t>
          </a:r>
        </a:p>
      </dgm:t>
    </dgm:pt>
    <dgm:pt modelId="{FCC91D51-D6A7-4C93-A0AE-56FE2AEA5FCB}" type="parTrans" cxnId="{FDA8DAEC-0186-4F3A-A9EE-C6663BC533BB}">
      <dgm:prSet/>
      <dgm:spPr/>
      <dgm:t>
        <a:bodyPr/>
        <a:lstStyle/>
        <a:p>
          <a:endParaRPr lang="ru-RU"/>
        </a:p>
      </dgm:t>
    </dgm:pt>
    <dgm:pt modelId="{D1F2DB4D-CEB9-4F2A-9FF9-5108D01B01C3}" type="sibTrans" cxnId="{FDA8DAEC-0186-4F3A-A9EE-C6663BC533BB}">
      <dgm:prSet/>
      <dgm:spPr/>
      <dgm:t>
        <a:bodyPr/>
        <a:lstStyle/>
        <a:p>
          <a:endParaRPr lang="ru-RU"/>
        </a:p>
      </dgm:t>
    </dgm:pt>
    <dgm:pt modelId="{552ECEA3-A1A5-4782-9478-88B10D314F4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700" dirty="0"/>
            <a:t>КАК ДОСТИГНУТЬ ЦЕЛИ ПРОГРАММЫ?</a:t>
          </a:r>
        </a:p>
      </dgm:t>
    </dgm:pt>
    <dgm:pt modelId="{EFAFE65D-5B11-4469-B0D5-8ECF2895FF5B}" type="parTrans" cxnId="{96FC55BE-6F49-42AD-97F5-0B094DA15B5E}">
      <dgm:prSet/>
      <dgm:spPr/>
      <dgm:t>
        <a:bodyPr/>
        <a:lstStyle/>
        <a:p>
          <a:endParaRPr lang="ru-RU"/>
        </a:p>
      </dgm:t>
    </dgm:pt>
    <dgm:pt modelId="{F201A5A8-85CD-417A-B576-C147DB8937FD}" type="sibTrans" cxnId="{96FC55BE-6F49-42AD-97F5-0B094DA15B5E}">
      <dgm:prSet/>
      <dgm:spPr/>
      <dgm:t>
        <a:bodyPr/>
        <a:lstStyle/>
        <a:p>
          <a:endParaRPr lang="ru-RU"/>
        </a:p>
      </dgm:t>
    </dgm:pt>
    <dgm:pt modelId="{F8489461-9DB0-4A60-BB5F-D6AFC1FF9D60}">
      <dgm:prSet phldrT="[Текст]"/>
      <dgm:spPr/>
      <dgm:t>
        <a:bodyPr/>
        <a:lstStyle/>
        <a:p>
          <a:r>
            <a:rPr lang="ru-RU" dirty="0"/>
            <a:t>КОМУ И ЗАЧЕМ НУЖНА КАНИКУЛЯРНАЯ ПРОГРАММА?</a:t>
          </a:r>
        </a:p>
      </dgm:t>
    </dgm:pt>
    <dgm:pt modelId="{539545EC-FE04-4C5C-8763-2BF8DE03E0A9}" type="sibTrans" cxnId="{5BB500CA-E1FC-4BCB-B137-8A003FBFD58E}">
      <dgm:prSet/>
      <dgm:spPr/>
      <dgm:t>
        <a:bodyPr/>
        <a:lstStyle/>
        <a:p>
          <a:endParaRPr lang="ru-RU"/>
        </a:p>
      </dgm:t>
    </dgm:pt>
    <dgm:pt modelId="{AC4D57F2-709B-4F0F-8067-366BB2A5CB01}" type="parTrans" cxnId="{5BB500CA-E1FC-4BCB-B137-8A003FBFD58E}">
      <dgm:prSet/>
      <dgm:spPr/>
      <dgm:t>
        <a:bodyPr/>
        <a:lstStyle/>
        <a:p>
          <a:endParaRPr lang="ru-RU"/>
        </a:p>
      </dgm:t>
    </dgm:pt>
    <dgm:pt modelId="{F18ED0D9-DE1E-4CD0-9F63-99376271F35A}" type="pres">
      <dgm:prSet presAssocID="{260E6D7B-DDD6-470B-AC69-BFD32A064E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B03D96-C4B9-4BD4-85AF-2DF01A45FAB4}" type="pres">
      <dgm:prSet presAssocID="{F8489461-9DB0-4A60-BB5F-D6AFC1FF9D60}" presName="vertOne" presStyleCnt="0"/>
      <dgm:spPr/>
    </dgm:pt>
    <dgm:pt modelId="{4F38E908-0BB8-4DB3-956A-D7B1EB0E572C}" type="pres">
      <dgm:prSet presAssocID="{F8489461-9DB0-4A60-BB5F-D6AFC1FF9D60}" presName="txOne" presStyleLbl="node0" presStyleIdx="0" presStyleCnt="1" custScaleX="54275" custScaleY="97219">
        <dgm:presLayoutVars>
          <dgm:chPref val="3"/>
        </dgm:presLayoutVars>
      </dgm:prSet>
      <dgm:spPr/>
    </dgm:pt>
    <dgm:pt modelId="{09A63D5A-AC51-4718-A828-C3D656DEACAC}" type="pres">
      <dgm:prSet presAssocID="{F8489461-9DB0-4A60-BB5F-D6AFC1FF9D60}" presName="parTransOne" presStyleCnt="0"/>
      <dgm:spPr/>
    </dgm:pt>
    <dgm:pt modelId="{65171B81-62A4-4452-8A32-5B1132D35575}" type="pres">
      <dgm:prSet presAssocID="{F8489461-9DB0-4A60-BB5F-D6AFC1FF9D60}" presName="horzOne" presStyleCnt="0"/>
      <dgm:spPr/>
    </dgm:pt>
    <dgm:pt modelId="{1F426F0D-F8C4-4829-92C7-21D748AFD6E5}" type="pres">
      <dgm:prSet presAssocID="{72EF9479-A610-4390-891A-3B8AB9935D88}" presName="vertTwo" presStyleCnt="0"/>
      <dgm:spPr/>
    </dgm:pt>
    <dgm:pt modelId="{14AB265E-B71E-45B3-A13A-46317BAA4B0F}" type="pres">
      <dgm:prSet presAssocID="{72EF9479-A610-4390-891A-3B8AB9935D88}" presName="txTwo" presStyleLbl="node2" presStyleIdx="0" presStyleCnt="2" custScaleX="210997" custScaleY="98349" custLinFactX="100000" custLinFactNeighborX="117280" custLinFactNeighborY="-4801">
        <dgm:presLayoutVars>
          <dgm:chPref val="3"/>
        </dgm:presLayoutVars>
      </dgm:prSet>
      <dgm:spPr/>
    </dgm:pt>
    <dgm:pt modelId="{1A81377C-4299-4CB9-83A2-5866E4FE5FE9}" type="pres">
      <dgm:prSet presAssocID="{72EF9479-A610-4390-891A-3B8AB9935D88}" presName="horzTwo" presStyleCnt="0"/>
      <dgm:spPr/>
    </dgm:pt>
    <dgm:pt modelId="{23F80749-854A-435F-A7D9-ACA2E39C2B43}" type="pres">
      <dgm:prSet presAssocID="{D1F2DB4D-CEB9-4F2A-9FF9-5108D01B01C3}" presName="sibSpaceTwo" presStyleCnt="0"/>
      <dgm:spPr/>
    </dgm:pt>
    <dgm:pt modelId="{D453C073-C11A-4E8E-BF43-6536637E7338}" type="pres">
      <dgm:prSet presAssocID="{552ECEA3-A1A5-4782-9478-88B10D314F44}" presName="vertTwo" presStyleCnt="0"/>
      <dgm:spPr/>
    </dgm:pt>
    <dgm:pt modelId="{472A6E35-A887-4997-A3A0-B94D29206290}" type="pres">
      <dgm:prSet presAssocID="{552ECEA3-A1A5-4782-9478-88B10D314F44}" presName="txTwo" presStyleLbl="node2" presStyleIdx="1" presStyleCnt="2" custScaleX="209401" custScaleY="98127" custLinFactX="-100000" custLinFactNeighborX="-156205" custLinFactNeighborY="-3838">
        <dgm:presLayoutVars>
          <dgm:chPref val="3"/>
        </dgm:presLayoutVars>
      </dgm:prSet>
      <dgm:spPr/>
    </dgm:pt>
    <dgm:pt modelId="{31610616-9FD7-41A0-BDD3-9E35D171703D}" type="pres">
      <dgm:prSet presAssocID="{552ECEA3-A1A5-4782-9478-88B10D314F44}" presName="horzTwo" presStyleCnt="0"/>
      <dgm:spPr/>
    </dgm:pt>
  </dgm:ptLst>
  <dgm:cxnLst>
    <dgm:cxn modelId="{5F8EBF0B-B560-4463-ABAA-485F13B0376F}" type="presOf" srcId="{260E6D7B-DDD6-470B-AC69-BFD32A064E69}" destId="{F18ED0D9-DE1E-4CD0-9F63-99376271F35A}" srcOrd="0" destOrd="0" presId="urn:microsoft.com/office/officeart/2005/8/layout/hierarchy4"/>
    <dgm:cxn modelId="{A1E83758-3B0C-43A8-AA0C-CAC15ED2CCA9}" type="presOf" srcId="{F8489461-9DB0-4A60-BB5F-D6AFC1FF9D60}" destId="{4F38E908-0BB8-4DB3-956A-D7B1EB0E572C}" srcOrd="0" destOrd="0" presId="urn:microsoft.com/office/officeart/2005/8/layout/hierarchy4"/>
    <dgm:cxn modelId="{F80B8AB0-40F2-4C4C-82E1-A4B23A8480D5}" type="presOf" srcId="{552ECEA3-A1A5-4782-9478-88B10D314F44}" destId="{472A6E35-A887-4997-A3A0-B94D29206290}" srcOrd="0" destOrd="0" presId="urn:microsoft.com/office/officeart/2005/8/layout/hierarchy4"/>
    <dgm:cxn modelId="{33B306BB-E19A-43BD-B75F-4BC13029807D}" type="presOf" srcId="{72EF9479-A610-4390-891A-3B8AB9935D88}" destId="{14AB265E-B71E-45B3-A13A-46317BAA4B0F}" srcOrd="0" destOrd="0" presId="urn:microsoft.com/office/officeart/2005/8/layout/hierarchy4"/>
    <dgm:cxn modelId="{96FC55BE-6F49-42AD-97F5-0B094DA15B5E}" srcId="{F8489461-9DB0-4A60-BB5F-D6AFC1FF9D60}" destId="{552ECEA3-A1A5-4782-9478-88B10D314F44}" srcOrd="1" destOrd="0" parTransId="{EFAFE65D-5B11-4469-B0D5-8ECF2895FF5B}" sibTransId="{F201A5A8-85CD-417A-B576-C147DB8937FD}"/>
    <dgm:cxn modelId="{5BB500CA-E1FC-4BCB-B137-8A003FBFD58E}" srcId="{260E6D7B-DDD6-470B-AC69-BFD32A064E69}" destId="{F8489461-9DB0-4A60-BB5F-D6AFC1FF9D60}" srcOrd="0" destOrd="0" parTransId="{AC4D57F2-709B-4F0F-8067-366BB2A5CB01}" sibTransId="{539545EC-FE04-4C5C-8763-2BF8DE03E0A9}"/>
    <dgm:cxn modelId="{FDA8DAEC-0186-4F3A-A9EE-C6663BC533BB}" srcId="{F8489461-9DB0-4A60-BB5F-D6AFC1FF9D60}" destId="{72EF9479-A610-4390-891A-3B8AB9935D88}" srcOrd="0" destOrd="0" parTransId="{FCC91D51-D6A7-4C93-A0AE-56FE2AEA5FCB}" sibTransId="{D1F2DB4D-CEB9-4F2A-9FF9-5108D01B01C3}"/>
    <dgm:cxn modelId="{EF9CB7D0-DD3D-4F98-8F0D-2D0ECFE2E8DE}" type="presParOf" srcId="{F18ED0D9-DE1E-4CD0-9F63-99376271F35A}" destId="{35B03D96-C4B9-4BD4-85AF-2DF01A45FAB4}" srcOrd="0" destOrd="0" presId="urn:microsoft.com/office/officeart/2005/8/layout/hierarchy4"/>
    <dgm:cxn modelId="{BF77736A-B7B1-4EF2-9A6F-AC074AD21F1D}" type="presParOf" srcId="{35B03D96-C4B9-4BD4-85AF-2DF01A45FAB4}" destId="{4F38E908-0BB8-4DB3-956A-D7B1EB0E572C}" srcOrd="0" destOrd="0" presId="urn:microsoft.com/office/officeart/2005/8/layout/hierarchy4"/>
    <dgm:cxn modelId="{EA63CAAA-B814-461D-9BE8-51C3FBCA1E60}" type="presParOf" srcId="{35B03D96-C4B9-4BD4-85AF-2DF01A45FAB4}" destId="{09A63D5A-AC51-4718-A828-C3D656DEACAC}" srcOrd="1" destOrd="0" presId="urn:microsoft.com/office/officeart/2005/8/layout/hierarchy4"/>
    <dgm:cxn modelId="{AABD100C-B9C7-4685-9256-0B79D1F09E3B}" type="presParOf" srcId="{35B03D96-C4B9-4BD4-85AF-2DF01A45FAB4}" destId="{65171B81-62A4-4452-8A32-5B1132D35575}" srcOrd="2" destOrd="0" presId="urn:microsoft.com/office/officeart/2005/8/layout/hierarchy4"/>
    <dgm:cxn modelId="{2DF01A94-1460-4CD1-ADB6-5A4E80454CDB}" type="presParOf" srcId="{65171B81-62A4-4452-8A32-5B1132D35575}" destId="{1F426F0D-F8C4-4829-92C7-21D748AFD6E5}" srcOrd="0" destOrd="0" presId="urn:microsoft.com/office/officeart/2005/8/layout/hierarchy4"/>
    <dgm:cxn modelId="{F8E36D9D-A94F-493D-B4F2-C5AEB34A0BA8}" type="presParOf" srcId="{1F426F0D-F8C4-4829-92C7-21D748AFD6E5}" destId="{14AB265E-B71E-45B3-A13A-46317BAA4B0F}" srcOrd="0" destOrd="0" presId="urn:microsoft.com/office/officeart/2005/8/layout/hierarchy4"/>
    <dgm:cxn modelId="{A2DF38FB-7460-4D2E-B0C4-77BA1DBA790E}" type="presParOf" srcId="{1F426F0D-F8C4-4829-92C7-21D748AFD6E5}" destId="{1A81377C-4299-4CB9-83A2-5866E4FE5FE9}" srcOrd="1" destOrd="0" presId="urn:microsoft.com/office/officeart/2005/8/layout/hierarchy4"/>
    <dgm:cxn modelId="{AFB63168-6E22-4D95-872B-48B3C0202AA1}" type="presParOf" srcId="{65171B81-62A4-4452-8A32-5B1132D35575}" destId="{23F80749-854A-435F-A7D9-ACA2E39C2B43}" srcOrd="1" destOrd="0" presId="urn:microsoft.com/office/officeart/2005/8/layout/hierarchy4"/>
    <dgm:cxn modelId="{EBD5F0F5-4996-4394-9D4B-D246F55B9CA7}" type="presParOf" srcId="{65171B81-62A4-4452-8A32-5B1132D35575}" destId="{D453C073-C11A-4E8E-BF43-6536637E7338}" srcOrd="2" destOrd="0" presId="urn:microsoft.com/office/officeart/2005/8/layout/hierarchy4"/>
    <dgm:cxn modelId="{5F5860E8-3540-400C-AD68-A904A4823702}" type="presParOf" srcId="{D453C073-C11A-4E8E-BF43-6536637E7338}" destId="{472A6E35-A887-4997-A3A0-B94D29206290}" srcOrd="0" destOrd="0" presId="urn:microsoft.com/office/officeart/2005/8/layout/hierarchy4"/>
    <dgm:cxn modelId="{FB26E286-072E-4D4B-85A1-6F0736D1AFC1}" type="presParOf" srcId="{D453C073-C11A-4E8E-BF43-6536637E7338}" destId="{31610616-9FD7-41A0-BDD3-9E35D17170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8E908-0BB8-4DB3-956A-D7B1EB0E572C}">
      <dsp:nvSpPr>
        <dsp:cNvPr id="0" name=""/>
        <dsp:cNvSpPr/>
      </dsp:nvSpPr>
      <dsp:spPr>
        <a:xfrm>
          <a:off x="1891828" y="567"/>
          <a:ext cx="4488806" cy="1262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КОМУ И ЗАЧЕМ НУЖНА КАНИКУЛЯРНАЯ ПРОГРАММА?</a:t>
          </a:r>
        </a:p>
      </dsp:txBody>
      <dsp:txXfrm>
        <a:off x="1928803" y="37542"/>
        <a:ext cx="4414856" cy="1188457"/>
      </dsp:txXfrm>
    </dsp:sp>
    <dsp:sp modelId="{14AB265E-B71E-45B3-A13A-46317BAA4B0F}">
      <dsp:nvSpPr>
        <dsp:cNvPr id="0" name=""/>
        <dsp:cNvSpPr/>
      </dsp:nvSpPr>
      <dsp:spPr>
        <a:xfrm>
          <a:off x="4191799" y="1418689"/>
          <a:ext cx="4069626" cy="1277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/>
            <a:t>В ЧЁМ РЕЗУЛЬТАТ КАНИКУЛЯРНОЙ ПРОГРАММЫ?</a:t>
          </a:r>
        </a:p>
      </dsp:txBody>
      <dsp:txXfrm>
        <a:off x="4229203" y="1456093"/>
        <a:ext cx="3994818" cy="1202272"/>
      </dsp:txXfrm>
    </dsp:sp>
    <dsp:sp modelId="{472A6E35-A887-4997-A3A0-B94D29206290}">
      <dsp:nvSpPr>
        <dsp:cNvPr id="0" name=""/>
        <dsp:cNvSpPr/>
      </dsp:nvSpPr>
      <dsp:spPr>
        <a:xfrm>
          <a:off x="0" y="1431194"/>
          <a:ext cx="4038843" cy="127419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КАК ДОСТИГНУТЬ ЦЕЛИ ПРОГРАММЫ?</a:t>
          </a:r>
        </a:p>
      </dsp:txBody>
      <dsp:txXfrm>
        <a:off x="37320" y="1468514"/>
        <a:ext cx="3964203" cy="1199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B2F8-9D98-4A91-83E0-F699E0766601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EB8C6-FA42-4262-BF42-F9B20556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8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A3248-DE0D-4007-A45E-BF83D14654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7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6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7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9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9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8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6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61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602" y="836712"/>
            <a:ext cx="8245160" cy="210789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 </a:t>
            </a:r>
            <a:br>
              <a:rPr lang="ru-RU" sz="2000" b="1" dirty="0"/>
            </a:b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602" y="846394"/>
            <a:ext cx="8245160" cy="2214363"/>
          </a:xfrm>
        </p:spPr>
        <p:txBody>
          <a:bodyPr>
            <a:normAutofit/>
          </a:bodyPr>
          <a:lstStyle/>
          <a:p>
            <a:pPr algn="ctr"/>
            <a:endParaRPr lang="ru-RU" sz="135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/>
              <a:t>Актуальные вопросы разработки краткосрочных дополнительных общеобразовательных программ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Основания, методика, Структура ДОП.</a:t>
            </a:r>
          </a:p>
        </p:txBody>
      </p:sp>
    </p:spTree>
    <p:extLst>
      <p:ext uri="{BB962C8B-B14F-4D97-AF65-F5344CB8AC3E}">
        <p14:creationId xmlns:p14="http://schemas.microsoft.com/office/powerpoint/2010/main" val="357453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Цель, задачи, планируемые результаты, способы оценивания, формы обучения и воспитания, текущего контроля и промежуточной аттестации, оценочные, методические средства обучения и воспитания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взаимосвязаны и взаимообусловлены!!!</a:t>
            </a:r>
          </a:p>
        </p:txBody>
      </p:sp>
    </p:spTree>
    <p:extLst>
      <p:ext uri="{BB962C8B-B14F-4D97-AF65-F5344CB8AC3E}">
        <p14:creationId xmlns:p14="http://schemas.microsoft.com/office/powerpoint/2010/main" val="127753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2EEC1-8CBD-4378-B32D-5D641BA1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332656"/>
            <a:ext cx="7989752" cy="1083329"/>
          </a:xfrm>
        </p:spPr>
        <p:txBody>
          <a:bodyPr/>
          <a:lstStyle/>
          <a:p>
            <a:r>
              <a:rPr lang="ru-RU" dirty="0"/>
              <a:t>Распоряжение №1779-р от 05.09.2022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2FE674-9A7C-4632-811A-64BE81404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51" t="15243" r="29989" b="5457"/>
          <a:stretch/>
        </p:blipFill>
        <p:spPr>
          <a:xfrm>
            <a:off x="2373956" y="1916832"/>
            <a:ext cx="4396088" cy="4752528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13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D095A-BB34-43D3-BE31-42F22AAE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0166CE-3325-4CFA-A0F1-EE239A6C5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51" t="14321" r="31104" b="9313"/>
          <a:stretch/>
        </p:blipFill>
        <p:spPr>
          <a:xfrm>
            <a:off x="1835696" y="687474"/>
            <a:ext cx="5225666" cy="6137435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864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3BD85-00B8-41A0-AD5D-E986BBFE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41872-A65B-44B6-8CF6-A4A16AC99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6" t="15243" r="31104" b="27265"/>
          <a:stretch/>
        </p:blipFill>
        <p:spPr>
          <a:xfrm>
            <a:off x="1331640" y="908720"/>
            <a:ext cx="6865589" cy="5688632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344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700" b="1" dirty="0"/>
              <a:t>МЕТОДИЧЕСКИЕ ЗАГАДКИ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35769" y="2493169"/>
          <a:ext cx="8272463" cy="275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7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32137"/>
            <a:ext cx="7992908" cy="81249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КОМУ И ЗАЧЕМ НУЖНА КАНИКУЛЯРНАЯ ПРОГРАММА?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324" y="2277600"/>
            <a:ext cx="1110124" cy="16758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40" y="2272872"/>
            <a:ext cx="2816799" cy="1726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9" y="2318454"/>
            <a:ext cx="2462129" cy="1635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9" y="3590059"/>
            <a:ext cx="2558792" cy="25587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r="2487" b="4339"/>
          <a:stretch/>
        </p:blipFill>
        <p:spPr>
          <a:xfrm>
            <a:off x="5911151" y="3981258"/>
            <a:ext cx="2647297" cy="18533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4092677"/>
            <a:ext cx="3254604" cy="16273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r="30991"/>
          <a:stretch/>
        </p:blipFill>
        <p:spPr>
          <a:xfrm>
            <a:off x="5059683" y="2336579"/>
            <a:ext cx="1702935" cy="15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4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1868" y="1272021"/>
            <a:ext cx="686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Технологии, методы, приемы</a:t>
            </a:r>
          </a:p>
        </p:txBody>
      </p:sp>
      <p:pic>
        <p:nvPicPr>
          <p:cNvPr id="18" name="Google Shape;173;p20">
            <a:extLst>
              <a:ext uri="{FF2B5EF4-FFF2-40B4-BE49-F238E27FC236}">
                <a16:creationId xmlns:a16="http://schemas.microsoft.com/office/drawing/2014/main" id="{B0C08034-2161-4D45-9F20-D58EC5992E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220" y="1758367"/>
            <a:ext cx="2049608" cy="12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5;p20">
            <a:extLst>
              <a:ext uri="{FF2B5EF4-FFF2-40B4-BE49-F238E27FC236}">
                <a16:creationId xmlns:a16="http://schemas.microsoft.com/office/drawing/2014/main" id="{9D03FA12-1B9B-434A-BDAA-D6C6CBA811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07"/>
          <a:stretch/>
        </p:blipFill>
        <p:spPr>
          <a:xfrm>
            <a:off x="3531858" y="2866842"/>
            <a:ext cx="2553060" cy="12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2;p20">
            <a:extLst>
              <a:ext uri="{FF2B5EF4-FFF2-40B4-BE49-F238E27FC236}">
                <a16:creationId xmlns:a16="http://schemas.microsoft.com/office/drawing/2014/main" id="{85C799FF-B066-4E79-9426-63B638BF6A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220" y="3640758"/>
            <a:ext cx="2194801" cy="133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74;p20">
            <a:extLst>
              <a:ext uri="{FF2B5EF4-FFF2-40B4-BE49-F238E27FC236}">
                <a16:creationId xmlns:a16="http://schemas.microsoft.com/office/drawing/2014/main" id="{A19B7F66-091C-408D-8A4B-18CBBAD535E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421" y="1588908"/>
            <a:ext cx="2250000" cy="140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6;p20">
            <a:extLst>
              <a:ext uri="{FF2B5EF4-FFF2-40B4-BE49-F238E27FC236}">
                <a16:creationId xmlns:a16="http://schemas.microsoft.com/office/drawing/2014/main" id="{65F0A692-6409-47D6-AD41-67B0DBC0BAC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2421" y="3862046"/>
            <a:ext cx="2250000" cy="140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67;p20">
            <a:extLst>
              <a:ext uri="{FF2B5EF4-FFF2-40B4-BE49-F238E27FC236}">
                <a16:creationId xmlns:a16="http://schemas.microsoft.com/office/drawing/2014/main" id="{1A09A02A-9974-4F89-B8F2-6EFEB5DEAC42}"/>
              </a:ext>
            </a:extLst>
          </p:cNvPr>
          <p:cNvSpPr/>
          <p:nvPr/>
        </p:nvSpPr>
        <p:spPr>
          <a:xfrm>
            <a:off x="344086" y="2983166"/>
            <a:ext cx="3427875" cy="3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Смешанное обучение </a:t>
            </a:r>
            <a:endParaRPr sz="1350" dirty="0"/>
          </a:p>
          <a:p>
            <a:pPr algn="ctr"/>
            <a:endParaRPr sz="1350" dirty="0"/>
          </a:p>
        </p:txBody>
      </p:sp>
      <p:sp>
        <p:nvSpPr>
          <p:cNvPr id="24" name="Google Shape;168;p20">
            <a:extLst>
              <a:ext uri="{FF2B5EF4-FFF2-40B4-BE49-F238E27FC236}">
                <a16:creationId xmlns:a16="http://schemas.microsoft.com/office/drawing/2014/main" id="{4157D9FF-838C-4DFD-B348-D61ABA17BF1A}"/>
              </a:ext>
            </a:extLst>
          </p:cNvPr>
          <p:cNvSpPr txBox="1"/>
          <p:nvPr/>
        </p:nvSpPr>
        <p:spPr>
          <a:xfrm>
            <a:off x="250266" y="4812949"/>
            <a:ext cx="3887775" cy="117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Микрообучение</a:t>
            </a: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/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ru-RU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</a:t>
            </a: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</a:t>
            </a: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(BYOD)</a:t>
            </a:r>
          </a:p>
          <a:p>
            <a:pPr algn="ctr"/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«принеси свое 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собственное устройство»</a:t>
            </a:r>
            <a:endParaRPr sz="1350" dirty="0">
              <a:solidFill>
                <a:schemeClr val="dk1"/>
              </a:solidFill>
            </a:endParaRPr>
          </a:p>
          <a:p>
            <a:endParaRPr sz="1350" dirty="0">
              <a:solidFill>
                <a:schemeClr val="dk1"/>
              </a:solidFill>
            </a:endParaRPr>
          </a:p>
        </p:txBody>
      </p:sp>
      <p:sp>
        <p:nvSpPr>
          <p:cNvPr id="25" name="Google Shape;171;p20">
            <a:extLst>
              <a:ext uri="{FF2B5EF4-FFF2-40B4-BE49-F238E27FC236}">
                <a16:creationId xmlns:a16="http://schemas.microsoft.com/office/drawing/2014/main" id="{024FF339-32A3-4706-88F6-F3AB44156F3D}"/>
              </a:ext>
            </a:extLst>
          </p:cNvPr>
          <p:cNvSpPr txBox="1"/>
          <p:nvPr/>
        </p:nvSpPr>
        <p:spPr>
          <a:xfrm>
            <a:off x="3590220" y="4156354"/>
            <a:ext cx="2250000" cy="76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формирования субъектной позиции ребенка</a:t>
            </a:r>
            <a:endParaRPr sz="1350" dirty="0">
              <a:solidFill>
                <a:schemeClr val="dk1"/>
              </a:solidFill>
            </a:endParaRPr>
          </a:p>
        </p:txBody>
      </p:sp>
      <p:sp>
        <p:nvSpPr>
          <p:cNvPr id="26" name="Google Shape;169;p20">
            <a:extLst>
              <a:ext uri="{FF2B5EF4-FFF2-40B4-BE49-F238E27FC236}">
                <a16:creationId xmlns:a16="http://schemas.microsoft.com/office/drawing/2014/main" id="{3512E38B-52AC-40CE-8922-8F8CAFEAEFA8}"/>
              </a:ext>
            </a:extLst>
          </p:cNvPr>
          <p:cNvSpPr txBox="1"/>
          <p:nvPr/>
        </p:nvSpPr>
        <p:spPr>
          <a:xfrm>
            <a:off x="6443405" y="5060847"/>
            <a:ext cx="2250000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Проектные технологии</a:t>
            </a:r>
            <a:endParaRPr sz="1350" dirty="0">
              <a:solidFill>
                <a:schemeClr val="dk1"/>
              </a:solidFill>
            </a:endParaRPr>
          </a:p>
          <a:p>
            <a:endParaRPr sz="1350" dirty="0">
              <a:solidFill>
                <a:schemeClr val="dk1"/>
              </a:solidFill>
            </a:endParaRPr>
          </a:p>
        </p:txBody>
      </p:sp>
      <p:sp>
        <p:nvSpPr>
          <p:cNvPr id="27" name="Google Shape;170;p20">
            <a:extLst>
              <a:ext uri="{FF2B5EF4-FFF2-40B4-BE49-F238E27FC236}">
                <a16:creationId xmlns:a16="http://schemas.microsoft.com/office/drawing/2014/main" id="{E671EE2A-361C-44AF-AC4E-C0CC20D476C1}"/>
              </a:ext>
            </a:extLst>
          </p:cNvPr>
          <p:cNvSpPr txBox="1"/>
          <p:nvPr/>
        </p:nvSpPr>
        <p:spPr>
          <a:xfrm>
            <a:off x="6365914" y="2831749"/>
            <a:ext cx="2204009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Геймификация</a:t>
            </a:r>
            <a:endParaRPr sz="1350" dirty="0">
              <a:solidFill>
                <a:schemeClr val="dk1"/>
              </a:solidFill>
            </a:endParaRPr>
          </a:p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99041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186966" cy="51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33840" cy="44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П.9 статья 2 </a:t>
            </a:r>
            <a:br>
              <a:rPr lang="ru-RU" dirty="0"/>
            </a:br>
            <a:r>
              <a:rPr lang="ru-RU" dirty="0"/>
              <a:t>Федеральный закон от 29.12.2012 N 273-ФЗ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47" y="1916832"/>
            <a:ext cx="7989752" cy="3630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Образовательная программа - комплекс основных характеристик образования (</a:t>
            </a:r>
            <a:r>
              <a:rPr lang="ru-RU" sz="2000" b="1" dirty="0"/>
              <a:t>объем, содержание, планируемые результаты</a:t>
            </a:r>
            <a:r>
              <a:rPr lang="ru-RU" sz="2000" dirty="0"/>
              <a:t>) и организационно-педагогических условий, который представлен в виде </a:t>
            </a:r>
            <a:r>
              <a:rPr lang="ru-RU" sz="2000" b="1" dirty="0"/>
              <a:t>учебного плана, календарного учебного графика, рабочих программ </a:t>
            </a:r>
            <a:r>
              <a:rPr lang="ru-RU" sz="2000" dirty="0"/>
              <a:t>учебных предметов, курсов, дисциплин (модулей), иных компонентов, </a:t>
            </a:r>
            <a:r>
              <a:rPr lang="ru-RU" sz="2000" b="1" dirty="0"/>
              <a:t>оценочных и методических материалов,</a:t>
            </a:r>
            <a:r>
              <a:rPr lang="ru-RU" sz="2000" dirty="0"/>
              <a:t> а также в предусмотренных настоящим Федеральным законом случаях в виде </a:t>
            </a:r>
            <a:r>
              <a:rPr lang="ru-RU" sz="2000" b="1" dirty="0"/>
              <a:t>рабочей программы воспитания, календарного плана воспитательной работы, форм аттестации;</a:t>
            </a:r>
          </a:p>
        </p:txBody>
      </p:sp>
    </p:spTree>
    <p:extLst>
      <p:ext uri="{BB962C8B-B14F-4D97-AF65-F5344CB8AC3E}">
        <p14:creationId xmlns:p14="http://schemas.microsoft.com/office/powerpoint/2010/main" val="313690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95493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035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6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0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13310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4515" y="548680"/>
            <a:ext cx="7989752" cy="1083329"/>
          </a:xfrm>
        </p:spPr>
        <p:txBody>
          <a:bodyPr>
            <a:normAutofit/>
          </a:bodyPr>
          <a:lstStyle/>
          <a:p>
            <a:r>
              <a:rPr lang="ru-RU" dirty="0"/>
              <a:t>структурные компоненты ДООП</a:t>
            </a:r>
            <a:br>
              <a:rPr lang="ru-RU" dirty="0"/>
            </a:br>
            <a:r>
              <a:rPr lang="ru-RU" sz="1600" dirty="0"/>
              <a:t>Распоряжение Комитета по образованию №1676-р от 25.08.2022</a:t>
            </a:r>
            <a:br>
              <a:rPr lang="ru-RU" sz="1600" dirty="0"/>
            </a:br>
            <a:r>
              <a:rPr lang="ru-RU" sz="1600" dirty="0"/>
              <a:t>«Об утверждении критериев оценки качества ДООП»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518060"/>
              </p:ext>
            </p:extLst>
          </p:nvPr>
        </p:nvGraphicFramePr>
        <p:xfrm>
          <a:off x="387338" y="1916832"/>
          <a:ext cx="8404106" cy="4720997"/>
        </p:xfrm>
        <a:graphic>
          <a:graphicData uri="http://schemas.openxmlformats.org/drawingml/2006/table">
            <a:tbl>
              <a:tblPr firstRow="1" firstCol="1" bandRow="1"/>
              <a:tblGrid>
                <a:gridCol w="267202">
                  <a:extLst>
                    <a:ext uri="{9D8B030D-6E8A-4147-A177-3AD203B41FA5}">
                      <a16:colId xmlns:a16="http://schemas.microsoft.com/office/drawing/2014/main" val="3570087600"/>
                    </a:ext>
                  </a:extLst>
                </a:gridCol>
                <a:gridCol w="8136904">
                  <a:extLst>
                    <a:ext uri="{9D8B030D-6E8A-4147-A177-3AD203B41FA5}">
                      <a16:colId xmlns:a16="http://schemas.microsoft.com/office/drawing/2014/main" val="3162193912"/>
                    </a:ext>
                  </a:extLst>
                </a:gridCol>
              </a:tblGrid>
              <a:tr h="25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(направленность не указана). Один титул на всю ДООП.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062206"/>
                  </a:ext>
                </a:extLst>
              </a:tr>
              <a:tr h="1122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Пояснительная записка: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Направленность, актуальность, адресат, уровень освоения, отличительные особенности, объем и срок, цель и задачи, планируемые результаты, </a:t>
                      </a:r>
                      <a:r>
                        <a:rPr lang="ru-RU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орг.пед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условия, язык, формы обучения, особенности реализации, условия набора и формирования групп, формы организации и проведения занятий, материально-техническое оснащение, кадровое обеспечение.</a:t>
                      </a: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131218"/>
                  </a:ext>
                </a:extLst>
              </a:tr>
              <a:tr h="25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план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(разделы и темы!)</a:t>
                      </a: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575511"/>
                  </a:ext>
                </a:extLst>
              </a:tr>
              <a:tr h="25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(недели, дни, часы!!!)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утверждается!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91204"/>
                  </a:ext>
                </a:extLst>
              </a:tr>
              <a:tr h="67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Рабочая программа: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организации обучения, задачи, содержание, планируемые результаты на конкретный год, КТП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(утверждается?)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544942"/>
                  </a:ext>
                </a:extLst>
              </a:tr>
              <a:tr h="1567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 и оценочные материалы: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Методические: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практики, технологии, методы, дидактические средства, информационные источники, списки литературы, интернет-источники;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Оценочные материалы: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описание форм, порядка и периодичности текущего контроля, промежуточной аттестации и итогового оценивания;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Диагностических методик и критериев;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 фиксации</a:t>
                      </a: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785456"/>
                  </a:ext>
                </a:extLst>
              </a:tr>
              <a:tr h="25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компоненты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(воспитание)</a:t>
                      </a:r>
                    </a:p>
                  </a:txBody>
                  <a:tcPr marL="27305" marR="27305" marT="6985" marB="0">
                    <a:lnL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1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31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71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575" y="404664"/>
            <a:ext cx="856895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334" t="27871" r="31113" b="5457"/>
          <a:stretch/>
        </p:blipFill>
        <p:spPr>
          <a:xfrm>
            <a:off x="1619672" y="404664"/>
            <a:ext cx="577475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575" y="404664"/>
            <a:ext cx="856895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876" t="16015" r="28884" b="7440"/>
          <a:stretch/>
        </p:blipFill>
        <p:spPr>
          <a:xfrm>
            <a:off x="1479724" y="402641"/>
            <a:ext cx="6192688" cy="64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188640"/>
            <a:ext cx="7989752" cy="1083329"/>
          </a:xfrm>
        </p:spPr>
        <p:txBody>
          <a:bodyPr/>
          <a:lstStyle/>
          <a:p>
            <a:r>
              <a:rPr lang="ru-RU" dirty="0"/>
              <a:t>Образец учебного плана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7" t="39408" r="7706" b="15370"/>
          <a:stretch/>
        </p:blipFill>
        <p:spPr>
          <a:xfrm>
            <a:off x="238133" y="1556792"/>
            <a:ext cx="8798363" cy="2826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467" t="35437" r="10186" b="19282"/>
          <a:stretch/>
        </p:blipFill>
        <p:spPr>
          <a:xfrm>
            <a:off x="250384" y="4077072"/>
            <a:ext cx="8496944" cy="2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7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89752" cy="1083329"/>
          </a:xfrm>
        </p:spPr>
        <p:txBody>
          <a:bodyPr/>
          <a:lstStyle/>
          <a:p>
            <a:r>
              <a:rPr lang="ru-RU" dirty="0"/>
              <a:t>Образец календарного учебного графика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188" t="20454" r="18853" b="7439"/>
          <a:stretch/>
        </p:blipFill>
        <p:spPr>
          <a:xfrm>
            <a:off x="1331640" y="1844824"/>
            <a:ext cx="689760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7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сведения может включать программа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1533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Сведения о ежегодном обновлении дополнительных общеобразовательных программ с учетом развития науки, техники, культуры, экономики, технологий и социальной сферы. </a:t>
            </a:r>
          </a:p>
          <a:p>
            <a:r>
              <a:rPr lang="ru-RU" dirty="0"/>
              <a:t>Сведения об организации и проведении массовых мероприятий, создании необходимых условий для совместной деятельности обучающихся и родителей (законных представителей). </a:t>
            </a:r>
          </a:p>
          <a:p>
            <a:r>
              <a:rPr lang="ru-RU" dirty="0"/>
              <a:t> Сведения об обучении по индивидуальному учебному плану, в том числе ускоренное обучение, в пределах осваиваемой образовательной программы </a:t>
            </a:r>
          </a:p>
          <a:p>
            <a:r>
              <a:rPr lang="ru-RU" dirty="0"/>
              <a:t>Сведения о реализации права на предоставление документа об обучении по программе ДООП , организация вправе выдавать лицам, освоившим образовательные программы, по которым не предусмотрено проведение итоговой аттестации, документы об обучении по образцу и в порядке, которые установлены этими организациями самостоятельно. </a:t>
            </a:r>
          </a:p>
        </p:txBody>
      </p:sp>
    </p:spTree>
    <p:extLst>
      <p:ext uri="{BB962C8B-B14F-4D97-AF65-F5344CB8AC3E}">
        <p14:creationId xmlns:p14="http://schemas.microsoft.com/office/powerpoint/2010/main" val="428974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Сведения об обеспечении образовательных прав детей с ОВЗ и инвалидов при реализации ДООП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484" y="1412776"/>
            <a:ext cx="7989752" cy="3630795"/>
          </a:xfrm>
        </p:spPr>
        <p:txBody>
          <a:bodyPr>
            <a:normAutofit/>
          </a:bodyPr>
          <a:lstStyle/>
          <a:p>
            <a:r>
              <a:rPr lang="ru-RU" sz="2400" dirty="0"/>
              <a:t>Об организации образовательного процесса по дополнительным общеобразовательным программам с учетом особенностей психофизического развития указанных категорий обучающихся</a:t>
            </a:r>
          </a:p>
          <a:p>
            <a:r>
              <a:rPr lang="ru-RU" sz="2400" dirty="0"/>
              <a:t> Адаптированные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3301399741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1066</TotalTime>
  <Words>547</Words>
  <Application>Microsoft Office PowerPoint</Application>
  <PresentationFormat>Экран (4:3)</PresentationFormat>
  <Paragraphs>54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Corbel</vt:lpstr>
      <vt:lpstr>Gill Sans MT</vt:lpstr>
      <vt:lpstr>Wingdings 2</vt:lpstr>
      <vt:lpstr>Дивиденд</vt:lpstr>
      <vt:lpstr>   </vt:lpstr>
      <vt:lpstr>П.9 статья 2  Федеральный закон от 29.12.2012 N 273-ФЗ </vt:lpstr>
      <vt:lpstr>структурные компоненты ДООП Распоряжение Комитета по образованию №1676-р от 25.08.2022 «Об утверждении критериев оценки качества ДООП»</vt:lpstr>
      <vt:lpstr>Презентация PowerPoint</vt:lpstr>
      <vt:lpstr>Презентация PowerPoint</vt:lpstr>
      <vt:lpstr>Образец учебного плана</vt:lpstr>
      <vt:lpstr>Образец календарного учебного графика</vt:lpstr>
      <vt:lpstr>Какие сведения может включать программа  </vt:lpstr>
      <vt:lpstr>Сведения об обеспечении образовательных прав детей с ОВЗ и инвалидов при реализации ДООП</vt:lpstr>
      <vt:lpstr>Презентация PowerPoint</vt:lpstr>
      <vt:lpstr>Распоряжение №1779-р от 05.09.2022</vt:lpstr>
      <vt:lpstr>Презентация PowerPoint</vt:lpstr>
      <vt:lpstr>Презентация PowerPoint</vt:lpstr>
      <vt:lpstr>МЕТОДИЧЕСКИЕ ЗАГАДКИ</vt:lpstr>
      <vt:lpstr>КОМУ И ЗАЧЕМ НУЖНА КАНИКУЛЯРНАЯ ПРОГРАММА?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Тренинговые методики в добровольческой деятельности дополнительная профессиональная программа повышения квалификации</dc:title>
  <dc:creator>user</dc:creator>
  <cp:lastModifiedBy>Александр Фадеенко</cp:lastModifiedBy>
  <cp:revision>136</cp:revision>
  <dcterms:created xsi:type="dcterms:W3CDTF">2019-10-11T06:56:46Z</dcterms:created>
  <dcterms:modified xsi:type="dcterms:W3CDTF">2023-05-25T05:19:25Z</dcterms:modified>
</cp:coreProperties>
</file>