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handoutMasterIdLst>
    <p:handoutMasterId r:id="rId12"/>
  </p:handoutMasterIdLst>
  <p:sldIdLst>
    <p:sldId id="257" r:id="rId2"/>
    <p:sldId id="268" r:id="rId3"/>
    <p:sldId id="274" r:id="rId4"/>
    <p:sldId id="278" r:id="rId5"/>
    <p:sldId id="299" r:id="rId6"/>
    <p:sldId id="277" r:id="rId7"/>
    <p:sldId id="280" r:id="rId8"/>
    <p:sldId id="281" r:id="rId9"/>
    <p:sldId id="300" r:id="rId10"/>
    <p:sldId id="283" r:id="rId11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278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47921-6926-46AD-8694-06AD24C62037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278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AF6E9-1271-410C-ADCA-A055C337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6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0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5207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93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13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08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1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3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4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2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4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9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7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4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spect-ko.spb.ru/wp-content/uploads/2021/03/%D0%9F%D1%80%D0%B8%D0%BA%D0%B0%D0%B7-%D0%9C%D0%B8%D0%BD%D0%BE%D0%B1%D1%80%D0%BD%D0%B0%D1%83%D0%BA%D0%B8-%D0%A0%D0%BE%D1%81%D1%81%D0%B8%D0%B8-%D0%BE%D1%82-07.04.2014-%E2%84%96-276.pdf" TargetMode="External"/><Relationship Id="rId2" Type="http://schemas.openxmlformats.org/officeDocument/2006/relationships/hyperlink" Target="https://inspect-ko.spb.ru/wp-content/uploads/2022/08/%D0%A0%D0%B5%D0%B3%D0%BB%D0%B0%D0%BC%D0%B5%D0%BD%D1%8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umspb.ru/nmr/attestaczii-pedagogicheskix-rabotnikov-na-kvalifikaczionnuyu-kategoriyu/" TargetMode="External"/><Relationship Id="rId2" Type="http://schemas.openxmlformats.org/officeDocument/2006/relationships/hyperlink" Target="https://inspect-ko.spb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.to/xZ2ZGg" TargetMode="External"/><Relationship Id="rId2" Type="http://schemas.openxmlformats.org/officeDocument/2006/relationships/hyperlink" Target="https://inspect-ko.spb.ru/2020/08/28/&#1076;&#1086;&#1082;&#1091;&#1084;&#1077;&#1085;&#1090;&#1099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0691" y="1591294"/>
            <a:ext cx="8081491" cy="37935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 КАТЕГОРИЮ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81455" y="5477164"/>
            <a:ext cx="4488872" cy="1272771"/>
          </a:xfrm>
        </p:spPr>
        <p:txBody>
          <a:bodyPr>
            <a:normAutofit fontScale="47500" lnSpcReduction="20000"/>
          </a:bodyPr>
          <a:lstStyle/>
          <a:p>
            <a:pPr algn="r"/>
            <a:endPara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Берсенева Елена Константиновна, </a:t>
            </a:r>
          </a:p>
          <a:p>
            <a:pPr algn="r"/>
            <a:r>
              <a:rPr lang="ru-RU" sz="2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sz="2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отдела ГБНОУ ДУМ СПб</a:t>
            </a:r>
          </a:p>
          <a:p>
            <a:pPr algn="r"/>
            <a:endParaRPr lang="ru-RU" sz="29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2" y="1770611"/>
            <a:ext cx="10523913" cy="2751513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ru-RU" sz="2800" dirty="0">
                <a:solidFill>
                  <a:schemeClr val="accent2"/>
                </a:solidFill>
                <a:ea typeface="+mn-ea"/>
                <a:cs typeface="+mn-cs"/>
              </a:rPr>
              <a:t>Все вопросы по аттестации педагогических работников на получение первой или высшей квалификационной </a:t>
            </a:r>
            <a:r>
              <a:rPr lang="ru-RU" sz="2800" dirty="0" smtClean="0">
                <a:solidFill>
                  <a:schemeClr val="accent2"/>
                </a:solidFill>
                <a:ea typeface="+mn-ea"/>
                <a:cs typeface="+mn-cs"/>
              </a:rPr>
              <a:t>категории</a:t>
            </a:r>
            <a:br>
              <a:rPr lang="ru-RU" sz="2800" dirty="0" smtClean="0">
                <a:solidFill>
                  <a:schemeClr val="accent2"/>
                </a:solidFill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accent2"/>
                </a:solidFill>
                <a:ea typeface="+mn-ea"/>
                <a:cs typeface="+mn-cs"/>
              </a:rPr>
              <a:t> </a:t>
            </a:r>
            <a:r>
              <a:rPr lang="ru-RU" sz="2800" dirty="0">
                <a:solidFill>
                  <a:schemeClr val="accent2"/>
                </a:solidFill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accent2"/>
                </a:solidFill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accent2"/>
                </a:solidFill>
                <a:ea typeface="+mn-ea"/>
                <a:cs typeface="+mn-cs"/>
              </a:rPr>
              <a:t>по </a:t>
            </a:r>
            <a:r>
              <a:rPr lang="ru-RU" sz="2800" dirty="0">
                <a:solidFill>
                  <a:schemeClr val="accent2"/>
                </a:solidFill>
                <a:ea typeface="+mn-ea"/>
                <a:cs typeface="+mn-cs"/>
              </a:rPr>
              <a:t>телефону  </a:t>
            </a:r>
            <a:r>
              <a:rPr lang="ru-RU" sz="2800" dirty="0" smtClean="0">
                <a:solidFill>
                  <a:schemeClr val="accent2"/>
                </a:solidFill>
                <a:ea typeface="+mn-ea"/>
                <a:cs typeface="+mn-cs"/>
              </a:rPr>
              <a:t>417-50-91 </a:t>
            </a:r>
            <a:r>
              <a:rPr lang="ru-RU" sz="2800" dirty="0">
                <a:solidFill>
                  <a:schemeClr val="accent2"/>
                </a:solidFill>
                <a:ea typeface="+mn-ea"/>
                <a:cs typeface="+mn-cs"/>
              </a:rPr>
              <a:t>– методический </a:t>
            </a:r>
            <a:r>
              <a:rPr lang="ru-RU" sz="2800" dirty="0" smtClean="0">
                <a:solidFill>
                  <a:schemeClr val="accent2"/>
                </a:solidFill>
                <a:ea typeface="+mn-ea"/>
                <a:cs typeface="+mn-cs"/>
              </a:rPr>
              <a:t>отдел,</a:t>
            </a:r>
            <a:br>
              <a:rPr lang="ru-RU" sz="2800" dirty="0" smtClean="0">
                <a:solidFill>
                  <a:schemeClr val="accent2"/>
                </a:solidFill>
                <a:ea typeface="+mn-ea"/>
                <a:cs typeface="+mn-cs"/>
              </a:rPr>
            </a:br>
            <a:r>
              <a:rPr lang="ru-RU" sz="2400" i="1" dirty="0">
                <a:solidFill>
                  <a:schemeClr val="accent2"/>
                </a:solidFill>
                <a:ea typeface="+mn-ea"/>
                <a:cs typeface="+mn-cs"/>
              </a:rPr>
              <a:t/>
            </a:r>
            <a:br>
              <a:rPr lang="ru-RU" sz="2400" i="1" dirty="0">
                <a:solidFill>
                  <a:schemeClr val="accent2"/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accent2"/>
                </a:solidFill>
                <a:ea typeface="+mn-ea"/>
                <a:cs typeface="+mn-cs"/>
              </a:rPr>
              <a:t>Берсенева Елена Константиновна</a:t>
            </a:r>
            <a:br>
              <a:rPr lang="ru-RU" sz="2400" dirty="0" smtClean="0">
                <a:solidFill>
                  <a:schemeClr val="accent2"/>
                </a:solidFill>
                <a:ea typeface="+mn-ea"/>
                <a:cs typeface="+mn-cs"/>
              </a:rPr>
            </a:br>
            <a: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sz="2400" b="1" dirty="0">
              <a:solidFill>
                <a:srgbClr val="20188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464222" y="6566129"/>
            <a:ext cx="8915400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5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0545" y="286327"/>
            <a:ext cx="9334067" cy="1533237"/>
          </a:xfrm>
        </p:spPr>
        <p:txBody>
          <a:bodyPr>
            <a:normAutofit/>
          </a:bodyPr>
          <a:lstStyle/>
          <a:p>
            <a:r>
              <a:rPr lang="ru-RU" b="1" dirty="0"/>
              <a:t>Актуальные </a:t>
            </a:r>
            <a:r>
              <a:rPr lang="ru-RU" b="1" dirty="0" smtClean="0"/>
              <a:t>документы по аттестации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1164" y="1930400"/>
            <a:ext cx="9956800" cy="4618182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solidFill>
                  <a:srgbClr val="FF0000"/>
                </a:solidFill>
                <a:latin typeface="-apple-system"/>
              </a:rPr>
              <a:t>Об утверждении списка экспертов аттестационной комиссии Комитета по образованию // Распоряжение Комитета по образованию от 30.01.2023 №</a:t>
            </a:r>
            <a:r>
              <a:rPr lang="ru-RU" u="sng" dirty="0" smtClean="0">
                <a:solidFill>
                  <a:srgbClr val="FF0000"/>
                </a:solidFill>
                <a:latin typeface="-apple-system"/>
              </a:rPr>
              <a:t>51-р</a:t>
            </a:r>
          </a:p>
          <a:p>
            <a:r>
              <a:rPr lang="ru-RU" u="sng" dirty="0" smtClean="0">
                <a:solidFill>
                  <a:srgbClr val="34495E"/>
                </a:solidFill>
                <a:latin typeface="-apple-system"/>
                <a:hlinkClick r:id="rId2"/>
              </a:rPr>
              <a:t>Распоряжение </a:t>
            </a:r>
            <a: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  <a:t>Комитета по образованию от 03.12.2014 № 5488-р</a:t>
            </a:r>
            <a:b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</a:br>
            <a: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  <a:t>(ред. от 22.07.2020 №1420-р, от 13.04.2021 №1016-р, от 21.12.2021</a:t>
            </a:r>
            <a:b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</a:br>
            <a: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  <a:t>№3377-р) «Об утверждении Административного регламента Комитета</a:t>
            </a:r>
            <a:b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</a:br>
            <a: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  <a:t>по образованию по предоставлению государственной услуги</a:t>
            </a:r>
            <a:b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</a:br>
            <a: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  <a:t>по организации и проведению аттестации педагогических работников организаций, осуществляющих образовательную деятельность</a:t>
            </a:r>
            <a:b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</a:br>
            <a: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  <a:t>и находящихся в ведении исполнительных органов государственной власти Санкт-Петербурга, педагогических работников частных организаций, осуществляющих образовательную деятельность</a:t>
            </a:r>
            <a:b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</a:br>
            <a:r>
              <a:rPr lang="ru-RU" u="sng" dirty="0">
                <a:solidFill>
                  <a:srgbClr val="34495E"/>
                </a:solidFill>
                <a:latin typeface="-apple-system"/>
                <a:hlinkClick r:id="rId2"/>
              </a:rPr>
              <a:t>на территории Санкт-Петербурга, в соответствии с действующими нормативными правовыми актами Российской Федерации»</a:t>
            </a:r>
            <a:endParaRPr lang="ru-RU" u="sng" dirty="0">
              <a:solidFill>
                <a:srgbClr val="404040"/>
              </a:solidFill>
              <a:latin typeface="-apple-system"/>
            </a:endParaRPr>
          </a:p>
          <a:p>
            <a:r>
              <a:rPr lang="ru-RU" u="sng" dirty="0" smtClean="0">
                <a:solidFill>
                  <a:srgbClr val="293B4C"/>
                </a:solidFill>
                <a:latin typeface="-apple-system"/>
                <a:hlinkClick r:id="rId3"/>
              </a:rPr>
              <a:t>Приказ </a:t>
            </a:r>
            <a:r>
              <a:rPr lang="ru-RU" u="sng" dirty="0" err="1">
                <a:solidFill>
                  <a:srgbClr val="293B4C"/>
                </a:solidFill>
                <a:latin typeface="-apple-system"/>
                <a:hlinkClick r:id="rId3"/>
              </a:rPr>
              <a:t>Минобрнауки</a:t>
            </a:r>
            <a:r>
              <a:rPr lang="ru-RU" u="sng" dirty="0">
                <a:solidFill>
                  <a:srgbClr val="293B4C"/>
                </a:solidFill>
                <a:latin typeface="-apple-system"/>
                <a:hlinkClick r:id="rId3"/>
              </a:rPr>
              <a:t> России от 07.04.2014 № 276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endParaRPr lang="ru-RU" u="sng" dirty="0">
              <a:solidFill>
                <a:srgbClr val="404040"/>
              </a:solidFill>
              <a:latin typeface="-apple-system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0399" y="591127"/>
            <a:ext cx="9929091" cy="5865091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педагогических работников 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Санкт-Петербурге                                       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 учреждение                                                                 «Центр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мониторинга Комитета по образованию»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190013, Санкт-Петербург, Московский пр., д. 52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лит.А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 Центра: +7 (812)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246-12-89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inspect-ko.spb.ru/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официальный сайт                                                                                        Центра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 и мониторинга Комитета по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dumspb.ru/nmr/attestaczii-pedagogicheskix-rabotnikov-na-kvalifikaczionnuyu-kategoriyu/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страница официального сайта ГБНОУ ДУМ СПб</a:t>
            </a:r>
          </a:p>
        </p:txBody>
      </p:sp>
    </p:spTree>
    <p:extLst>
      <p:ext uri="{BB962C8B-B14F-4D97-AF65-F5344CB8AC3E}">
        <p14:creationId xmlns:p14="http://schemas.microsoft.com/office/powerpoint/2010/main" val="7166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44" y="240145"/>
            <a:ext cx="11270931" cy="1711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ДОКУМЕНТЫ, НЕОБХОДИМЫЕ  </a:t>
            </a:r>
            <a:br>
              <a:rPr lang="ru-RU" sz="3100" b="1" i="1" dirty="0" smtClean="0"/>
            </a:br>
            <a:r>
              <a:rPr lang="ru-RU" sz="3100" b="1" i="1" dirty="0"/>
              <a:t/>
            </a:r>
            <a:br>
              <a:rPr lang="ru-RU" sz="3100" b="1" i="1" dirty="0"/>
            </a:br>
            <a:r>
              <a:rPr lang="ru-RU" sz="3100" b="1" i="1" dirty="0" smtClean="0"/>
              <a:t> ДЛЯ </a:t>
            </a:r>
            <a:r>
              <a:rPr lang="ru-RU" sz="3100" b="1" i="1" dirty="0"/>
              <a:t>ОФОРМЛЕНИЯ </a:t>
            </a:r>
            <a:r>
              <a:rPr lang="ru-RU" sz="3100" b="1" i="1" dirty="0" smtClean="0"/>
              <a:t>ИНДИВИДУАЛЬНОЙ ПАПКИ </a:t>
            </a:r>
            <a:br>
              <a:rPr lang="ru-RU" sz="3100" b="1" i="1" dirty="0" smtClean="0"/>
            </a:br>
            <a:r>
              <a:rPr lang="ru-RU" sz="3100" b="1" i="1" dirty="0"/>
              <a:t/>
            </a:r>
            <a:br>
              <a:rPr lang="ru-RU" sz="3100" b="1" i="1" dirty="0"/>
            </a:b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830" y="2568633"/>
            <a:ext cx="9925396" cy="4053839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опия предыдущего 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аттестационного листа или выписка из приказа –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отделе кадров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правка  с места работы заявителя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подачи заявления в МФЦ (в отделе кадров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об отсутствии взысканий (в отделе кадров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сохранности контингента (в учебном отделе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109" y="212437"/>
            <a:ext cx="5553064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0063"/>
            <a:ext cx="5803900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71245" y="242561"/>
            <a:ext cx="3229264" cy="58477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НОВЫЕ</a:t>
            </a:r>
            <a:r>
              <a:rPr lang="ru-RU" sz="1600" dirty="0" smtClean="0">
                <a:solidFill>
                  <a:srgbClr val="002060"/>
                </a:solidFill>
              </a:rPr>
              <a:t> Для </a:t>
            </a:r>
            <a:r>
              <a:rPr lang="ru-RU" sz="1600" dirty="0">
                <a:solidFill>
                  <a:srgbClr val="002060"/>
                </a:solidFill>
              </a:rPr>
              <a:t>методистов 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форма экспертного </a:t>
            </a:r>
            <a:r>
              <a:rPr lang="ru-RU" sz="1600" dirty="0" smtClean="0">
                <a:solidFill>
                  <a:srgbClr val="002060"/>
                </a:solidFill>
              </a:rPr>
              <a:t>заключения 2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71245" y="1682318"/>
            <a:ext cx="4128655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НОВЫЕ! </a:t>
            </a:r>
            <a:r>
              <a:rPr lang="ru-RU" sz="1600" dirty="0" smtClean="0">
                <a:solidFill>
                  <a:srgbClr val="002060"/>
                </a:solidFill>
              </a:rPr>
              <a:t>Для </a:t>
            </a:r>
            <a:r>
              <a:rPr lang="ru-RU" sz="1600" dirty="0">
                <a:solidFill>
                  <a:srgbClr val="002060"/>
                </a:solidFill>
              </a:rPr>
              <a:t>ПДО, педагогов-организаторов и концертмейстеров  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форма </a:t>
            </a:r>
            <a:r>
              <a:rPr lang="ru-RU" sz="1600" dirty="0">
                <a:solidFill>
                  <a:srgbClr val="002060"/>
                </a:solidFill>
              </a:rPr>
              <a:t>экспертного </a:t>
            </a:r>
            <a:r>
              <a:rPr lang="ru-RU" sz="1600" dirty="0" smtClean="0">
                <a:solidFill>
                  <a:srgbClr val="002060"/>
                </a:solidFill>
              </a:rPr>
              <a:t>заключения 4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6764804" y="42725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9272154" y="2550859"/>
            <a:ext cx="484632" cy="571032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814819"/>
              </p:ext>
            </p:extLst>
          </p:nvPr>
        </p:nvGraphicFramePr>
        <p:xfrm>
          <a:off x="606829" y="1450113"/>
          <a:ext cx="8927871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514308">
                  <a:extLst>
                    <a:ext uri="{9D8B030D-6E8A-4147-A177-3AD203B41FA5}">
                      <a16:colId xmlns:a16="http://schemas.microsoft.com/office/drawing/2014/main" val="3795130579"/>
                    </a:ext>
                  </a:extLst>
                </a:gridCol>
                <a:gridCol w="3143292">
                  <a:extLst>
                    <a:ext uri="{9D8B030D-6E8A-4147-A177-3AD203B41FA5}">
                      <a16:colId xmlns:a16="http://schemas.microsoft.com/office/drawing/2014/main" val="373168739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922408927"/>
                    </a:ext>
                  </a:extLst>
                </a:gridCol>
                <a:gridCol w="4813071">
                  <a:extLst>
                    <a:ext uri="{9D8B030D-6E8A-4147-A177-3AD203B41FA5}">
                      <a16:colId xmlns:a16="http://schemas.microsoft.com/office/drawing/2014/main" val="3180958438"/>
                    </a:ext>
                  </a:extLst>
                </a:gridCol>
              </a:tblGrid>
              <a:tr h="26755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ПРОШИВАЮТСЯ, ВКЛАДЫВАЮТСЯ ОТДЕЛЬНО ОТ ЕДИНОГО КОМПЛЕКТА ДОКУМЕНТОВ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299077"/>
                  </a:ext>
                </a:extLst>
              </a:tr>
              <a:tr h="3041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Титульный лист индивидуальной папки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Образец титульного листа можно взять по ссылке: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https://inspect-ko.spb.ru/2020/08/28/документы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25143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внутренней описи документов индивидуальной папки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Прошитая, пронумерованная, заверенная работодателем.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019229"/>
                  </a:ext>
                </a:extLst>
              </a:tr>
              <a:tr h="8918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Заявление (поданное либо через МФЦ, либо через Портал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на аттестацию педагогического работника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Обязательно распечатать и приложить!!! На Портале для этого необходимо поставить специальную галочку (см «Инструкция по подаче заявления об аттестации педагогических работников образовательных организаций с целью установления квалификационной категории через портал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Госуслуг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https://u.to/xZ2ZGg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072983"/>
                  </a:ext>
                </a:extLst>
              </a:tr>
              <a:tr h="3567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Экспертное заключение (с указанием Ф.И.О., места работы и должности педагога)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экспертных заключений можно взять по ссылке: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https://inspect-ko.spb.ru/2020/08/28/документы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423937"/>
                  </a:ext>
                </a:extLst>
              </a:tr>
              <a:tr h="26755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ОФОРМЛЯЕТСЯ ЕДИНЫМ КОМПЛЕКТОМ ДОКУМЕНТОМ, СКВОЗНАЯ НУМЕРАЦИЯ, ПРОШИВАЕТСЯ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814710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Титульный лист индивидуальной папки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133051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Оригинал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внутренней описи документов индивидуальной папки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259680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Заверенная копия документа о предыдущей аттестации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наличии категории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408623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Документы индивидуальной папки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ограничений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соответствии с требованиями экспертного заключения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33605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6830" y="239713"/>
            <a:ext cx="10707284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ИНДИВИДУАЛЬНОЙ ПАПКИ ПЕДАГОГИЧЕСКОГО РАБОТНИКА,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ПРЕДОСТАВЛЯЕМОЙ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БУМАЖНОМ ВИДЕ*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12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016" y="423949"/>
            <a:ext cx="8786552" cy="1271847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/>
                </a:solidFill>
              </a:rPr>
              <a:t>ПОДАЧА ЗАЯВЛЕНИЯ НА АТТЕСТАЦИЮ </a:t>
            </a: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400" dirty="0" smtClean="0">
                <a:solidFill>
                  <a:schemeClr val="accent2"/>
                </a:solidFill>
              </a:rPr>
              <a:t>осуществляется </a:t>
            </a:r>
            <a:r>
              <a:rPr lang="ru-RU" sz="2400" dirty="0">
                <a:solidFill>
                  <a:schemeClr val="accent2"/>
                </a:solidFill>
              </a:rPr>
              <a:t/>
            </a:r>
            <a:br>
              <a:rPr lang="ru-RU" sz="2400" dirty="0">
                <a:solidFill>
                  <a:schemeClr val="accent2"/>
                </a:solidFill>
              </a:rPr>
            </a:br>
            <a:r>
              <a:rPr lang="ru-RU" sz="2400" u="sng" dirty="0" smtClean="0">
                <a:solidFill>
                  <a:schemeClr val="accent2"/>
                </a:solidFill>
              </a:rPr>
              <a:t>ТОЛЬКО </a:t>
            </a:r>
            <a:r>
              <a:rPr lang="ru-RU" sz="2400" u="sng" dirty="0">
                <a:solidFill>
                  <a:schemeClr val="accent2"/>
                </a:solidFill>
              </a:rPr>
              <a:t>ПОСЛЕ ОФОРМЛЕНИЯ ИНДИВИДУАЛЬНОЙ </a:t>
            </a:r>
            <a:r>
              <a:rPr lang="ru-RU" sz="2400" u="sng" dirty="0" smtClean="0">
                <a:solidFill>
                  <a:schemeClr val="accent2"/>
                </a:solidFill>
              </a:rPr>
              <a:t>ПАПКИ</a:t>
            </a:r>
            <a:r>
              <a:rPr lang="ru-RU" sz="2400" dirty="0">
                <a:solidFill>
                  <a:schemeClr val="accent4"/>
                </a:solidFill>
              </a:rPr>
              <a:t/>
            </a:r>
            <a:br>
              <a:rPr lang="ru-RU" sz="2400" dirty="0">
                <a:solidFill>
                  <a:schemeClr val="accent4"/>
                </a:solidFill>
              </a:rPr>
            </a:br>
            <a:endParaRPr lang="ru-RU" sz="2400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648" y="2169622"/>
            <a:ext cx="8736676" cy="29916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Обращаем </a:t>
            </a:r>
            <a:r>
              <a:rPr lang="ru-RU" dirty="0">
                <a:solidFill>
                  <a:srgbClr val="002060"/>
                </a:solidFill>
              </a:rPr>
              <a:t>Ваше внимание, что на Портале «Государственные и муниципальные услуги (функции) в Санкт-Петербурге» доступна подача заявления на получение этой услуги в электронной форме. </a:t>
            </a:r>
          </a:p>
          <a:p>
            <a:r>
              <a:rPr lang="ru-RU" dirty="0">
                <a:solidFill>
                  <a:srgbClr val="002060"/>
                </a:solidFill>
              </a:rPr>
              <a:t>Адреса МФЦ на сайте www.gu.spb.ru/mfc/</a:t>
            </a:r>
          </a:p>
          <a:p>
            <a:r>
              <a:rPr lang="ru-RU" dirty="0">
                <a:solidFill>
                  <a:srgbClr val="002060"/>
                </a:solidFill>
              </a:rPr>
              <a:t>В МФЦ Вы предоставляете: паспорт, заверенную копию прежнего аттестационного листа и сведения о стаже работы.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5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143" y="624110"/>
            <a:ext cx="11105802" cy="798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ПОДАЧА заявления на квалификационную категорию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288473"/>
            <a:ext cx="11130539" cy="4622749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-apple-system"/>
              </a:rPr>
              <a:t>В электронном  </a:t>
            </a:r>
            <a:r>
              <a:rPr lang="ru-RU" b="1" i="1" dirty="0">
                <a:solidFill>
                  <a:srgbClr val="002060"/>
                </a:solidFill>
                <a:latin typeface="-apple-system"/>
              </a:rPr>
              <a:t>виде подаются </a:t>
            </a:r>
            <a:r>
              <a:rPr lang="ru-RU" b="1" i="1" dirty="0" smtClean="0">
                <a:solidFill>
                  <a:srgbClr val="002060"/>
                </a:solidFill>
                <a:latin typeface="-apple-system"/>
              </a:rPr>
              <a:t>заявление и документы </a:t>
            </a:r>
            <a:r>
              <a:rPr lang="ru-RU" b="1" i="1" dirty="0">
                <a:solidFill>
                  <a:srgbClr val="002060"/>
                </a:solidFill>
                <a:latin typeface="-apple-system"/>
              </a:rPr>
              <a:t>индивидуальной папки</a:t>
            </a:r>
            <a:r>
              <a:rPr lang="ru-RU" i="1" dirty="0">
                <a:solidFill>
                  <a:srgbClr val="002060"/>
                </a:solidFill>
                <a:latin typeface="-apple-system"/>
              </a:rPr>
              <a:t> </a:t>
            </a:r>
            <a:r>
              <a:rPr lang="ru-RU" b="1" i="1" dirty="0">
                <a:solidFill>
                  <a:srgbClr val="002060"/>
                </a:solidFill>
                <a:latin typeface="-apple-system"/>
              </a:rPr>
              <a:t>на портале </a:t>
            </a:r>
            <a:r>
              <a:rPr lang="ru-RU" b="1" i="1" dirty="0" err="1" smtClean="0">
                <a:solidFill>
                  <a:srgbClr val="002060"/>
                </a:solidFill>
                <a:latin typeface="-apple-system"/>
              </a:rPr>
              <a:t>Госуслуг</a:t>
            </a:r>
            <a:endParaRPr lang="ru-RU" dirty="0">
              <a:solidFill>
                <a:srgbClr val="002060"/>
              </a:solidFill>
              <a:latin typeface="-apple-system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-apple-system"/>
              </a:rPr>
              <a:t> При 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подготовке индивидуальной папки к подаче в электронной форме, в случае обращения заявителя посредством Портала </a:t>
            </a:r>
            <a:r>
              <a:rPr lang="ru-RU" dirty="0" err="1" smtClean="0">
                <a:solidFill>
                  <a:srgbClr val="002060"/>
                </a:solidFill>
                <a:latin typeface="-apple-system"/>
              </a:rPr>
              <a:t>Госуслуг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, необходимо учитывать, что:</a:t>
            </a:r>
          </a:p>
          <a:p>
            <a:r>
              <a:rPr lang="ru-RU" dirty="0" smtClean="0">
                <a:solidFill>
                  <a:srgbClr val="002060"/>
                </a:solidFill>
                <a:latin typeface="-apple-system"/>
              </a:rPr>
              <a:t> 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и заявление, и документы индивидуальной папки </a:t>
            </a:r>
            <a:r>
              <a:rPr lang="ru-RU" b="1" dirty="0">
                <a:solidFill>
                  <a:srgbClr val="002060"/>
                </a:solidFill>
                <a:latin typeface="-apple-system"/>
              </a:rPr>
              <a:t>подаются одновременно. 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Документы портфолио прикрепляются на шаге 10, раздел «Другие документы»;</a:t>
            </a:r>
          </a:p>
          <a:p>
            <a:r>
              <a:rPr lang="ru-RU" dirty="0" smtClean="0">
                <a:solidFill>
                  <a:srgbClr val="002060"/>
                </a:solidFill>
                <a:latin typeface="-apple-system"/>
              </a:rPr>
              <a:t>документы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, содержащиеся в индивидуальной папке, направляются в виде </a:t>
            </a:r>
            <a:r>
              <a:rPr lang="ru-RU" b="1" u="sng" dirty="0">
                <a:solidFill>
                  <a:srgbClr val="002060"/>
                </a:solidFill>
                <a:latin typeface="-apple-system"/>
              </a:rPr>
              <a:t>цветных  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скан-образов: их необходимо делать  уже с заверенных работодателем и оригиналов документов, и с копий документов;</a:t>
            </a:r>
          </a:p>
          <a:p>
            <a:r>
              <a:rPr lang="ru-RU" dirty="0" smtClean="0">
                <a:solidFill>
                  <a:srgbClr val="002060"/>
                </a:solidFill>
                <a:latin typeface="-apple-system"/>
              </a:rPr>
              <a:t>документы 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должны быть заверены </a:t>
            </a:r>
            <a:r>
              <a:rPr lang="ru-RU" dirty="0" smtClean="0">
                <a:solidFill>
                  <a:srgbClr val="002060"/>
                </a:solidFill>
                <a:latin typeface="-apple-system"/>
              </a:rPr>
              <a:t>работодателем ( см. </a:t>
            </a:r>
            <a:r>
              <a:rPr lang="ru-RU" dirty="0" smtClean="0">
                <a:solidFill>
                  <a:srgbClr val="002060"/>
                </a:solidFill>
                <a:latin typeface="-apple-system"/>
              </a:rPr>
              <a:t>в форме )</a:t>
            </a:r>
            <a:endParaRPr lang="ru-RU" dirty="0">
              <a:solidFill>
                <a:srgbClr val="002060"/>
              </a:solidFill>
              <a:latin typeface="-apple-system"/>
            </a:endParaRPr>
          </a:p>
          <a:p>
            <a:r>
              <a:rPr lang="ru-RU" dirty="0">
                <a:solidFill>
                  <a:srgbClr val="002060"/>
                </a:solidFill>
                <a:latin typeface="-apple-system"/>
              </a:rPr>
              <a:t>Прошивать документы и предоставлять опись </a:t>
            </a:r>
            <a:r>
              <a:rPr lang="ru-RU" i="1" dirty="0">
                <a:solidFill>
                  <a:srgbClr val="002060"/>
                </a:solidFill>
                <a:latin typeface="-apple-system"/>
              </a:rPr>
              <a:t>не требуется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-apple-system"/>
              </a:rPr>
              <a:t>Допустимые форматы файлов — </a:t>
            </a:r>
            <a:r>
              <a:rPr lang="ru-RU" dirty="0" err="1">
                <a:solidFill>
                  <a:srgbClr val="002060"/>
                </a:solidFill>
                <a:latin typeface="-apple-system"/>
              </a:rPr>
              <a:t>jpg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-apple-system"/>
              </a:rPr>
              <a:t>jpeg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-apple-system"/>
              </a:rPr>
              <a:t>pdf</a:t>
            </a:r>
            <a:r>
              <a:rPr lang="ru-RU" dirty="0">
                <a:solidFill>
                  <a:srgbClr val="002060"/>
                </a:solidFill>
                <a:latin typeface="-apple-system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-apple-system"/>
              </a:rPr>
              <a:t>Максимальный размер одного файла — 3 Мб. Каждый отдельный документ должен быть загружен в виде отдельного файла.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5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4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НОВОЕ В 2023 ГОДУ!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6281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Roboto"/>
              </a:rPr>
              <a:t>Срок предоставления услуги</a:t>
            </a:r>
            <a:endParaRPr lang="ru-RU" dirty="0">
              <a:solidFill>
                <a:srgbClr val="C00000"/>
              </a:solidFill>
              <a:latin typeface="Roboto"/>
            </a:endParaRP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555555"/>
                </a:solidFill>
                <a:latin typeface="Roboto"/>
              </a:rPr>
              <a:t>Срок предоставления государственной услуги – не более</a:t>
            </a:r>
            <a:r>
              <a:rPr lang="ru-RU" dirty="0">
                <a:solidFill>
                  <a:srgbClr val="C00000"/>
                </a:solidFill>
                <a:latin typeface="Roboto"/>
              </a:rPr>
              <a:t>100 </a:t>
            </a:r>
            <a:r>
              <a:rPr lang="ru-RU" dirty="0">
                <a:solidFill>
                  <a:srgbClr val="555555"/>
                </a:solidFill>
                <a:latin typeface="Roboto"/>
              </a:rPr>
              <a:t>календарных дней с даты подачи заявления и необходимых для предоставления государственной услуги документов. Срок предоставления заявителем индивидуальной папки - не позднее 15 календарных дней с момента подачи Заявления.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555555"/>
                </a:solidFill>
                <a:latin typeface="Roboto"/>
              </a:rPr>
              <a:t>Заявления педагогических работников о проведении аттестации рассматриваются аттестационной комиссией в срок не более 30 календарных дней со дня их получения.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555555"/>
                </a:solidFill>
                <a:latin typeface="Roboto"/>
              </a:rPr>
              <a:t>Проведение аттестации для каждого педагогического работника, аттестуемого с целью установления квалификационной категории, с начала ее проведения и до принятия решения аттестационной комиссией не должно превышать 60 календарных дней.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555555"/>
                </a:solidFill>
                <a:latin typeface="Roboto"/>
              </a:rPr>
              <a:t>Подготовка и подписание распоряжения Комитета - 7 календарных дней со дня заседания аттестационной комиссии.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555555"/>
                </a:solidFill>
                <a:latin typeface="Roboto"/>
              </a:rPr>
              <a:t>Срок публикации распоряжения Комитета составляет не более трех рабочих дней со дня регистрации распоряжения.</a:t>
            </a:r>
          </a:p>
          <a:p>
            <a:r>
              <a:rPr lang="ru-RU" dirty="0" smtClean="0">
                <a:solidFill>
                  <a:srgbClr val="555555"/>
                </a:solidFill>
                <a:latin typeface="Roboto"/>
              </a:rPr>
              <a:t>ОБЯЗАТЕЛЕН! Отзыв </a:t>
            </a:r>
            <a:r>
              <a:rPr lang="ru-RU" dirty="0">
                <a:solidFill>
                  <a:srgbClr val="555555"/>
                </a:solidFill>
                <a:latin typeface="Roboto"/>
              </a:rPr>
              <a:t>о занятии </a:t>
            </a:r>
            <a:r>
              <a:rPr lang="ru-RU" dirty="0" smtClean="0">
                <a:solidFill>
                  <a:srgbClr val="555555"/>
                </a:solidFill>
                <a:latin typeface="Roboto"/>
              </a:rPr>
              <a:t>для педагогических работников!</a:t>
            </a:r>
            <a:endParaRPr lang="ru-RU" dirty="0">
              <a:solidFill>
                <a:srgbClr val="555555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3666</TotalTime>
  <Words>566</Words>
  <Application>Microsoft Office PowerPoint</Application>
  <PresentationFormat>Широкоэкранный</PresentationFormat>
  <Paragraphs>86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-apple-system</vt:lpstr>
      <vt:lpstr>Arial</vt:lpstr>
      <vt:lpstr>Calibri</vt:lpstr>
      <vt:lpstr>Roboto</vt:lpstr>
      <vt:lpstr>Times New Roman</vt:lpstr>
      <vt:lpstr>Trebuchet MS</vt:lpstr>
      <vt:lpstr>Wingdings 3</vt:lpstr>
      <vt:lpstr>Аспект</vt:lpstr>
      <vt:lpstr>АТТЕСТАЦИЯ  ПЕДАГОГИЧЕСКИХ РАБОТНИКОВ  НА КВАЛИФИКАЦИОННУЮ КАТЕГОРИЮ </vt:lpstr>
      <vt:lpstr>Актуальные документы по аттестации</vt:lpstr>
      <vt:lpstr>Презентация PowerPoint</vt:lpstr>
      <vt:lpstr>ДОКУМЕНТЫ, НЕОБХОДИМЫЕ     ДЛЯ ОФОРМЛЕНИЯ ИНДИВИДУАЛЬНОЙ ПАПКИ    </vt:lpstr>
      <vt:lpstr>Презентация PowerPoint</vt:lpstr>
      <vt:lpstr>СТРУКТУРА ИНДИВИДУАЛЬНОЙ ПАПКИ ПЕДАГОГИЧЕСКОГО РАБОТНИКА, ПРЕДОСТАВЛЯЕМОЙ В БУМАЖНОМ ВИДЕ* </vt:lpstr>
      <vt:lpstr>ПОДАЧА ЗАЯВЛЕНИЯ НА АТТЕСТАЦИЮ  осуществляется  ТОЛЬКО ПОСЛЕ ОФОРМЛЕНИЯ ИНДИВИДУАЛЬНОЙ ПАПКИ </vt:lpstr>
      <vt:lpstr>ПОДАЧА заявления на квалификационную категорию</vt:lpstr>
      <vt:lpstr>НОВОЕ В 2023 ГОДУ!</vt:lpstr>
      <vt:lpstr>Все вопросы по аттестации педагогических работников на получение первой или высшей квалификационной категории   по телефону  417-50-91 – методический отдел,  Берсенева Елена Константиновна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</dc:title>
  <dc:creator>Ксения Филатова</dc:creator>
  <cp:lastModifiedBy>Елена Сафина</cp:lastModifiedBy>
  <cp:revision>81</cp:revision>
  <cp:lastPrinted>2019-05-17T11:24:35Z</cp:lastPrinted>
  <dcterms:created xsi:type="dcterms:W3CDTF">2018-09-17T13:46:04Z</dcterms:created>
  <dcterms:modified xsi:type="dcterms:W3CDTF">2023-02-13T12:59:12Z</dcterms:modified>
</cp:coreProperties>
</file>