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6" r:id="rId3"/>
    <p:sldId id="270" r:id="rId4"/>
    <p:sldId id="272" r:id="rId5"/>
    <p:sldId id="273" r:id="rId6"/>
    <p:sldId id="274" r:id="rId7"/>
    <p:sldId id="267" r:id="rId8"/>
    <p:sldId id="268" r:id="rId9"/>
    <p:sldId id="257" r:id="rId10"/>
    <p:sldId id="289" r:id="rId11"/>
    <p:sldId id="263" r:id="rId12"/>
    <p:sldId id="278" r:id="rId13"/>
    <p:sldId id="279" r:id="rId14"/>
    <p:sldId id="280" r:id="rId15"/>
    <p:sldId id="276" r:id="rId16"/>
    <p:sldId id="283" r:id="rId17"/>
    <p:sldId id="288" r:id="rId18"/>
    <p:sldId id="287" r:id="rId19"/>
    <p:sldId id="286" r:id="rId20"/>
    <p:sldId id="282" r:id="rId21"/>
    <p:sldId id="285" r:id="rId22"/>
    <p:sldId id="284" r:id="rId23"/>
    <p:sldId id="264" r:id="rId24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356E"/>
    <a:srgbClr val="232323"/>
    <a:srgbClr val="EEEFF8"/>
    <a:srgbClr val="E2E3F2"/>
    <a:srgbClr val="EDEEF7"/>
    <a:srgbClr val="CACCE8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8806" autoAdjust="0"/>
  </p:normalViewPr>
  <p:slideViewPr>
    <p:cSldViewPr snapToGrid="0">
      <p:cViewPr varScale="1">
        <p:scale>
          <a:sx n="90" d="100"/>
          <a:sy n="90" d="100"/>
        </p:scale>
        <p:origin x="13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EEDF3-0066-4536-8949-6B31F627ECCC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C77C39-9537-4400-B9E2-947B1669F2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831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77C39-9537-4400-B9E2-947B1669F23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737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77C39-9537-4400-B9E2-947B1669F23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403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77C39-9537-4400-B9E2-947B1669F23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409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Межрегиональный Чемпионат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"Движение вверх"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Калининград 2022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быстро пролетело время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Три соревновательных дня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место - СПб ГБ ПОУ " Колледж "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Звëздный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77C39-9537-4400-B9E2-947B1669F23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325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Межрегиональный Чемпионат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"Движение вверх"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Калининград 2022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быстро пролетело время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Три соревновательных дня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место - СПб ГБ ПОУ " Колледж "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Звëздный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77C39-9537-4400-B9E2-947B1669F23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629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Межрегиональный Чемпионат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"Движение вверх"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Калининград 2022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быстро пролетело время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Три соревновательных дня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место - СПб ГБ ПОУ " Колледж "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Звëздный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77C39-9537-4400-B9E2-947B1669F23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575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77C39-9537-4400-B9E2-947B1669F23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183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up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77C39-9537-4400-B9E2-947B1669F23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634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77C39-9537-4400-B9E2-947B1669F23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221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up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77C39-9537-4400-B9E2-947B1669F23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88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up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77C39-9537-4400-B9E2-947B1669F23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288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Межрегиональный Чемпионат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"Движение вверх"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Калининград 2022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быстро пролетело время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Три соревновательных дня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место - СПб ГБ ПОУ " Колледж "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Звëздный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77C39-9537-4400-B9E2-947B1669F23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85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цикла мероприятий плана по борьбе с коррупцией в Колледже состоялась выставка плакатов и рисунков обучающихся СПб ГБ ПОУ «Колледж «Звёздный», занимающихся в СП «Отделение дополнительного образования» в студиях «Волшебная кисточка» (руководитель Л.В.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Будникова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«Основы финансовой грамотности» (руководитель И.П.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Бердюгина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в клубах добровольцев «Созвездие» (руководитель Н.А. Васильева) и «Звездный десант» (руководитель А.В. Бодрова).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77C39-9537-4400-B9E2-947B1669F23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352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77C39-9537-4400-B9E2-947B1669F23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749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4FBE-88C4-4DD5-BFD5-60D96D80EC9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F3C9A-F94B-4179-BD34-1CEC2004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440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4FBE-88C4-4DD5-BFD5-60D96D80EC9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F3C9A-F94B-4179-BD34-1CEC2004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873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4FBE-88C4-4DD5-BFD5-60D96D80EC9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F3C9A-F94B-4179-BD34-1CEC2004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463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4FBE-88C4-4DD5-BFD5-60D96D80EC9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F3C9A-F94B-4179-BD34-1CEC2004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364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4FBE-88C4-4DD5-BFD5-60D96D80EC9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F3C9A-F94B-4179-BD34-1CEC2004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672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4FBE-88C4-4DD5-BFD5-60D96D80EC9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F3C9A-F94B-4179-BD34-1CEC2004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468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4FBE-88C4-4DD5-BFD5-60D96D80EC9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F3C9A-F94B-4179-BD34-1CEC2004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975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4FBE-88C4-4DD5-BFD5-60D96D80EC9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F3C9A-F94B-4179-BD34-1CEC2004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958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4FBE-88C4-4DD5-BFD5-60D96D80EC9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F3C9A-F94B-4179-BD34-1CEC2004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508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4FBE-88C4-4DD5-BFD5-60D96D80EC9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F3C9A-F94B-4179-BD34-1CEC2004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128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4FBE-88C4-4DD5-BFD5-60D96D80EC9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F3C9A-F94B-4179-BD34-1CEC2004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762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24FBE-88C4-4DD5-BFD5-60D96D80EC9D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F3C9A-F94B-4179-BD34-1CEC2004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954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2.png"/><Relationship Id="rId5" Type="http://schemas.openxmlformats.org/officeDocument/2006/relationships/image" Target="../media/image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223" b="488"/>
          <a:stretch/>
        </p:blipFill>
        <p:spPr>
          <a:xfrm>
            <a:off x="-1" y="0"/>
            <a:ext cx="1223486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38223"/>
            <a:ext cx="6156251" cy="209637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dirty="0" smtClean="0">
                <a:solidFill>
                  <a:schemeClr val="bg1"/>
                </a:solidFill>
              </a:rPr>
              <a:t>Открытая городская  научно-практическая конференция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/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«</a:t>
            </a:r>
            <a:r>
              <a:rPr lang="ru-RU" sz="1800" b="1" dirty="0">
                <a:solidFill>
                  <a:schemeClr val="bg1"/>
                </a:solidFill>
              </a:rPr>
              <a:t>Практика работы, </a:t>
            </a:r>
            <a:r>
              <a:rPr lang="ru-RU" sz="1800" b="1" dirty="0" smtClean="0">
                <a:solidFill>
                  <a:schemeClr val="bg1"/>
                </a:solidFill>
              </a:rPr>
              <a:t>инновационные  методики и </a:t>
            </a:r>
            <a:r>
              <a:rPr lang="ru-RU" sz="1800" b="1" dirty="0">
                <a:solidFill>
                  <a:schemeClr val="bg1"/>
                </a:solidFill>
              </a:rPr>
              <a:t>технологии в дополнительном </a:t>
            </a:r>
            <a:r>
              <a:rPr lang="ru-RU" sz="1800" b="1" dirty="0" smtClean="0">
                <a:solidFill>
                  <a:schemeClr val="bg1"/>
                </a:solidFill>
              </a:rPr>
              <a:t> образовании детей </a:t>
            </a:r>
            <a:r>
              <a:rPr lang="ru-RU" sz="1800" b="1" dirty="0">
                <a:solidFill>
                  <a:schemeClr val="bg1"/>
                </a:solidFill>
              </a:rPr>
              <a:t>с ОВЗ </a:t>
            </a:r>
            <a:r>
              <a:rPr lang="ru-RU" sz="1800" b="1" dirty="0" smtClean="0">
                <a:solidFill>
                  <a:schemeClr val="bg1"/>
                </a:solidFill>
              </a:rPr>
              <a:t> и </a:t>
            </a:r>
            <a:r>
              <a:rPr lang="ru-RU" sz="1800" b="1" dirty="0">
                <a:solidFill>
                  <a:schemeClr val="bg1"/>
                </a:solidFill>
              </a:rPr>
              <a:t>инвалидностью» </a:t>
            </a:r>
            <a:r>
              <a:rPr lang="ru-RU" sz="1800" b="1" dirty="0" smtClean="0">
                <a:solidFill>
                  <a:schemeClr val="bg1"/>
                </a:solidFill>
              </a:rPr>
              <a:t/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/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6 </a:t>
            </a:r>
            <a:r>
              <a:rPr lang="ru-RU" sz="1800" b="1" dirty="0">
                <a:solidFill>
                  <a:schemeClr val="bg1"/>
                </a:solidFill>
              </a:rPr>
              <a:t>декабря 2022 </a:t>
            </a:r>
            <a:r>
              <a:rPr lang="ru-RU" sz="1800" b="1" dirty="0" smtClean="0">
                <a:solidFill>
                  <a:schemeClr val="bg1"/>
                </a:solidFill>
              </a:rPr>
              <a:t>года</a:t>
            </a:r>
            <a:endParaRPr lang="ru-RU" sz="1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30" name="Picture 6" descr="Главная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32" y="2596102"/>
            <a:ext cx="3213417" cy="136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42613" y="3489820"/>
            <a:ext cx="6400800" cy="3256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bg1"/>
                </a:solidFill>
              </a:rPr>
              <a:t>«Наставничество в инновационных проектах как стратегия профессионального развития и становления личности»</a:t>
            </a:r>
            <a:endParaRPr lang="ru-RU" sz="2400" dirty="0">
              <a:solidFill>
                <a:schemeClr val="bg1"/>
              </a:solidFill>
            </a:endParaRPr>
          </a:p>
          <a:p>
            <a:endParaRPr lang="ru-RU" sz="1600" b="1" dirty="0">
              <a:solidFill>
                <a:schemeClr val="bg1"/>
              </a:solidFill>
            </a:endParaRPr>
          </a:p>
          <a:p>
            <a:r>
              <a:rPr lang="ru-RU" sz="1600" b="1" dirty="0">
                <a:solidFill>
                  <a:schemeClr val="bg1"/>
                </a:solidFill>
              </a:rPr>
              <a:t> </a:t>
            </a:r>
          </a:p>
          <a:p>
            <a:pPr algn="r"/>
            <a:r>
              <a:rPr lang="ru-RU" sz="1400" b="1" dirty="0">
                <a:solidFill>
                  <a:schemeClr val="bg1"/>
                </a:solidFill>
              </a:rPr>
              <a:t>эксперт </a:t>
            </a:r>
            <a:r>
              <a:rPr lang="ru-RU" sz="1400" b="1" dirty="0" err="1">
                <a:solidFill>
                  <a:schemeClr val="bg1"/>
                </a:solidFill>
              </a:rPr>
              <a:t>World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Skills</a:t>
            </a:r>
            <a:r>
              <a:rPr lang="ru-RU" sz="1400" b="1" dirty="0">
                <a:solidFill>
                  <a:schemeClr val="bg1"/>
                </a:solidFill>
              </a:rPr>
              <a:t> по компетенции «предпринимательство»,</a:t>
            </a:r>
          </a:p>
          <a:p>
            <a:pPr algn="r"/>
            <a:r>
              <a:rPr lang="ru-RU" sz="1400" b="1" dirty="0">
                <a:solidFill>
                  <a:schemeClr val="bg1"/>
                </a:solidFill>
              </a:rPr>
              <a:t>эксперт </a:t>
            </a:r>
            <a:r>
              <a:rPr lang="ru-RU" sz="1400" b="1" dirty="0" err="1">
                <a:solidFill>
                  <a:schemeClr val="bg1"/>
                </a:solidFill>
              </a:rPr>
              <a:t>Абилимпикс</a:t>
            </a:r>
            <a:r>
              <a:rPr lang="ru-RU" sz="1400" b="1" dirty="0">
                <a:solidFill>
                  <a:schemeClr val="bg1"/>
                </a:solidFill>
              </a:rPr>
              <a:t> по компетенции «Банковское дело»</a:t>
            </a:r>
          </a:p>
          <a:p>
            <a:pPr algn="r"/>
            <a:r>
              <a:rPr lang="ru-RU" sz="1400" b="1" dirty="0">
                <a:solidFill>
                  <a:schemeClr val="bg1"/>
                </a:solidFill>
              </a:rPr>
              <a:t>Преподаватель специальных дисциплин ВКК,</a:t>
            </a:r>
          </a:p>
          <a:p>
            <a:pPr algn="r"/>
            <a:r>
              <a:rPr lang="ru-RU" sz="1400" b="1" dirty="0">
                <a:solidFill>
                  <a:schemeClr val="bg1"/>
                </a:solidFill>
              </a:rPr>
              <a:t>педагог дополнительного образования ВКК,</a:t>
            </a:r>
          </a:p>
          <a:p>
            <a:pPr algn="r"/>
            <a:r>
              <a:rPr lang="ru-RU" sz="1400" b="1" dirty="0">
                <a:solidFill>
                  <a:schemeClr val="bg1"/>
                </a:solidFill>
              </a:rPr>
              <a:t>заместитель директора по </a:t>
            </a:r>
            <a:r>
              <a:rPr lang="ru-RU" sz="1400" b="1" dirty="0" err="1">
                <a:solidFill>
                  <a:schemeClr val="bg1"/>
                </a:solidFill>
              </a:rPr>
              <a:t>УиИД</a:t>
            </a:r>
            <a:r>
              <a:rPr lang="ru-RU" sz="1400" b="1" dirty="0">
                <a:solidFill>
                  <a:schemeClr val="bg1"/>
                </a:solidFill>
              </a:rPr>
              <a:t> СПБ ГБ ПОУ «Колледж «Звездный», </a:t>
            </a:r>
          </a:p>
          <a:p>
            <a:pPr algn="r"/>
            <a:r>
              <a:rPr lang="ru-RU" sz="1400" b="1" dirty="0" err="1">
                <a:solidFill>
                  <a:schemeClr val="bg1"/>
                </a:solidFill>
              </a:rPr>
              <a:t>Бердюгина</a:t>
            </a:r>
            <a:r>
              <a:rPr lang="ru-RU" sz="1400" b="1" dirty="0">
                <a:solidFill>
                  <a:schemeClr val="bg1"/>
                </a:solidFill>
              </a:rPr>
              <a:t> Ирина Петровна</a:t>
            </a:r>
          </a:p>
        </p:txBody>
      </p:sp>
    </p:spTree>
    <p:extLst>
      <p:ext uri="{BB962C8B-B14F-4D97-AF65-F5344CB8AC3E}">
        <p14:creationId xmlns:p14="http://schemas.microsoft.com/office/powerpoint/2010/main" val="106830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ый треугольник 14"/>
          <p:cNvSpPr/>
          <p:nvPr/>
        </p:nvSpPr>
        <p:spPr>
          <a:xfrm rot="16200000" flipH="1">
            <a:off x="8531631" y="-684412"/>
            <a:ext cx="2975955" cy="434478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03628" y="3388997"/>
            <a:ext cx="6953692" cy="2759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r">
              <a:lnSpc>
                <a:spcPct val="107000"/>
              </a:lnSpc>
              <a:spcAft>
                <a:spcPts val="0"/>
              </a:spcAft>
            </a:pPr>
            <a:r>
              <a:rPr lang="ru-RU" sz="16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 наставничеству, верности традициям есть в любом деле. Люди прогрессивно мыслящие, духовно и нравственно сильные, это хорошо понимают и делают </a:t>
            </a:r>
            <a:r>
              <a:rPr lang="ru-RU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всѐ</a:t>
            </a:r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чтобы их начинания имели развитие, чтобы на смену им приходили те, кто сохранит и преумножит достигнутое. Эффективная система мотивации для наставников должна быть создана, и это должно быть эффективное современное наставничество, передача опыта, конкретных навыков».</a:t>
            </a:r>
            <a:endParaRPr lang="ru-RU" sz="16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r">
              <a:lnSpc>
                <a:spcPct val="107000"/>
              </a:lnSpc>
              <a:spcAft>
                <a:spcPts val="0"/>
              </a:spcAft>
            </a:pPr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Президент Российской Федерации В.В. Путин</a:t>
            </a:r>
            <a:endParaRPr lang="ru-R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31" y="237680"/>
            <a:ext cx="4601217" cy="3191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473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3600" y="0"/>
            <a:ext cx="6248400" cy="6858000"/>
          </a:xfrm>
          <a:prstGeom prst="rect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ый треугольник 22"/>
          <p:cNvSpPr/>
          <p:nvPr/>
        </p:nvSpPr>
        <p:spPr>
          <a:xfrm rot="16200000" flipH="1" flipV="1">
            <a:off x="794754" y="1488293"/>
            <a:ext cx="746375" cy="773084"/>
          </a:xfrm>
          <a:prstGeom prst="rtTriangle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46832" y="274321"/>
            <a:ext cx="51798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Преподаватель - студент</a:t>
            </a:r>
          </a:p>
          <a:p>
            <a:r>
              <a:rPr lang="ru-RU" sz="28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Студент - школьник</a:t>
            </a:r>
            <a:endParaRPr lang="ru-RU" sz="2800" dirty="0">
              <a:solidFill>
                <a:srgbClr val="31356E"/>
              </a:solidFill>
            </a:endParaRPr>
          </a:p>
        </p:txBody>
      </p:sp>
      <p:sp>
        <p:nvSpPr>
          <p:cNvPr id="18" name="Прямоугольный треугольник 17"/>
          <p:cNvSpPr/>
          <p:nvPr/>
        </p:nvSpPr>
        <p:spPr>
          <a:xfrm rot="16200000" flipH="1" flipV="1">
            <a:off x="6138430" y="1488294"/>
            <a:ext cx="746375" cy="77308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85885" y="2439078"/>
            <a:ext cx="496000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Профессиональные пробы </a:t>
            </a:r>
            <a: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в рамках </a:t>
            </a:r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Всероссийского</a:t>
            </a:r>
          </a:p>
          <a:p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Единого </a:t>
            </a:r>
            <a: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дня открытых дверей </a:t>
            </a:r>
            <a:endParaRPr lang="ru-RU" sz="2000" b="1" dirty="0" smtClean="0">
              <a:solidFill>
                <a:srgbClr val="31356E"/>
              </a:solidFill>
              <a:latin typeface="Century Gothic" panose="020B0502020202020204" pitchFamily="34" charset="0"/>
            </a:endParaRPr>
          </a:p>
          <a:p>
            <a:endParaRPr lang="ru-RU" sz="2000" b="1" dirty="0" smtClean="0">
              <a:solidFill>
                <a:srgbClr val="31356E"/>
              </a:solidFill>
              <a:latin typeface="Century Gothic" panose="020B0502020202020204" pitchFamily="34" charset="0"/>
            </a:endParaRPr>
          </a:p>
          <a:p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Федерального проекта </a:t>
            </a:r>
          </a:p>
          <a:p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«</a:t>
            </a:r>
            <a:r>
              <a:rPr lang="ru-RU" sz="2000" b="1" dirty="0" err="1">
                <a:solidFill>
                  <a:srgbClr val="31356E"/>
                </a:solidFill>
                <a:latin typeface="Century Gothic" panose="020B0502020202020204" pitchFamily="34" charset="0"/>
              </a:rPr>
              <a:t>Профессионалитет</a:t>
            </a:r>
            <a: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» </a:t>
            </a:r>
            <a:endParaRPr lang="ru-RU" sz="2000" b="1" dirty="0" smtClean="0">
              <a:solidFill>
                <a:srgbClr val="31356E"/>
              </a:solidFill>
              <a:latin typeface="Century Gothic" panose="020B0502020202020204" pitchFamily="34" charset="0"/>
            </a:endParaRPr>
          </a:p>
          <a:p>
            <a:endParaRPr lang="ru-RU" sz="2000" b="1" dirty="0">
              <a:solidFill>
                <a:srgbClr val="31356E"/>
              </a:solidFill>
              <a:latin typeface="Century Gothic" panose="020B0502020202020204" pitchFamily="34" charset="0"/>
            </a:endParaRPr>
          </a:p>
          <a:p>
            <a: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в формате </a:t>
            </a:r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кейсов:</a:t>
            </a:r>
          </a:p>
          <a:p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«</a:t>
            </a:r>
            <a: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Снежинка</a:t>
            </a:r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»</a:t>
            </a:r>
          </a:p>
          <a:p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«Собеседование»</a:t>
            </a:r>
          </a:p>
          <a:p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«</a:t>
            </a:r>
            <a:r>
              <a:rPr lang="en-US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start </a:t>
            </a:r>
            <a:r>
              <a:rPr lang="en-US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up</a:t>
            </a:r>
            <a: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»</a:t>
            </a:r>
          </a:p>
          <a:p>
            <a:endParaRPr lang="ru-RU" sz="2000" b="1" dirty="0">
              <a:solidFill>
                <a:srgbClr val="31356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076" y="2410902"/>
            <a:ext cx="5913126" cy="3998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54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3600" y="0"/>
            <a:ext cx="6248400" cy="6858000"/>
          </a:xfrm>
          <a:prstGeom prst="rect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ый треугольник 22"/>
          <p:cNvSpPr/>
          <p:nvPr/>
        </p:nvSpPr>
        <p:spPr>
          <a:xfrm rot="16200000" flipH="1" flipV="1">
            <a:off x="794754" y="1488293"/>
            <a:ext cx="746375" cy="773084"/>
          </a:xfrm>
          <a:prstGeom prst="rtTriangle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46832" y="274321"/>
            <a:ext cx="46907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Преподаватель -Студент</a:t>
            </a:r>
            <a:endParaRPr lang="ru-RU" sz="2800" dirty="0">
              <a:solidFill>
                <a:srgbClr val="31356E"/>
              </a:solidFill>
            </a:endParaRPr>
          </a:p>
        </p:txBody>
      </p:sp>
      <p:sp>
        <p:nvSpPr>
          <p:cNvPr id="18" name="Прямоугольный треугольник 17"/>
          <p:cNvSpPr/>
          <p:nvPr/>
        </p:nvSpPr>
        <p:spPr>
          <a:xfrm rot="16200000" flipH="1" flipV="1">
            <a:off x="6128480" y="1488294"/>
            <a:ext cx="746375" cy="77308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85885" y="2439078"/>
            <a:ext cx="496000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rgbClr val="31356E"/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 2022</a:t>
            </a:r>
          </a:p>
          <a:p>
            <a:endParaRPr lang="ru-RU" sz="2000" b="1" dirty="0">
              <a:solidFill>
                <a:srgbClr val="31356E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П</a:t>
            </a:r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редставляли </a:t>
            </a:r>
          </a:p>
          <a:p>
            <a:pPr lvl="0"/>
            <a:endParaRPr lang="ru-RU" sz="2000" b="1" dirty="0">
              <a:solidFill>
                <a:srgbClr val="31356E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14 </a:t>
            </a:r>
            <a: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участников в 5 компетенциях, </a:t>
            </a:r>
            <a:endParaRPr lang="ru-RU" sz="2000" b="1" dirty="0" smtClean="0">
              <a:solidFill>
                <a:srgbClr val="31356E"/>
              </a:solidFill>
              <a:latin typeface="Century Gothic" panose="020B0502020202020204" pitchFamily="34" charset="0"/>
            </a:endParaRPr>
          </a:p>
          <a:p>
            <a:pPr lvl="0"/>
            <a:endParaRPr lang="ru-RU" sz="2000" b="1" dirty="0">
              <a:solidFill>
                <a:srgbClr val="31356E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в </a:t>
            </a:r>
            <a: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результате обучающиеся завоевали 8 медалей.</a:t>
            </a:r>
          </a:p>
          <a:p>
            <a:endParaRPr lang="ru-RU" sz="2000" b="1" dirty="0">
              <a:solidFill>
                <a:srgbClr val="31356E"/>
              </a:solidFill>
              <a:latin typeface="Century Gothic" panose="020B0502020202020204" pitchFamily="34" charset="0"/>
            </a:endParaRPr>
          </a:p>
          <a:p>
            <a:endParaRPr lang="ru-RU" sz="2000" b="1" dirty="0">
              <a:solidFill>
                <a:srgbClr val="31356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126" y="2322451"/>
            <a:ext cx="4218543" cy="42023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0540" y="2322451"/>
            <a:ext cx="1598353" cy="2451568"/>
          </a:xfrm>
          <a:prstGeom prst="rect">
            <a:avLst/>
          </a:prstGeom>
        </p:spPr>
      </p:pic>
      <p:pic>
        <p:nvPicPr>
          <p:cNvPr id="10" name="Picture 6" descr="Абилимпикс — Википед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195" y="4901549"/>
            <a:ext cx="1468471" cy="1509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15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3600" y="0"/>
            <a:ext cx="6248400" cy="6858000"/>
          </a:xfrm>
          <a:prstGeom prst="rect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ый треугольник 22"/>
          <p:cNvSpPr/>
          <p:nvPr/>
        </p:nvSpPr>
        <p:spPr>
          <a:xfrm rot="16200000" flipH="1" flipV="1">
            <a:off x="335852" y="1488294"/>
            <a:ext cx="746375" cy="773084"/>
          </a:xfrm>
          <a:prstGeom prst="rtTriangle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55266" y="116652"/>
            <a:ext cx="55820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Преподаватель - Студент – школьник</a:t>
            </a:r>
          </a:p>
          <a:p>
            <a:r>
              <a:rPr lang="ru-RU" sz="28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Групповая форма</a:t>
            </a:r>
            <a:endParaRPr lang="ru-RU" sz="2800" dirty="0">
              <a:solidFill>
                <a:srgbClr val="31356E"/>
              </a:solidFill>
            </a:endParaRPr>
          </a:p>
        </p:txBody>
      </p:sp>
      <p:sp>
        <p:nvSpPr>
          <p:cNvPr id="18" name="Прямоугольный треугольник 17"/>
          <p:cNvSpPr/>
          <p:nvPr/>
        </p:nvSpPr>
        <p:spPr>
          <a:xfrm rot="16200000" flipH="1" flipV="1">
            <a:off x="6531113" y="1488293"/>
            <a:ext cx="746375" cy="77308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22497" y="2248023"/>
            <a:ext cx="551477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СП ОДО </a:t>
            </a:r>
          </a:p>
          <a:p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«Основы финансовой грамотности»</a:t>
            </a:r>
          </a:p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Цель </a:t>
            </a:r>
            <a:r>
              <a:rPr lang="ru-RU" sz="16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работы </a:t>
            </a:r>
          </a:p>
          <a:p>
            <a:pPr>
              <a:spcBef>
                <a:spcPct val="0"/>
              </a:spcBef>
            </a:pPr>
            <a:r>
              <a:rPr lang="ru-RU" sz="1600" dirty="0">
                <a:solidFill>
                  <a:srgbClr val="31356E"/>
                </a:solidFill>
                <a:latin typeface="Century Gothic" panose="020B0502020202020204" pitchFamily="34" charset="0"/>
              </a:rPr>
              <a:t>Студии «Основы финансовой грамотности»:</a:t>
            </a:r>
            <a:br>
              <a:rPr lang="ru-RU" sz="1600" dirty="0">
                <a:solidFill>
                  <a:srgbClr val="31356E"/>
                </a:solidFill>
                <a:latin typeface="Century Gothic" panose="020B0502020202020204" pitchFamily="34" charset="0"/>
              </a:rPr>
            </a:br>
            <a:r>
              <a:rPr lang="ru-RU" sz="1600" dirty="0">
                <a:solidFill>
                  <a:srgbClr val="31356E"/>
                </a:solidFill>
                <a:latin typeface="Century Gothic" panose="020B0502020202020204" pitchFamily="34" charset="0"/>
              </a:rPr>
              <a:t/>
            </a:r>
            <a:br>
              <a:rPr lang="ru-RU" sz="1600" dirty="0">
                <a:solidFill>
                  <a:srgbClr val="31356E"/>
                </a:solidFill>
                <a:latin typeface="Century Gothic" panose="020B0502020202020204" pitchFamily="34" charset="0"/>
              </a:rPr>
            </a:br>
            <a:r>
              <a:rPr lang="ru-RU" sz="1600" dirty="0">
                <a:solidFill>
                  <a:srgbClr val="31356E"/>
                </a:solidFill>
                <a:latin typeface="Century Gothic" panose="020B0502020202020204" pitchFamily="34" charset="0"/>
              </a:rPr>
              <a:t>Повысить финансовую грамотность молодежи, применять полученные знания на практике в повседневной жизни.</a:t>
            </a:r>
            <a:br>
              <a:rPr lang="ru-RU" sz="1600" dirty="0">
                <a:solidFill>
                  <a:srgbClr val="31356E"/>
                </a:solidFill>
                <a:latin typeface="Century Gothic" panose="020B0502020202020204" pitchFamily="34" charset="0"/>
              </a:rPr>
            </a:br>
            <a:r>
              <a:rPr lang="ru-RU" sz="16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Задачи</a:t>
            </a:r>
            <a:r>
              <a:rPr lang="ru-RU" sz="16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:</a:t>
            </a:r>
            <a:r>
              <a:rPr lang="ru-RU" sz="1600" dirty="0">
                <a:solidFill>
                  <a:srgbClr val="31356E"/>
                </a:solidFill>
                <a:latin typeface="Century Gothic" panose="020B0502020202020204" pitchFamily="34" charset="0"/>
              </a:rPr>
              <a:t/>
            </a:r>
            <a:br>
              <a:rPr lang="ru-RU" sz="1600" dirty="0">
                <a:solidFill>
                  <a:srgbClr val="31356E"/>
                </a:solidFill>
                <a:latin typeface="Century Gothic" panose="020B0502020202020204" pitchFamily="34" charset="0"/>
              </a:rPr>
            </a:br>
            <a:r>
              <a:rPr lang="ru-RU" sz="16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выработка </a:t>
            </a:r>
            <a:r>
              <a:rPr lang="ru-RU" sz="1600" dirty="0">
                <a:solidFill>
                  <a:srgbClr val="31356E"/>
                </a:solidFill>
                <a:latin typeface="Century Gothic" panose="020B0502020202020204" pitchFamily="34" charset="0"/>
              </a:rPr>
              <a:t>у обучающихся активной жизненной позиции по отношению к происходящим в обществе экономическим процессам;</a:t>
            </a:r>
            <a:br>
              <a:rPr lang="ru-RU" sz="1600" dirty="0">
                <a:solidFill>
                  <a:srgbClr val="31356E"/>
                </a:solidFill>
                <a:latin typeface="Century Gothic" panose="020B0502020202020204" pitchFamily="34" charset="0"/>
              </a:rPr>
            </a:br>
            <a:r>
              <a:rPr lang="ru-RU" sz="16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развитие </a:t>
            </a:r>
            <a:r>
              <a:rPr lang="ru-RU" sz="16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навыков </a:t>
            </a:r>
            <a:r>
              <a:rPr lang="ru-RU" sz="1600" dirty="0">
                <a:solidFill>
                  <a:srgbClr val="31356E"/>
                </a:solidFill>
                <a:latin typeface="Century Gothic" panose="020B0502020202020204" pitchFamily="34" charset="0"/>
              </a:rPr>
              <a:t>принятия самостоятельных экономически обоснованных решений;</a:t>
            </a:r>
            <a:br>
              <a:rPr lang="ru-RU" sz="1600" dirty="0">
                <a:solidFill>
                  <a:srgbClr val="31356E"/>
                </a:solidFill>
                <a:latin typeface="Century Gothic" panose="020B0502020202020204" pitchFamily="34" charset="0"/>
              </a:rPr>
            </a:br>
            <a:r>
              <a:rPr lang="ru-RU" sz="16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подготовка </a:t>
            </a:r>
            <a:r>
              <a:rPr lang="ru-RU" sz="16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обучающихся </a:t>
            </a:r>
            <a:r>
              <a:rPr lang="ru-RU" sz="1600" dirty="0">
                <a:solidFill>
                  <a:srgbClr val="31356E"/>
                </a:solidFill>
                <a:latin typeface="Century Gothic" panose="020B0502020202020204" pitchFamily="34" charset="0"/>
              </a:rPr>
              <a:t>к осуществлению предпринимательской деятельности.</a:t>
            </a:r>
          </a:p>
          <a:p>
            <a:endParaRPr lang="ru-RU" sz="1600" dirty="0">
              <a:solidFill>
                <a:srgbClr val="31356E"/>
              </a:solidFill>
              <a:latin typeface="Century Gothic" panose="020B0502020202020204" pitchFamily="34" charset="0"/>
            </a:endParaRPr>
          </a:p>
          <a:p>
            <a:endParaRPr lang="ru-RU" sz="1600" dirty="0">
              <a:solidFill>
                <a:srgbClr val="31356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218" name="Picture 2" descr="https://sun9-5.userapi.com/impg/JEuw1SOD6du1_bVwtt05iNjCAjdA4RX3SFl_1g/whGv12ZjDOc.jpg?size=1600x1200&amp;quality=96&amp;sign=2fe83d4125cb4ba37fb2794c3c3ca000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759" y="2408871"/>
            <a:ext cx="5337544" cy="4245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648914" y="1613225"/>
            <a:ext cx="30752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Социализация 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33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3600" y="0"/>
            <a:ext cx="6248400" cy="6858000"/>
          </a:xfrm>
          <a:prstGeom prst="rect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ый треугольник 22"/>
          <p:cNvSpPr/>
          <p:nvPr/>
        </p:nvSpPr>
        <p:spPr>
          <a:xfrm rot="16200000" flipH="1" flipV="1">
            <a:off x="284392" y="1488294"/>
            <a:ext cx="746375" cy="773084"/>
          </a:xfrm>
          <a:prstGeom prst="rtTriangle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38223" y="0"/>
            <a:ext cx="66046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Преподаватель - Студент – </a:t>
            </a:r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школьник</a:t>
            </a:r>
          </a:p>
          <a:p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Студент – Студент</a:t>
            </a:r>
          </a:p>
          <a:p>
            <a:endParaRPr lang="ru-RU" sz="2000" b="1" dirty="0">
              <a:solidFill>
                <a:srgbClr val="31356E"/>
              </a:solidFill>
              <a:latin typeface="Century Gothic" panose="020B0502020202020204" pitchFamily="34" charset="0"/>
            </a:endParaRPr>
          </a:p>
          <a:p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Групповая и индивидуальная форма формы</a:t>
            </a:r>
            <a:endParaRPr lang="ru-RU" sz="2000" dirty="0">
              <a:solidFill>
                <a:srgbClr val="31356E"/>
              </a:solidFill>
            </a:endParaRPr>
          </a:p>
        </p:txBody>
      </p:sp>
      <p:sp>
        <p:nvSpPr>
          <p:cNvPr id="18" name="Прямоугольный треугольник 17"/>
          <p:cNvSpPr/>
          <p:nvPr/>
        </p:nvSpPr>
        <p:spPr>
          <a:xfrm rot="16200000" flipH="1" flipV="1">
            <a:off x="6369645" y="1488294"/>
            <a:ext cx="746375" cy="77308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93565" y="2305615"/>
            <a:ext cx="496000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Конкурсы профессионального мастерства</a:t>
            </a:r>
          </a:p>
          <a:p>
            <a:endParaRPr lang="ru-RU" sz="2000" b="1" dirty="0">
              <a:solidFill>
                <a:srgbClr val="31356E"/>
              </a:solidFill>
              <a:latin typeface="Century Gothic" panose="020B0502020202020204" pitchFamily="34" charset="0"/>
            </a:endParaRPr>
          </a:p>
          <a:p>
            <a: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Кейс чемпионат</a:t>
            </a:r>
          </a:p>
          <a:p>
            <a:endParaRPr lang="ru-RU" sz="2000" b="1" dirty="0" smtClean="0">
              <a:solidFill>
                <a:srgbClr val="31356E"/>
              </a:solidFill>
              <a:latin typeface="Century Gothic" panose="020B0502020202020204" pitchFamily="34" charset="0"/>
            </a:endParaRPr>
          </a:p>
          <a:p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Соревнования</a:t>
            </a:r>
            <a:endParaRPr lang="ru-RU" sz="2000" b="1" dirty="0">
              <a:solidFill>
                <a:srgbClr val="31356E"/>
              </a:solidFill>
              <a:latin typeface="Century Gothic" panose="020B0502020202020204" pitchFamily="34" charset="0"/>
            </a:endParaRPr>
          </a:p>
          <a:p>
            <a:endParaRPr lang="ru-RU" sz="2000" b="1" dirty="0">
              <a:solidFill>
                <a:srgbClr val="31356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4" descr="Материалы WorldSkills - УрГУП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07" y="4820549"/>
            <a:ext cx="2811355" cy="133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Отборочные испытания на участие в Дельфийских играх России пройдут в  Магадане с 1 февраля - MagadanM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489" y="5124894"/>
            <a:ext cx="2498313" cy="125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434" y="2426233"/>
            <a:ext cx="5624466" cy="4059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004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3600" y="0"/>
            <a:ext cx="6248400" cy="6858000"/>
          </a:xfrm>
          <a:prstGeom prst="rect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ый треугольник 22"/>
          <p:cNvSpPr/>
          <p:nvPr/>
        </p:nvSpPr>
        <p:spPr>
          <a:xfrm rot="16200000" flipH="1" flipV="1">
            <a:off x="390895" y="1328807"/>
            <a:ext cx="746375" cy="773084"/>
          </a:xfrm>
          <a:prstGeom prst="rtTriangle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87079" y="274321"/>
            <a:ext cx="50504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Студент – студент</a:t>
            </a:r>
          </a:p>
          <a:p>
            <a:r>
              <a:rPr lang="ru-RU" sz="28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Преподаватель -студент </a:t>
            </a:r>
            <a:endParaRPr lang="ru-RU" sz="2800" dirty="0">
              <a:solidFill>
                <a:srgbClr val="31356E"/>
              </a:solidFill>
            </a:endParaRPr>
          </a:p>
        </p:txBody>
      </p:sp>
      <p:sp>
        <p:nvSpPr>
          <p:cNvPr id="18" name="Прямоугольный треугольник 17"/>
          <p:cNvSpPr/>
          <p:nvPr/>
        </p:nvSpPr>
        <p:spPr>
          <a:xfrm rot="16200000" flipH="1" flipV="1">
            <a:off x="6756188" y="1488294"/>
            <a:ext cx="746375" cy="77308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77541" y="2619832"/>
            <a:ext cx="54765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Межрегиональный </a:t>
            </a:r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Чемпионат</a:t>
            </a:r>
          </a:p>
          <a:p>
            <a: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  <a:t/>
            </a:r>
            <a:b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</a:br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«Движение вверх»</a:t>
            </a:r>
          </a:p>
          <a:p>
            <a: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  <a:t/>
            </a:r>
            <a:b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</a:br>
            <a: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Калининград </a:t>
            </a:r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2022</a:t>
            </a:r>
          </a:p>
          <a:p>
            <a: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  <a:t/>
            </a:r>
            <a:b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</a:br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1 </a:t>
            </a:r>
            <a: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место - СПб ГБ ПОУ " Колледж "</a:t>
            </a:r>
            <a:r>
              <a:rPr lang="ru-RU" sz="2000" b="1" dirty="0" err="1">
                <a:solidFill>
                  <a:srgbClr val="31356E"/>
                </a:solidFill>
                <a:latin typeface="Century Gothic" panose="020B0502020202020204" pitchFamily="34" charset="0"/>
              </a:rPr>
              <a:t>Звëздный</a:t>
            </a:r>
            <a: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"</a:t>
            </a:r>
          </a:p>
          <a:p>
            <a:endParaRPr lang="ru-RU" sz="2000" b="1" dirty="0">
              <a:solidFill>
                <a:srgbClr val="31356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3" name="Picture 5" descr="https://sun9-13.userapi.com/impg/PChEC4__Bl96aWXEh7dFZQxnhHbaUZFjg19Dxw/s8_q-pT1PVI.jpg?size=1600x1600&amp;quality=95&amp;sign=d6c558ea13d8ee782c34f45767db827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916" y="1031358"/>
            <a:ext cx="5728284" cy="565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2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3600" y="0"/>
            <a:ext cx="6248400" cy="6858000"/>
          </a:xfrm>
          <a:prstGeom prst="rect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ый треугольник 22"/>
          <p:cNvSpPr/>
          <p:nvPr/>
        </p:nvSpPr>
        <p:spPr>
          <a:xfrm rot="16200000" flipH="1" flipV="1">
            <a:off x="445808" y="1488295"/>
            <a:ext cx="746375" cy="773084"/>
          </a:xfrm>
          <a:prstGeom prst="rtTriangle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32454" y="116652"/>
            <a:ext cx="52649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Преподаватель – студент</a:t>
            </a:r>
          </a:p>
          <a:p>
            <a:r>
              <a:rPr lang="ru-RU" sz="28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Индивидуальна, групповая, коллективная</a:t>
            </a:r>
            <a:endParaRPr lang="ru-RU" sz="2800" dirty="0">
              <a:solidFill>
                <a:srgbClr val="31356E"/>
              </a:solidFill>
            </a:endParaRPr>
          </a:p>
        </p:txBody>
      </p:sp>
      <p:sp>
        <p:nvSpPr>
          <p:cNvPr id="18" name="Прямоугольный треугольник 17"/>
          <p:cNvSpPr/>
          <p:nvPr/>
        </p:nvSpPr>
        <p:spPr>
          <a:xfrm rot="16200000" flipH="1" flipV="1">
            <a:off x="6123411" y="1488294"/>
            <a:ext cx="746375" cy="77308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03113" y="2354663"/>
            <a:ext cx="496000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Руководство выпускной квалификационной работой</a:t>
            </a:r>
          </a:p>
          <a:p>
            <a:endParaRPr lang="ru-RU" sz="2000" b="1" dirty="0" smtClean="0">
              <a:solidFill>
                <a:srgbClr val="31356E"/>
              </a:solidFill>
              <a:latin typeface="Century Gothic" panose="020B0502020202020204" pitchFamily="34" charset="0"/>
            </a:endParaRPr>
          </a:p>
          <a:p>
            <a:endParaRPr lang="ru-RU" sz="2000" b="1" dirty="0">
              <a:solidFill>
                <a:srgbClr val="31356E"/>
              </a:solidFill>
              <a:latin typeface="Century Gothic" panose="020B0502020202020204" pitchFamily="34" charset="0"/>
            </a:endParaRPr>
          </a:p>
          <a:p>
            <a: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Выставка плакатов посвященных борьбе с коррупцией</a:t>
            </a:r>
          </a:p>
          <a:p>
            <a:endParaRPr lang="ru-RU" sz="2000" dirty="0"/>
          </a:p>
          <a:p>
            <a:r>
              <a:rPr lang="ru-RU" sz="2000" dirty="0" smtClean="0"/>
              <a:t>СП </a:t>
            </a:r>
            <a:r>
              <a:rPr lang="ru-RU" sz="2000" dirty="0"/>
              <a:t>«Отделение дополнительного образования» в студиях «Волшебная кисточка» (руководитель Л.В. </a:t>
            </a:r>
            <a:r>
              <a:rPr lang="ru-RU" sz="2000" dirty="0" err="1"/>
              <a:t>Будникова</a:t>
            </a:r>
            <a:r>
              <a:rPr lang="ru-RU" sz="2000" dirty="0"/>
              <a:t>), «Основы финансовой грамотности» (руководитель И.П. </a:t>
            </a:r>
            <a:r>
              <a:rPr lang="ru-RU" sz="2000" dirty="0" err="1" smtClean="0"/>
              <a:t>Бердюгина</a:t>
            </a:r>
            <a:r>
              <a:rPr lang="ru-RU" sz="2000" dirty="0" smtClean="0"/>
              <a:t>)</a:t>
            </a:r>
            <a:endParaRPr lang="ru-RU" sz="2000" b="1" dirty="0" smtClean="0">
              <a:solidFill>
                <a:srgbClr val="31356E"/>
              </a:solidFill>
              <a:latin typeface="Century Gothic" panose="020B0502020202020204" pitchFamily="34" charset="0"/>
            </a:endParaRPr>
          </a:p>
          <a:p>
            <a:endParaRPr lang="ru-RU" sz="2000" b="1" dirty="0">
              <a:solidFill>
                <a:srgbClr val="31356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122" name="Picture 2" descr="https://sun9-78.userapi.com/impg/-bOhdnJbMjeiZ1lacYDYCkTq_H7merIsD7begA/ua1NhtMNXHc.jpg?size=1600x1200&amp;quality=96&amp;sign=f02abe80f9e92dccbfb57ea48378f1f0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602" y="2529454"/>
            <a:ext cx="4786351" cy="3743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057" y="2529454"/>
            <a:ext cx="2038635" cy="3743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7129374" y="1501647"/>
            <a:ext cx="46955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«У молодых чистые сердца»</a:t>
            </a:r>
          </a:p>
        </p:txBody>
      </p:sp>
    </p:spTree>
    <p:extLst>
      <p:ext uri="{BB962C8B-B14F-4D97-AF65-F5344CB8AC3E}">
        <p14:creationId xmlns:p14="http://schemas.microsoft.com/office/powerpoint/2010/main" val="44497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3600" y="0"/>
            <a:ext cx="6248400" cy="6858000"/>
          </a:xfrm>
          <a:prstGeom prst="rect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ый треугольник 22"/>
          <p:cNvSpPr/>
          <p:nvPr/>
        </p:nvSpPr>
        <p:spPr>
          <a:xfrm rot="16200000" flipH="1" flipV="1">
            <a:off x="794754" y="1488293"/>
            <a:ext cx="746375" cy="773084"/>
          </a:xfrm>
          <a:prstGeom prst="rtTriangle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46832" y="274321"/>
            <a:ext cx="52223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Преподаватель - студент</a:t>
            </a:r>
            <a:endParaRPr lang="ru-RU" sz="2800" dirty="0">
              <a:solidFill>
                <a:srgbClr val="31356E"/>
              </a:solidFill>
            </a:endParaRPr>
          </a:p>
        </p:txBody>
      </p:sp>
      <p:sp>
        <p:nvSpPr>
          <p:cNvPr id="18" name="Прямоугольный треугольник 17"/>
          <p:cNvSpPr/>
          <p:nvPr/>
        </p:nvSpPr>
        <p:spPr>
          <a:xfrm rot="16200000" flipH="1" flipV="1">
            <a:off x="6756188" y="1488294"/>
            <a:ext cx="746375" cy="77308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781399" y="2367349"/>
            <a:ext cx="4960003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Традиция</a:t>
            </a:r>
          </a:p>
          <a:p>
            <a:endParaRPr lang="ru-RU" sz="2000" b="1" dirty="0" smtClean="0">
              <a:solidFill>
                <a:srgbClr val="31356E"/>
              </a:solidFill>
              <a:latin typeface="Century Gothic" panose="020B0502020202020204" pitchFamily="34" charset="0"/>
            </a:endParaRPr>
          </a:p>
          <a:p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Экскурсия </a:t>
            </a:r>
          </a:p>
          <a:p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«Спасибо за мирное небо»</a:t>
            </a:r>
          </a:p>
          <a:p>
            <a:endParaRPr lang="ru-RU" sz="2000" b="1" dirty="0">
              <a:solidFill>
                <a:srgbClr val="31356E"/>
              </a:solidFill>
              <a:latin typeface="Century Gothic" panose="020B0502020202020204" pitchFamily="34" charset="0"/>
            </a:endParaRPr>
          </a:p>
          <a:p>
            <a:r>
              <a:rPr lang="ru-RU" sz="1600" dirty="0">
                <a:solidFill>
                  <a:srgbClr val="31356E"/>
                </a:solidFill>
                <a:latin typeface="Century Gothic" panose="020B0502020202020204" pitchFamily="34" charset="0"/>
              </a:rPr>
              <a:t>В рамках акции была поведена экскурсия по Парку Победы.</a:t>
            </a:r>
            <a:br>
              <a:rPr lang="ru-RU" sz="1600" dirty="0">
                <a:solidFill>
                  <a:srgbClr val="31356E"/>
                </a:solidFill>
                <a:latin typeface="Century Gothic" panose="020B0502020202020204" pitchFamily="34" charset="0"/>
              </a:rPr>
            </a:br>
            <a:r>
              <a:rPr lang="ru-RU" sz="1600" dirty="0">
                <a:solidFill>
                  <a:srgbClr val="31356E"/>
                </a:solidFill>
                <a:latin typeface="Century Gothic" panose="020B0502020202020204" pitchFamily="34" charset="0"/>
              </a:rPr>
              <a:t>В память о ленинградцах, кремированных в годы войны в печах кирпично-пемзового завода №1, возложили цветы к памятным знакам «Вагонетка» и «Павильону Памяти», а так же у памятника Маршалу Победы Георгию Жукову.</a:t>
            </a:r>
            <a:br>
              <a:rPr lang="ru-RU" sz="1600" dirty="0">
                <a:solidFill>
                  <a:srgbClr val="31356E"/>
                </a:solidFill>
                <a:latin typeface="Century Gothic" panose="020B0502020202020204" pitchFamily="34" charset="0"/>
              </a:rPr>
            </a:br>
            <a:r>
              <a:rPr lang="ru-RU" sz="1600" dirty="0">
                <a:solidFill>
                  <a:srgbClr val="31356E"/>
                </a:solidFill>
                <a:latin typeface="Century Gothic" panose="020B0502020202020204" pitchFamily="34" charset="0"/>
              </a:rPr>
              <a:t>По окончании мероприятия все участники Акции поздравили всех присутствующих в Парке исполнением песни "День ПОБЕДЫ".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833" y="2521242"/>
            <a:ext cx="5135704" cy="4031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7515918" y="1690169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Традиция</a:t>
            </a:r>
          </a:p>
        </p:txBody>
      </p:sp>
    </p:spTree>
    <p:extLst>
      <p:ext uri="{BB962C8B-B14F-4D97-AF65-F5344CB8AC3E}">
        <p14:creationId xmlns:p14="http://schemas.microsoft.com/office/powerpoint/2010/main" val="145052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3600" y="0"/>
            <a:ext cx="6248400" cy="6858000"/>
          </a:xfrm>
          <a:prstGeom prst="rect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ый треугольник 22"/>
          <p:cNvSpPr/>
          <p:nvPr/>
        </p:nvSpPr>
        <p:spPr>
          <a:xfrm rot="16200000" flipH="1" flipV="1">
            <a:off x="794754" y="1488294"/>
            <a:ext cx="746375" cy="773084"/>
          </a:xfrm>
          <a:prstGeom prst="rtTriangle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46831" y="274321"/>
            <a:ext cx="52010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Преподаватель </a:t>
            </a:r>
            <a:r>
              <a:rPr lang="ru-RU" sz="28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– студент</a:t>
            </a:r>
          </a:p>
          <a:p>
            <a:r>
              <a:rPr lang="ru-RU" sz="28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Взаимная форма</a:t>
            </a:r>
            <a:endParaRPr lang="ru-RU" sz="2800" b="1" dirty="0">
              <a:solidFill>
                <a:srgbClr val="31356E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Прямоугольный треугольник 17"/>
          <p:cNvSpPr/>
          <p:nvPr/>
        </p:nvSpPr>
        <p:spPr>
          <a:xfrm rot="16200000" flipH="1" flipV="1">
            <a:off x="6956235" y="1347305"/>
            <a:ext cx="746375" cy="77308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781399" y="2521242"/>
            <a:ext cx="496000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8 сентября 2021 года состоялось </a:t>
            </a:r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открытое занятие в </a:t>
            </a:r>
            <a: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студии </a:t>
            </a:r>
            <a:endParaRPr lang="ru-RU" sz="2000" b="1" dirty="0" smtClean="0">
              <a:solidFill>
                <a:srgbClr val="31356E"/>
              </a:solidFill>
              <a:latin typeface="Century Gothic" panose="020B0502020202020204" pitchFamily="34" charset="0"/>
            </a:endParaRPr>
          </a:p>
          <a:p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"</a:t>
            </a:r>
            <a: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Основы финансовой грамотности" </a:t>
            </a:r>
            <a:endParaRPr lang="ru-RU" sz="2000" b="1" dirty="0" smtClean="0">
              <a:solidFill>
                <a:srgbClr val="31356E"/>
              </a:solidFill>
              <a:latin typeface="Century Gothic" panose="020B0502020202020204" pitchFamily="34" charset="0"/>
            </a:endParaRPr>
          </a:p>
          <a:p>
            <a:endParaRPr lang="ru-RU" sz="2000" b="1" dirty="0">
              <a:solidFill>
                <a:srgbClr val="31356E"/>
              </a:solidFill>
              <a:latin typeface="Century Gothic" panose="020B0502020202020204" pitchFamily="34" charset="0"/>
            </a:endParaRPr>
          </a:p>
          <a:p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Дата </a:t>
            </a:r>
            <a: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выбрана обучающимися и педагогом не случайно, </a:t>
            </a:r>
            <a:endParaRPr lang="ru-RU" sz="2000" b="1" dirty="0" smtClean="0">
              <a:solidFill>
                <a:srgbClr val="31356E"/>
              </a:solidFill>
              <a:latin typeface="Century Gothic" panose="020B0502020202020204" pitchFamily="34" charset="0"/>
            </a:endParaRPr>
          </a:p>
          <a:p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8 </a:t>
            </a:r>
            <a: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сентября - День памяти жертв блокады Ленинграда</a:t>
            </a:r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.</a:t>
            </a:r>
          </a:p>
          <a:p>
            <a: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  <a:t/>
            </a:r>
            <a:b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</a:br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Тема занятия:</a:t>
            </a:r>
          </a:p>
          <a:p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"Работа </a:t>
            </a:r>
            <a: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банков в блокаду"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881" y="2136475"/>
            <a:ext cx="4550914" cy="45598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11659" y="1549181"/>
            <a:ext cx="2425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Открытое 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занятие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5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3600" y="0"/>
            <a:ext cx="6248400" cy="6858000"/>
          </a:xfrm>
          <a:prstGeom prst="rect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ый треугольник 22"/>
          <p:cNvSpPr/>
          <p:nvPr/>
        </p:nvSpPr>
        <p:spPr>
          <a:xfrm rot="16200000" flipH="1" flipV="1">
            <a:off x="794754" y="1488293"/>
            <a:ext cx="746375" cy="773084"/>
          </a:xfrm>
          <a:prstGeom prst="rtTriangle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46831" y="274321"/>
            <a:ext cx="51691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Преподаватель </a:t>
            </a:r>
            <a:r>
              <a:rPr lang="ru-RU" sz="28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– студент</a:t>
            </a:r>
          </a:p>
          <a:p>
            <a:r>
              <a:rPr lang="ru-RU" sz="28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Студент - студент</a:t>
            </a:r>
            <a:endParaRPr lang="ru-RU" sz="2800" b="1" dirty="0">
              <a:solidFill>
                <a:srgbClr val="31356E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Прямоугольный треугольник 17"/>
          <p:cNvSpPr/>
          <p:nvPr/>
        </p:nvSpPr>
        <p:spPr>
          <a:xfrm rot="16200000" flipH="1" flipV="1">
            <a:off x="6756188" y="1488294"/>
            <a:ext cx="746375" cy="77308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80569" y="2248023"/>
            <a:ext cx="496000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21 </a:t>
            </a:r>
            <a: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октября 2021 года в рамках реализации Программы воспитания (модуль "Бизнес-ориентирующее направление (молодежное предпринимательство") обучающиеся занимающиеся в объединении дополнительного образования «Основы финансовой грамотности» и студенты Колледжа "Звёздный" группы 326 по специальности "Коммерция по отраслям" провели деловую игру «Продай снежинку», участниками которой стали обучающиеся групп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833" y="2351513"/>
            <a:ext cx="5165632" cy="398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A3AD369-7C72-42B9-9AA8-54CAB9E22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73"/>
          <a:stretch/>
        </p:blipFill>
        <p:spPr>
          <a:xfrm>
            <a:off x="5734935" y="1"/>
            <a:ext cx="6457066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6A1A58-B045-4B17-8DCF-E750046F1B63}"/>
              </a:ext>
            </a:extLst>
          </p:cNvPr>
          <p:cNvSpPr txBox="1"/>
          <p:nvPr/>
        </p:nvSpPr>
        <p:spPr>
          <a:xfrm>
            <a:off x="619453" y="2169051"/>
            <a:ext cx="6875268" cy="1395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ru-RU" sz="1900" b="1" dirty="0">
                <a:solidFill>
                  <a:srgbClr val="232323"/>
                </a:solidFill>
                <a:latin typeface="Century Gothic" panose="020B0502020202020204" pitchFamily="34" charset="0"/>
              </a:rPr>
              <a:t>Санкт-Петербургское Государственное бюджетное профессиональное образовательное учреждение «Колледж «Звёздный» </a:t>
            </a:r>
            <a:r>
              <a:rPr lang="ru-RU" sz="19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готовит специалистов в сфере сервиса, экономики и культуры.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828882E-0312-4841-BC70-8FDA1216964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19453" y="4089373"/>
            <a:ext cx="4224744" cy="1732014"/>
          </a:xfrm>
          <a:prstGeom prst="rect">
            <a:avLst/>
          </a:prstGeom>
        </p:spPr>
      </p:pic>
      <p:pic>
        <p:nvPicPr>
          <p:cNvPr id="17" name="Picture 6" descr="Главная">
            <a:extLst>
              <a:ext uri="{FF2B5EF4-FFF2-40B4-BE49-F238E27FC236}">
                <a16:creationId xmlns:a16="http://schemas.microsoft.com/office/drawing/2014/main" id="{8D1008C0-8DEE-43BB-ABFA-DD159549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55" y="307489"/>
            <a:ext cx="2865893" cy="121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97" y="6214395"/>
            <a:ext cx="240154" cy="2401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53339" y="6195972"/>
            <a:ext cx="44362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г. Санкт-Петербург, </a:t>
            </a:r>
            <a:r>
              <a:rPr lang="ru-RU" sz="1200" dirty="0" smtClean="0">
                <a:latin typeface="Century Gothic" panose="020B0502020202020204" pitchFamily="34" charset="0"/>
              </a:rPr>
              <a:t>Звёздная </a:t>
            </a:r>
            <a:r>
              <a:rPr lang="ru-RU" sz="1200" dirty="0">
                <a:latin typeface="Century Gothic" panose="020B0502020202020204" pitchFamily="34" charset="0"/>
              </a:rPr>
              <a:t>ул., дом 15, лит. А, корп.2</a:t>
            </a:r>
          </a:p>
        </p:txBody>
      </p:sp>
    </p:spTree>
    <p:extLst>
      <p:ext uri="{BB962C8B-B14F-4D97-AF65-F5344CB8AC3E}">
        <p14:creationId xmlns:p14="http://schemas.microsoft.com/office/powerpoint/2010/main" val="263773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3600" y="0"/>
            <a:ext cx="6248400" cy="6858000"/>
          </a:xfrm>
          <a:prstGeom prst="rect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ый треугольник 22"/>
          <p:cNvSpPr/>
          <p:nvPr/>
        </p:nvSpPr>
        <p:spPr>
          <a:xfrm rot="16200000" flipH="1" flipV="1">
            <a:off x="794754" y="1488293"/>
            <a:ext cx="746375" cy="773084"/>
          </a:xfrm>
          <a:prstGeom prst="rtTriangle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46832" y="274321"/>
            <a:ext cx="5147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Студент – преподаватель</a:t>
            </a:r>
          </a:p>
          <a:p>
            <a:r>
              <a:rPr lang="ru-RU" sz="28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Коллективная форма</a:t>
            </a:r>
            <a:endParaRPr lang="ru-RU" sz="2800" dirty="0">
              <a:solidFill>
                <a:srgbClr val="31356E"/>
              </a:solidFill>
            </a:endParaRPr>
          </a:p>
        </p:txBody>
      </p:sp>
      <p:sp>
        <p:nvSpPr>
          <p:cNvPr id="18" name="Прямоугольный треугольник 17"/>
          <p:cNvSpPr/>
          <p:nvPr/>
        </p:nvSpPr>
        <p:spPr>
          <a:xfrm rot="16200000" flipH="1" flipV="1">
            <a:off x="6756188" y="1488294"/>
            <a:ext cx="746375" cy="77308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46832" y="2263207"/>
            <a:ext cx="4960003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31356E"/>
              </a:buClr>
            </a:pPr>
            <a: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2 место заняла команда Колледжа в онлайн-фестивале </a:t>
            </a:r>
            <a:r>
              <a:rPr lang="ru-RU" sz="2000" b="1" dirty="0" err="1">
                <a:solidFill>
                  <a:srgbClr val="31356E"/>
                </a:solidFill>
                <a:latin typeface="Century Gothic" panose="020B0502020202020204" pitchFamily="34" charset="0"/>
              </a:rPr>
              <a:t>ФинЗОЖФест</a:t>
            </a:r>
            <a: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 на Всероссийской Неделе сбережений 2021</a:t>
            </a:r>
          </a:p>
          <a:p>
            <a:endParaRPr lang="ru-RU" sz="2000" b="1" dirty="0">
              <a:solidFill>
                <a:srgbClr val="31356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148" name="Picture 4" descr="https://sun9-22.userapi.com/impg/Hm3Szhfph_MWARD21OrYX-B3xQwaPn0agsC7Gw/vqEjNgniXQo.jpg?size=1666x950&amp;quality=96&amp;sign=5fa7801ac1c6ef6d6269b855ed8742d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32" y="3746487"/>
            <a:ext cx="5049053" cy="287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833" y="2248022"/>
            <a:ext cx="4942348" cy="437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2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3600" y="0"/>
            <a:ext cx="6248400" cy="6858000"/>
          </a:xfrm>
          <a:prstGeom prst="rect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ый треугольник 22"/>
          <p:cNvSpPr/>
          <p:nvPr/>
        </p:nvSpPr>
        <p:spPr>
          <a:xfrm rot="16200000" flipH="1" flipV="1">
            <a:off x="233244" y="1488295"/>
            <a:ext cx="746375" cy="773084"/>
          </a:xfrm>
          <a:prstGeom prst="rtTriangle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70121" y="274321"/>
            <a:ext cx="685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Преподаватель </a:t>
            </a:r>
            <a:r>
              <a:rPr lang="ru-RU" sz="24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– студент</a:t>
            </a:r>
          </a:p>
          <a:p>
            <a:r>
              <a:rPr lang="ru-RU" sz="24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Коллективная и взаимная формы</a:t>
            </a:r>
            <a:endParaRPr lang="ru-RU" sz="2400" b="1" dirty="0">
              <a:solidFill>
                <a:srgbClr val="31356E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Прямоугольный треугольник 17"/>
          <p:cNvSpPr/>
          <p:nvPr/>
        </p:nvSpPr>
        <p:spPr>
          <a:xfrm rot="16200000" flipH="1" flipV="1">
            <a:off x="6369645" y="1488295"/>
            <a:ext cx="746375" cy="77308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19889" y="2394456"/>
            <a:ext cx="5319674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31356E"/>
              </a:buClr>
            </a:pPr>
            <a:r>
              <a:rPr lang="ru-RU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Фестиваль </a:t>
            </a:r>
          </a:p>
          <a:p>
            <a:pPr>
              <a:spcAft>
                <a:spcPts val="600"/>
              </a:spcAft>
              <a:buClr>
                <a:srgbClr val="31356E"/>
              </a:buClr>
            </a:pPr>
            <a:r>
              <a:rPr lang="ru-RU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«</a:t>
            </a:r>
            <a:r>
              <a:rPr lang="ru-RU" dirty="0">
                <a:solidFill>
                  <a:srgbClr val="31356E"/>
                </a:solidFill>
                <a:latin typeface="Century Gothic" panose="020B0502020202020204" pitchFamily="34" charset="0"/>
              </a:rPr>
              <a:t>К истокам творчества и мастерства</a:t>
            </a:r>
            <a:r>
              <a:rPr lang="ru-RU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»</a:t>
            </a:r>
          </a:p>
          <a:p>
            <a:pPr>
              <a:spcAft>
                <a:spcPts val="600"/>
              </a:spcAft>
              <a:buClr>
                <a:srgbClr val="31356E"/>
              </a:buClr>
            </a:pPr>
            <a:r>
              <a:rPr lang="ru-RU" dirty="0">
                <a:solidFill>
                  <a:srgbClr val="31356E"/>
                </a:solidFill>
                <a:latin typeface="Century Gothic" panose="020B0502020202020204" pitchFamily="34" charset="0"/>
              </a:rPr>
              <a:t/>
            </a:r>
            <a:br>
              <a:rPr lang="ru-RU" dirty="0">
                <a:solidFill>
                  <a:srgbClr val="31356E"/>
                </a:solidFill>
                <a:latin typeface="Century Gothic" panose="020B0502020202020204" pitchFamily="34" charset="0"/>
              </a:rPr>
            </a:br>
            <a:r>
              <a:rPr lang="ru-RU" dirty="0">
                <a:solidFill>
                  <a:srgbClr val="31356E"/>
                </a:solidFill>
                <a:latin typeface="Century Gothic" panose="020B0502020202020204" pitchFamily="34" charset="0"/>
              </a:rPr>
              <a:t>СП ОДО «Основы финансовой грамотности»</a:t>
            </a:r>
            <a:br>
              <a:rPr lang="ru-RU" dirty="0">
                <a:solidFill>
                  <a:srgbClr val="31356E"/>
                </a:solidFill>
                <a:latin typeface="Century Gothic" panose="020B0502020202020204" pitchFamily="34" charset="0"/>
              </a:rPr>
            </a:br>
            <a:r>
              <a:rPr lang="ru-RU" dirty="0">
                <a:solidFill>
                  <a:srgbClr val="31356E"/>
                </a:solidFill>
                <a:latin typeface="Century Gothic" panose="020B0502020202020204" pitchFamily="34" charset="0"/>
              </a:rPr>
              <a:t>занятие –экскурс «Деньги: путешествие во времени»</a:t>
            </a:r>
            <a:br>
              <a:rPr lang="ru-RU" dirty="0">
                <a:solidFill>
                  <a:srgbClr val="31356E"/>
                </a:solidFill>
                <a:latin typeface="Century Gothic" panose="020B0502020202020204" pitchFamily="34" charset="0"/>
              </a:rPr>
            </a:br>
            <a:r>
              <a:rPr lang="ru-RU" dirty="0">
                <a:solidFill>
                  <a:srgbClr val="31356E"/>
                </a:solidFill>
                <a:latin typeface="Century Gothic" panose="020B0502020202020204" pitchFamily="34" charset="0"/>
              </a:rPr>
              <a:t>Посвящено году народного искусства и нематериального культурного наследия народов </a:t>
            </a:r>
            <a:r>
              <a:rPr lang="ru-RU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России, 25.02.2022г</a:t>
            </a:r>
          </a:p>
          <a:p>
            <a:r>
              <a:rPr lang="ru-RU" dirty="0">
                <a:solidFill>
                  <a:srgbClr val="31356E"/>
                </a:solidFill>
                <a:latin typeface="Century Gothic" panose="020B0502020202020204" pitchFamily="34" charset="0"/>
              </a:rPr>
              <a:t>1 место </a:t>
            </a:r>
          </a:p>
          <a:p>
            <a:r>
              <a:rPr lang="ru-RU" dirty="0">
                <a:solidFill>
                  <a:srgbClr val="31356E"/>
                </a:solidFill>
                <a:latin typeface="Century Gothic" panose="020B0502020202020204" pitchFamily="34" charset="0"/>
              </a:rPr>
              <a:t>СПБ ГБПОУ «Колледж «Звездный»</a:t>
            </a:r>
          </a:p>
          <a:p>
            <a:pPr>
              <a:spcAft>
                <a:spcPts val="600"/>
              </a:spcAft>
              <a:buClr>
                <a:srgbClr val="31356E"/>
              </a:buClr>
            </a:pPr>
            <a:endParaRPr lang="ru-RU" sz="2000" b="1" dirty="0">
              <a:solidFill>
                <a:srgbClr val="31356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290" y="2394455"/>
            <a:ext cx="5488380" cy="417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7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3600" y="0"/>
            <a:ext cx="6248400" cy="6858000"/>
          </a:xfrm>
          <a:prstGeom prst="rect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ый треугольник 22"/>
          <p:cNvSpPr/>
          <p:nvPr/>
        </p:nvSpPr>
        <p:spPr>
          <a:xfrm rot="16200000" flipH="1" flipV="1">
            <a:off x="794754" y="1488293"/>
            <a:ext cx="746375" cy="773084"/>
          </a:xfrm>
          <a:prstGeom prst="rtTriangle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46832" y="274321"/>
            <a:ext cx="46907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Студент - преподаватель</a:t>
            </a:r>
            <a:endParaRPr lang="ru-RU" sz="2800" dirty="0">
              <a:solidFill>
                <a:srgbClr val="31356E"/>
              </a:solidFill>
            </a:endParaRPr>
          </a:p>
        </p:txBody>
      </p:sp>
      <p:sp>
        <p:nvSpPr>
          <p:cNvPr id="18" name="Прямоугольный треугольник 17"/>
          <p:cNvSpPr/>
          <p:nvPr/>
        </p:nvSpPr>
        <p:spPr>
          <a:xfrm rot="16200000" flipH="1" flipV="1">
            <a:off x="6369645" y="1488293"/>
            <a:ext cx="746375" cy="77308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46832" y="2354018"/>
            <a:ext cx="496000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31356E"/>
              </a:buClr>
            </a:pPr>
            <a:r>
              <a:rPr lang="ru-RU" sz="20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5 апреля 2022 года </a:t>
            </a:r>
            <a:endParaRPr lang="ru-RU" sz="2000" b="1" dirty="0" smtClean="0">
              <a:solidFill>
                <a:srgbClr val="31356E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600"/>
              </a:spcAft>
              <a:buClr>
                <a:srgbClr val="31356E"/>
              </a:buClr>
            </a:pPr>
            <a:endParaRPr lang="ru-RU" sz="2000" b="1" dirty="0">
              <a:solidFill>
                <a:srgbClr val="31356E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600"/>
              </a:spcAft>
              <a:buClr>
                <a:srgbClr val="31356E"/>
              </a:buClr>
            </a:pPr>
            <a:r>
              <a:rPr lang="ru-RU" sz="2000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в </a:t>
            </a:r>
            <a:r>
              <a:rPr lang="ru-RU" sz="2000" dirty="0">
                <a:solidFill>
                  <a:srgbClr val="31356E"/>
                </a:solidFill>
                <a:latin typeface="Century Gothic" panose="020B0502020202020204" pitchFamily="34" charset="0"/>
              </a:rPr>
              <a:t>рамках реализации Стратегии повышения финансовой грамотности в Российской Федерации на 2017-2023 годы, а также в период Всероссийской Недели финансовой грамотности для детей и молодежи 2022 года, </a:t>
            </a:r>
            <a:endParaRPr lang="ru-RU" sz="2000" dirty="0" smtClean="0">
              <a:solidFill>
                <a:srgbClr val="31356E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600"/>
              </a:spcAft>
              <a:buClr>
                <a:srgbClr val="31356E"/>
              </a:buClr>
            </a:pPr>
            <a:r>
              <a:rPr lang="ru-RU" sz="2000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"Фестиваль </a:t>
            </a:r>
            <a:r>
              <a:rPr lang="ru-RU" sz="2000" dirty="0">
                <a:solidFill>
                  <a:srgbClr val="31356E"/>
                </a:solidFill>
                <a:latin typeface="Century Gothic" panose="020B0502020202020204" pitchFamily="34" charset="0"/>
              </a:rPr>
              <a:t>открытых уроков и занятий СП "Отделение дополнительного </a:t>
            </a:r>
            <a:r>
              <a:rPr lang="ru-RU" sz="2000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образования«</a:t>
            </a:r>
          </a:p>
          <a:p>
            <a:pPr>
              <a:spcAft>
                <a:spcPts val="600"/>
              </a:spcAft>
              <a:buClr>
                <a:srgbClr val="31356E"/>
              </a:buClr>
            </a:pPr>
            <a:r>
              <a:rPr lang="ru-RU" sz="20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9 уроков одновременно</a:t>
            </a:r>
            <a:endParaRPr lang="ru-RU" sz="2800" b="1" dirty="0">
              <a:solidFill>
                <a:srgbClr val="31356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290" y="2354018"/>
            <a:ext cx="5477747" cy="426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5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73328" y="185741"/>
            <a:ext cx="9487359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	</a:t>
            </a:r>
            <a:r>
              <a:rPr lang="ru-RU" dirty="0" smtClean="0">
                <a:solidFill>
                  <a:schemeClr val="bg1"/>
                </a:solidFill>
              </a:rPr>
              <a:t>Наставник </a:t>
            </a:r>
            <a:r>
              <a:rPr lang="ru-RU" dirty="0">
                <a:solidFill>
                  <a:schemeClr val="bg1"/>
                </a:solidFill>
              </a:rPr>
              <a:t>должен знать и осмысленно использовать ключевой показатель достижения цели наставничества. Таким показателем является способность сопровождаемого самостоятельно осуществлять деятельность, в рамках которой осуществлялось наставничество, иными словами, готовность сопровождаемого с определенного момента обходиться без наставника. Этому важнейшему моменту в восполнении образовательного дефицита, сопровождаемого могут предшествовать те или иные промежуточные этапы, например, переход от потребности в постоянной и систематической поддержке к потребности в эпизодической помощи в наиболее сложных ситуациях.  </a:t>
            </a:r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	</a:t>
            </a:r>
            <a:r>
              <a:rPr lang="ru-RU" sz="1400" dirty="0" smtClean="0">
                <a:solidFill>
                  <a:schemeClr val="bg1"/>
                </a:solidFill>
              </a:rPr>
              <a:t>Дополнительные показатели результативности </a:t>
            </a:r>
            <a:r>
              <a:rPr lang="ru-RU" sz="1400" dirty="0">
                <a:solidFill>
                  <a:schemeClr val="bg1"/>
                </a:solidFill>
              </a:rPr>
              <a:t>деятельности наставника могут выступать:</a:t>
            </a:r>
            <a:endParaRPr lang="ru-RU" sz="12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собственные высокие результаты деятельности, демонстрируемые сопровождаемым;</a:t>
            </a:r>
            <a:endParaRPr lang="ru-RU" sz="12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ускорение процессов развития, сопровождаемого и освоения им деятельности (например, для наставников на производстве — быстрота «врабатываемости» новых работников, высокая скорость их выхода на нормативные показатели производительности и качества труда); </a:t>
            </a:r>
            <a:endParaRPr lang="ru-RU" sz="12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качество отношений сопровождаемого с другими представителями группы, в которую он включен в процессе деятельности (принятие, поддержка сопровождаемого группой, его групповой статус, наличие или отсутствие конфликтов) </a:t>
            </a:r>
            <a:endParaRPr lang="ru-RU" sz="12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chemeClr val="bg1"/>
                </a:solidFill>
              </a:rPr>
              <a:t>сформированность</a:t>
            </a:r>
            <a:r>
              <a:rPr lang="ru-RU" sz="1400" dirty="0">
                <a:solidFill>
                  <a:schemeClr val="bg1"/>
                </a:solidFill>
              </a:rPr>
              <a:t> у сопровождаемого ценностно-смысловых установок, присущих той деятельности и/или организационной культуре, в которую он погружается при поддержке наставника; </a:t>
            </a:r>
            <a:endParaRPr lang="ru-RU" sz="12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устойчивая внутренняя мотивация сопровождаемого к деятельности; </a:t>
            </a:r>
            <a:endParaRPr lang="ru-RU" sz="12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компетентность сопровождаемого в деятельности, которую он осваивает; </a:t>
            </a:r>
            <a:endParaRPr lang="ru-RU" sz="12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качество образовательной среды и социально-психологической атмосферы, созданной вокруг сопровождаемого.</a:t>
            </a:r>
            <a:endParaRPr lang="ru-RU" sz="1200" dirty="0">
              <a:solidFill>
                <a:schemeClr val="bg1"/>
              </a:solidFill>
            </a:endParaRPr>
          </a:p>
          <a:p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Наставник </a:t>
            </a:r>
            <a:r>
              <a:rPr lang="ru-RU" sz="1600" b="1" dirty="0">
                <a:solidFill>
                  <a:schemeClr val="bg1"/>
                </a:solidFill>
              </a:rPr>
              <a:t>помогает подростку с ОВЗ или инвалидностью поверить в свои силы и свои возможности, учит оценивать и понимать проблему, находить ресурсы для ее решения. </a:t>
            </a:r>
            <a:endParaRPr lang="ru-RU" sz="1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/>
          </a:p>
          <a:p>
            <a:r>
              <a:rPr lang="ru-RU" sz="1400" dirty="0"/>
              <a:t> 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rot="16200000" flipH="1">
            <a:off x="8531631" y="-684412"/>
            <a:ext cx="2975955" cy="434478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24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4FB209-2D18-4B37-A662-BDE005DFBC6F}"/>
              </a:ext>
            </a:extLst>
          </p:cNvPr>
          <p:cNvSpPr/>
          <p:nvPr/>
        </p:nvSpPr>
        <p:spPr>
          <a:xfrm>
            <a:off x="646832" y="62345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Колледж «Звёздный» – это:</a:t>
            </a:r>
            <a:endParaRPr lang="ru-RU" sz="2800" dirty="0">
              <a:solidFill>
                <a:srgbClr val="31356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6583" y="1543692"/>
            <a:ext cx="1078160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800"/>
              </a:lnSpc>
              <a:spcAft>
                <a:spcPts val="0"/>
              </a:spcAft>
            </a:pPr>
            <a:r>
              <a:rPr lang="ru-RU" dirty="0" smtClean="0">
                <a:solidFill>
                  <a:srgbClr val="31356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многопрофильное </a:t>
            </a:r>
            <a:r>
              <a:rPr lang="ru-RU" dirty="0">
                <a:solidFill>
                  <a:srgbClr val="31356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образовательное учреждение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в котором реализуются программы подготовки квалифицированных рабочих, служащих и специалистов среднего звена. Наши выпускники – успешные парикмахеры и парикмахеры-модельеры, контролеры банка и менеджеры по продажам, специалисты звукооператорского мастерства и руководители творческих коллективов, преподаватели и менеджеры социально-культурной деятельности.</a:t>
            </a:r>
            <a:endParaRPr lang="ru-RU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ts val="28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Колледж «Звёздный» имеет интересную историю от СГПТУ № 147, </a:t>
            </a:r>
            <a:r>
              <a:rPr lang="ru-RU" b="1" dirty="0">
                <a:solidFill>
                  <a:srgbClr val="31356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открытого в сентябре 1983 года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до колледжа, созданного на его базе в мае 2015 года, который с 2001 года и по настоящее время возглавляет директор – Римма Александровна Пантелеенко.</a:t>
            </a:r>
            <a:endParaRPr lang="ru-RU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Главная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822" y="173543"/>
            <a:ext cx="2287278" cy="97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25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4FB209-2D18-4B37-A662-BDE005DFBC6F}"/>
              </a:ext>
            </a:extLst>
          </p:cNvPr>
          <p:cNvSpPr/>
          <p:nvPr/>
        </p:nvSpPr>
        <p:spPr>
          <a:xfrm>
            <a:off x="646832" y="62345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Колледж «Звёздный» – это:</a:t>
            </a:r>
            <a:endParaRPr lang="ru-RU" sz="2800" dirty="0">
              <a:solidFill>
                <a:srgbClr val="31356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6583" y="1543692"/>
            <a:ext cx="10781606" cy="4362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ts val="28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Педагогический коллектив постоянно совершенствует своё мастерство, регулярно участвуя в Городских педагогических чтениях, семинарах, «круглых» столах. </a:t>
            </a:r>
            <a:r>
              <a:rPr lang="ru-RU" dirty="0">
                <a:solidFill>
                  <a:srgbClr val="31356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Ряд преподавателей является экспертами конкурсного движения «</a:t>
            </a:r>
            <a:r>
              <a:rPr lang="ru-RU" dirty="0" err="1">
                <a:solidFill>
                  <a:srgbClr val="31356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WorldSkills</a:t>
            </a:r>
            <a:r>
              <a:rPr lang="ru-RU" dirty="0">
                <a:solidFill>
                  <a:srgbClr val="31356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и «</a:t>
            </a:r>
            <a:r>
              <a:rPr lang="ru-RU" dirty="0" err="1">
                <a:solidFill>
                  <a:srgbClr val="31356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Абилимпикс</a:t>
            </a:r>
            <a:r>
              <a:rPr lang="ru-RU" dirty="0">
                <a:solidFill>
                  <a:srgbClr val="31356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r>
              <a:rPr lang="ru-RU" dirty="0" err="1">
                <a:solidFill>
                  <a:srgbClr val="31356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трекерами</a:t>
            </a:r>
            <a:r>
              <a:rPr lang="ru-RU" dirty="0">
                <a:solidFill>
                  <a:srgbClr val="31356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solidFill>
                  <a:srgbClr val="31356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реализаторами</a:t>
            </a:r>
            <a:r>
              <a:rPr lang="ru-RU" dirty="0">
                <a:solidFill>
                  <a:srgbClr val="31356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программ ЦОПП, </a:t>
            </a:r>
            <a:r>
              <a:rPr lang="ru-RU" dirty="0" err="1">
                <a:solidFill>
                  <a:srgbClr val="31356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тьюторами</a:t>
            </a:r>
            <a:r>
              <a:rPr lang="ru-RU" dirty="0">
                <a:solidFill>
                  <a:srgbClr val="31356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финансовой грамотности и </a:t>
            </a:r>
            <a:r>
              <a:rPr lang="ru-RU" dirty="0" err="1">
                <a:solidFill>
                  <a:srgbClr val="31356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самозанятости</a:t>
            </a:r>
            <a:r>
              <a:rPr lang="ru-RU" dirty="0">
                <a:solidFill>
                  <a:srgbClr val="31356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городском уровне, участниками рабочих групп по финансовой грамотности Комитета по образованию, членами жюри конкурсов профессионального мастерства.</a:t>
            </a:r>
          </a:p>
          <a:p>
            <a:pPr indent="450000" algn="just">
              <a:lnSpc>
                <a:spcPts val="28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2020 года в Колледже эффективно </a:t>
            </a:r>
            <a:r>
              <a:rPr lang="ru-RU" b="1" dirty="0">
                <a:solidFill>
                  <a:srgbClr val="31356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развивается и реализуется целевая модель наставничества и программа воспитания</a:t>
            </a:r>
            <a:r>
              <a:rPr lang="ru-RU" b="1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50000" algn="just">
              <a:lnSpc>
                <a:spcPts val="28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Ежегодно преподаватели, мастера производственного обучения Колледжа принимают участие и становятся призерами Городского конкурса педагогических достижений Санкт-Петербурга. </a:t>
            </a:r>
            <a:endParaRPr lang="ru-RU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Главная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068" y="266440"/>
            <a:ext cx="2287278" cy="97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97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4FB209-2D18-4B37-A662-BDE005DFBC6F}"/>
              </a:ext>
            </a:extLst>
          </p:cNvPr>
          <p:cNvSpPr/>
          <p:nvPr/>
        </p:nvSpPr>
        <p:spPr>
          <a:xfrm>
            <a:off x="646832" y="62345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Колледж «Звёздный» – это:</a:t>
            </a:r>
            <a:endParaRPr lang="ru-RU" sz="2800" dirty="0">
              <a:solidFill>
                <a:srgbClr val="31356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6583" y="1543692"/>
            <a:ext cx="10781606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ts val="2800"/>
              </a:lnSpc>
              <a:spcAft>
                <a:spcPts val="0"/>
              </a:spcAft>
            </a:pPr>
            <a:r>
              <a:rPr lang="ru-RU" b="1" dirty="0">
                <a:solidFill>
                  <a:srgbClr val="31356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Обучающиеся Колледжа ежегодно побеждают в конкурсах различного уровня</a:t>
            </a:r>
            <a:r>
              <a:rPr lang="ru-RU" b="1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среди которых «</a:t>
            </a:r>
            <a:r>
              <a:rPr lang="ru-RU" b="1" dirty="0" err="1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WorldSkillsRussia</a:t>
            </a:r>
            <a:r>
              <a:rPr lang="ru-RU" b="1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», «</a:t>
            </a:r>
            <a:r>
              <a:rPr lang="ru-RU" b="1" dirty="0" err="1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Абилимпикс</a:t>
            </a:r>
            <a:r>
              <a:rPr lang="ru-RU" b="1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», «Россия-2035», Дельфийские игры России, олимпиады по общеобразовательным и профессиональным дисциплинам, а также многочисленные фестивали и конкурсы творческой направленности.</a:t>
            </a:r>
          </a:p>
          <a:p>
            <a:pPr indent="450000" algn="just">
              <a:lnSpc>
                <a:spcPts val="28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окончания колледжа </a:t>
            </a:r>
            <a:r>
              <a:rPr lang="ru-RU" dirty="0">
                <a:solidFill>
                  <a:srgbClr val="31356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выпускники имеют возможность продолжить обучение в высших учебных заведениях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с которыми заключены сетевые договора (</a:t>
            </a:r>
            <a:r>
              <a:rPr lang="ru-RU" dirty="0" err="1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РАНХиГС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Университет Петра Великого, МБИ, Университет управления технологии и экономики, СПб ГУП, Университет промышленных технологий и дизайна). </a:t>
            </a:r>
          </a:p>
        </p:txBody>
      </p:sp>
      <p:pic>
        <p:nvPicPr>
          <p:cNvPr id="4" name="Picture 6" descr="Главная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743" y="173543"/>
            <a:ext cx="2287278" cy="97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50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4FB209-2D18-4B37-A662-BDE005DFBC6F}"/>
              </a:ext>
            </a:extLst>
          </p:cNvPr>
          <p:cNvSpPr/>
          <p:nvPr/>
        </p:nvSpPr>
        <p:spPr>
          <a:xfrm>
            <a:off x="646832" y="62345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Колледж «Звёздный» – это:</a:t>
            </a:r>
            <a:endParaRPr lang="ru-RU" sz="2800" dirty="0">
              <a:solidFill>
                <a:srgbClr val="31356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6583" y="1543692"/>
            <a:ext cx="10781606" cy="368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ts val="2800"/>
              </a:lnSpc>
              <a:spcAft>
                <a:spcPts val="0"/>
              </a:spcAft>
            </a:pPr>
            <a:r>
              <a:rPr lang="ru-RU" dirty="0">
                <a:solidFill>
                  <a:srgbClr val="31356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Колледж располагает хорошей материально-технической базой. </a:t>
            </a:r>
            <a:r>
              <a:rPr lang="ru-RU" dirty="0">
                <a:solidFill>
                  <a:srgbClr val="23232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специализированные аудитории, учебные мастерские, спортивный и тренажёрный залы, оборудованная спортивная площадка, библиотека, столовая, медицинский кабинет, актовый и конференц-зал, которые оснащены новейшей аппаратурой и современным оборудованием. </a:t>
            </a:r>
          </a:p>
          <a:p>
            <a:pPr indent="450000" algn="just">
              <a:lnSpc>
                <a:spcPts val="2800"/>
              </a:lnSpc>
              <a:spcAft>
                <a:spcPts val="0"/>
              </a:spcAft>
            </a:pPr>
            <a:endParaRPr lang="ru-RU" b="1" dirty="0" smtClean="0">
              <a:solidFill>
                <a:srgbClr val="232323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000" algn="just">
              <a:lnSpc>
                <a:spcPts val="28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23232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b="1" dirty="0">
                <a:solidFill>
                  <a:srgbClr val="23232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января 2012 года в Колледже </a:t>
            </a:r>
            <a:r>
              <a:rPr lang="ru-RU" b="1" dirty="0">
                <a:solidFill>
                  <a:srgbClr val="31356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организовано СП «Отделение дополнительного образования»</a:t>
            </a:r>
            <a:r>
              <a:rPr lang="ru-RU" b="1" dirty="0">
                <a:solidFill>
                  <a:srgbClr val="23232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реализующее более 40 программ по трём направленностям –  физкультурно-спортивной, художественной и социально-гуманитарной. </a:t>
            </a:r>
          </a:p>
          <a:p>
            <a:pPr indent="450000" algn="just">
              <a:lnSpc>
                <a:spcPts val="2800"/>
              </a:lnSpc>
              <a:spcAft>
                <a:spcPts val="0"/>
              </a:spcAft>
            </a:pPr>
            <a:endParaRPr lang="ru-RU" dirty="0">
              <a:solidFill>
                <a:srgbClr val="31356E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Главная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496" y="173543"/>
            <a:ext cx="2287278" cy="97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84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420" r="303"/>
          <a:stretch/>
        </p:blipFill>
        <p:spPr>
          <a:xfrm>
            <a:off x="5852512" y="-1"/>
            <a:ext cx="6338399" cy="685800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4FB209-2D18-4B37-A662-BDE005DFBC6F}"/>
              </a:ext>
            </a:extLst>
          </p:cNvPr>
          <p:cNvSpPr/>
          <p:nvPr/>
        </p:nvSpPr>
        <p:spPr>
          <a:xfrm>
            <a:off x="646832" y="62345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Колледж «Звёздный» – это:</a:t>
            </a:r>
            <a:endParaRPr lang="ru-RU" sz="2800" dirty="0">
              <a:solidFill>
                <a:srgbClr val="31356E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B062D0C-4152-491A-AB92-C4C0D1778167}"/>
              </a:ext>
            </a:extLst>
          </p:cNvPr>
          <p:cNvSpPr/>
          <p:nvPr/>
        </p:nvSpPr>
        <p:spPr>
          <a:xfrm>
            <a:off x="696459" y="2819841"/>
            <a:ext cx="1447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entury Gothic" panose="020B0502020202020204" pitchFamily="34" charset="0"/>
              <a:buChar char="►"/>
            </a:pPr>
            <a:r>
              <a:rPr lang="ru-RU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700</a:t>
            </a:r>
            <a:endParaRPr lang="ru-RU" sz="2400" dirty="0">
              <a:solidFill>
                <a:srgbClr val="FFC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905FD0-6477-485E-A9FF-21C0A8BF52E6}"/>
              </a:ext>
            </a:extLst>
          </p:cNvPr>
          <p:cNvSpPr txBox="1"/>
          <p:nvPr/>
        </p:nvSpPr>
        <p:spPr>
          <a:xfrm>
            <a:off x="1858918" y="2868237"/>
            <a:ext cx="4155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rgbClr val="232323"/>
                </a:solidFill>
                <a:latin typeface="Century Gothic" panose="020B0502020202020204" pitchFamily="34" charset="0"/>
              </a:rPr>
              <a:t>Студентов, в том числе</a:t>
            </a:r>
            <a:r>
              <a:rPr lang="en-US" sz="1800" b="1" dirty="0" smtClean="0">
                <a:solidFill>
                  <a:srgbClr val="232323"/>
                </a:solidFill>
                <a:latin typeface="Century Gothic" panose="020B0502020202020204" pitchFamily="34" charset="0"/>
              </a:rPr>
              <a:t> 16</a:t>
            </a:r>
            <a:r>
              <a:rPr lang="ru-RU" sz="1800" b="1" dirty="0" smtClean="0">
                <a:solidFill>
                  <a:srgbClr val="232323"/>
                </a:solidFill>
                <a:latin typeface="Century Gothic" panose="020B0502020202020204" pitchFamily="34" charset="0"/>
              </a:rPr>
              <a:t> ОВЗ</a:t>
            </a:r>
            <a:r>
              <a:rPr lang="ru-RU" b="1" dirty="0">
                <a:solidFill>
                  <a:srgbClr val="232323"/>
                </a:solidFill>
                <a:latin typeface="Century Gothic" panose="020B0502020202020204" pitchFamily="34" charset="0"/>
              </a:rPr>
              <a:t> </a:t>
            </a:r>
            <a:r>
              <a:rPr lang="en-US" sz="1800" b="1" dirty="0" smtClean="0">
                <a:solidFill>
                  <a:srgbClr val="232323"/>
                </a:solidFill>
                <a:latin typeface="Century Gothic" panose="020B0502020202020204" pitchFamily="34" charset="0"/>
              </a:rPr>
              <a:t> 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ECCC02-4DDB-4F67-87B0-9C944A3879FD}"/>
              </a:ext>
            </a:extLst>
          </p:cNvPr>
          <p:cNvSpPr txBox="1"/>
          <p:nvPr/>
        </p:nvSpPr>
        <p:spPr>
          <a:xfrm>
            <a:off x="1843252" y="3465602"/>
            <a:ext cx="2411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32323"/>
                </a:solidFill>
                <a:latin typeface="Century Gothic" panose="020B0502020202020204" pitchFamily="34" charset="0"/>
              </a:rPr>
              <a:t>преподавателей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40CAA9-93AF-4C5D-BB8D-8ABE3142D4F2}"/>
              </a:ext>
            </a:extLst>
          </p:cNvPr>
          <p:cNvSpPr txBox="1"/>
          <p:nvPr/>
        </p:nvSpPr>
        <p:spPr>
          <a:xfrm>
            <a:off x="2765728" y="5876133"/>
            <a:ext cx="56719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232323"/>
                </a:solidFill>
                <a:latin typeface="Century Gothic" panose="020B0502020202020204" pitchFamily="34" charset="0"/>
              </a:rPr>
              <a:t>Римма Александровна Пантелеенко</a:t>
            </a:r>
            <a:endParaRPr lang="ru-RU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424AFC-ACDD-4C7A-942E-AC3DBC59111B}"/>
              </a:ext>
            </a:extLst>
          </p:cNvPr>
          <p:cNvSpPr txBox="1"/>
          <p:nvPr/>
        </p:nvSpPr>
        <p:spPr>
          <a:xfrm>
            <a:off x="1851563" y="4667217"/>
            <a:ext cx="2411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rgbClr val="232323"/>
                </a:solidFill>
                <a:latin typeface="Century Gothic" panose="020B0502020202020204" pitchFamily="34" charset="0"/>
              </a:rPr>
              <a:t>групп</a:t>
            </a:r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6CA45A-9A91-4454-96EA-CDC57ED9520C}"/>
              </a:ext>
            </a:extLst>
          </p:cNvPr>
          <p:cNvSpPr txBox="1"/>
          <p:nvPr/>
        </p:nvSpPr>
        <p:spPr>
          <a:xfrm>
            <a:off x="1843252" y="4066205"/>
            <a:ext cx="3167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32323"/>
                </a:solidFill>
                <a:latin typeface="Century Gothic" panose="020B0502020202020204" pitchFamily="34" charset="0"/>
              </a:rPr>
              <a:t>н</a:t>
            </a:r>
            <a:r>
              <a:rPr lang="ru-RU" sz="1800" b="1" dirty="0">
                <a:solidFill>
                  <a:srgbClr val="232323"/>
                </a:solidFill>
                <a:latin typeface="Century Gothic" panose="020B0502020202020204" pitchFamily="34" charset="0"/>
              </a:rPr>
              <a:t>аправлений подготовки</a:t>
            </a:r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14ACCDE-80B0-41E3-B8FA-1EAD56141D45}"/>
              </a:ext>
            </a:extLst>
          </p:cNvPr>
          <p:cNvSpPr/>
          <p:nvPr/>
        </p:nvSpPr>
        <p:spPr>
          <a:xfrm>
            <a:off x="696459" y="1610041"/>
            <a:ext cx="60366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ru-RU" sz="24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 </a:t>
            </a:r>
            <a:r>
              <a:rPr lang="ru-RU" sz="20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Успешные выпускники</a:t>
            </a:r>
            <a:endParaRPr lang="ru-RU" sz="2000" dirty="0">
              <a:solidFill>
                <a:srgbClr val="FFC000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D14ACCDE-80B0-41E3-B8FA-1EAD56141D45}"/>
              </a:ext>
            </a:extLst>
          </p:cNvPr>
          <p:cNvSpPr/>
          <p:nvPr/>
        </p:nvSpPr>
        <p:spPr>
          <a:xfrm>
            <a:off x="696459" y="2212454"/>
            <a:ext cx="60366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ru-RU" sz="24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 </a:t>
            </a:r>
            <a:r>
              <a:rPr lang="ru-RU" sz="20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Современные аудитории и залы</a:t>
            </a:r>
            <a:endParaRPr lang="ru-RU" sz="2000" dirty="0">
              <a:solidFill>
                <a:srgbClr val="FFC000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B062D0C-4152-491A-AB92-C4C0D1778167}"/>
              </a:ext>
            </a:extLst>
          </p:cNvPr>
          <p:cNvSpPr/>
          <p:nvPr/>
        </p:nvSpPr>
        <p:spPr>
          <a:xfrm>
            <a:off x="696459" y="3425399"/>
            <a:ext cx="1447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entury Gothic" panose="020B0502020202020204" pitchFamily="34" charset="0"/>
              <a:buChar char="►"/>
            </a:pPr>
            <a:r>
              <a:rPr lang="ru-RU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6</a:t>
            </a:r>
            <a:r>
              <a:rPr lang="ru-RU" sz="24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0</a:t>
            </a:r>
            <a:endParaRPr lang="ru-RU" sz="2400" dirty="0">
              <a:solidFill>
                <a:srgbClr val="FFC000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5B062D0C-4152-491A-AB92-C4C0D1778167}"/>
              </a:ext>
            </a:extLst>
          </p:cNvPr>
          <p:cNvSpPr/>
          <p:nvPr/>
        </p:nvSpPr>
        <p:spPr>
          <a:xfrm>
            <a:off x="696459" y="4017810"/>
            <a:ext cx="1447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entury Gothic" panose="020B0502020202020204" pitchFamily="34" charset="0"/>
              <a:buChar char="►"/>
            </a:pPr>
            <a:r>
              <a:rPr lang="ru-RU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8</a:t>
            </a:r>
            <a:endParaRPr lang="ru-RU" sz="2400" dirty="0">
              <a:solidFill>
                <a:srgbClr val="FFC000"/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5B062D0C-4152-491A-AB92-C4C0D1778167}"/>
              </a:ext>
            </a:extLst>
          </p:cNvPr>
          <p:cNvSpPr/>
          <p:nvPr/>
        </p:nvSpPr>
        <p:spPr>
          <a:xfrm>
            <a:off x="696459" y="4623407"/>
            <a:ext cx="1447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entury Gothic" panose="020B0502020202020204" pitchFamily="34" charset="0"/>
              <a:buChar char="►"/>
            </a:pPr>
            <a:r>
              <a:rPr lang="ru-RU" sz="24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3</a:t>
            </a:r>
            <a:r>
              <a:rPr lang="en-US" sz="24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5</a:t>
            </a:r>
            <a:endParaRPr lang="ru-RU" sz="2400" dirty="0">
              <a:solidFill>
                <a:srgbClr val="FFC000"/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5B062D0C-4152-491A-AB92-C4C0D1778167}"/>
              </a:ext>
            </a:extLst>
          </p:cNvPr>
          <p:cNvSpPr/>
          <p:nvPr/>
        </p:nvSpPr>
        <p:spPr>
          <a:xfrm>
            <a:off x="696459" y="5233498"/>
            <a:ext cx="1447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entury Gothic" panose="020B0502020202020204" pitchFamily="34" charset="0"/>
              <a:buChar char="►"/>
            </a:pPr>
            <a:r>
              <a:rPr lang="ru-RU" sz="24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39</a:t>
            </a:r>
            <a:endParaRPr lang="ru-RU" sz="2400" dirty="0">
              <a:solidFill>
                <a:srgbClr val="FFC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424AFC-ACDD-4C7A-942E-AC3DBC59111B}"/>
              </a:ext>
            </a:extLst>
          </p:cNvPr>
          <p:cNvSpPr txBox="1"/>
          <p:nvPr/>
        </p:nvSpPr>
        <p:spPr>
          <a:xfrm>
            <a:off x="1858919" y="5279664"/>
            <a:ext cx="37927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232323"/>
                </a:solidFill>
                <a:latin typeface="Century Gothic" panose="020B0502020202020204" pitchFamily="34" charset="0"/>
              </a:rPr>
              <a:t>лет эффективной работы</a:t>
            </a:r>
            <a:endParaRPr lang="ru-RU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14ACCDE-80B0-41E3-B8FA-1EAD56141D45}"/>
              </a:ext>
            </a:extLst>
          </p:cNvPr>
          <p:cNvSpPr/>
          <p:nvPr/>
        </p:nvSpPr>
        <p:spPr>
          <a:xfrm>
            <a:off x="696459" y="5814578"/>
            <a:ext cx="60366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entury Gothic" panose="020B0502020202020204" pitchFamily="34" charset="0"/>
              <a:buChar char="►"/>
            </a:pPr>
            <a:r>
              <a:rPr lang="ru-RU" sz="24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 </a:t>
            </a:r>
            <a:r>
              <a:rPr lang="ru-RU" sz="20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Директор</a:t>
            </a:r>
            <a:endParaRPr lang="ru-RU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79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4FB209-2D18-4B37-A662-BDE005DFBC6F}"/>
              </a:ext>
            </a:extLst>
          </p:cNvPr>
          <p:cNvSpPr/>
          <p:nvPr/>
        </p:nvSpPr>
        <p:spPr>
          <a:xfrm>
            <a:off x="646832" y="62345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Наши направления подготовки</a:t>
            </a:r>
            <a:endParaRPr lang="ru-RU" sz="2800" dirty="0">
              <a:solidFill>
                <a:srgbClr val="31356E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83344E8-A91E-42EC-B609-1B7B9373C4FC}"/>
              </a:ext>
            </a:extLst>
          </p:cNvPr>
          <p:cNvSpPr/>
          <p:nvPr/>
        </p:nvSpPr>
        <p:spPr>
          <a:xfrm>
            <a:off x="6096000" y="2658465"/>
            <a:ext cx="5022574" cy="609600"/>
          </a:xfrm>
          <a:prstGeom prst="roundRect">
            <a:avLst>
              <a:gd name="adj" fmla="val 39744"/>
            </a:avLst>
          </a:prstGeom>
          <a:solidFill>
            <a:srgbClr val="EEE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31356E"/>
                </a:solidFill>
                <a:latin typeface="Century Gothic" panose="020B0502020202020204" pitchFamily="34" charset="0"/>
              </a:rPr>
              <a:t>Социально-культурная деятельность</a:t>
            </a:r>
            <a:endParaRPr lang="ru-RU" dirty="0">
              <a:solidFill>
                <a:srgbClr val="31356E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7F80DD0-6523-49E1-A095-272B797B13B9}"/>
              </a:ext>
            </a:extLst>
          </p:cNvPr>
          <p:cNvSpPr/>
          <p:nvPr/>
        </p:nvSpPr>
        <p:spPr>
          <a:xfrm>
            <a:off x="644307" y="1707252"/>
            <a:ext cx="3845655" cy="609600"/>
          </a:xfrm>
          <a:prstGeom prst="roundRect">
            <a:avLst>
              <a:gd name="adj" fmla="val 39744"/>
            </a:avLst>
          </a:prstGeom>
          <a:solidFill>
            <a:srgbClr val="EEE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31356E"/>
                </a:solidFill>
                <a:latin typeface="Century Gothic" panose="020B0502020202020204" pitchFamily="34" charset="0"/>
              </a:rPr>
              <a:t>Коммерция (по отраслям)</a:t>
            </a:r>
            <a:endParaRPr lang="ru-RU" dirty="0">
              <a:solidFill>
                <a:srgbClr val="31356E"/>
              </a:solidFill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EA9820A-6426-40A4-8C7C-1B520B0E30BC}"/>
              </a:ext>
            </a:extLst>
          </p:cNvPr>
          <p:cNvSpPr/>
          <p:nvPr/>
        </p:nvSpPr>
        <p:spPr>
          <a:xfrm>
            <a:off x="4961677" y="1707045"/>
            <a:ext cx="5349776" cy="609600"/>
          </a:xfrm>
          <a:prstGeom prst="roundRect">
            <a:avLst>
              <a:gd name="adj" fmla="val 39744"/>
            </a:avLst>
          </a:prstGeom>
          <a:solidFill>
            <a:srgbClr val="EEE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31356E"/>
                </a:solidFill>
                <a:latin typeface="Century Gothic" panose="020B0502020202020204" pitchFamily="34" charset="0"/>
              </a:rPr>
              <a:t>Технология парикмахерского искусства</a:t>
            </a:r>
            <a:endParaRPr lang="ru-RU" dirty="0">
              <a:solidFill>
                <a:srgbClr val="31356E"/>
              </a:solidFill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F24DA2-1CF8-4BDE-98B2-422958D0E0C3}"/>
              </a:ext>
            </a:extLst>
          </p:cNvPr>
          <p:cNvSpPr/>
          <p:nvPr/>
        </p:nvSpPr>
        <p:spPr>
          <a:xfrm>
            <a:off x="653457" y="4558161"/>
            <a:ext cx="8629690" cy="609600"/>
          </a:xfrm>
          <a:prstGeom prst="roundRect">
            <a:avLst>
              <a:gd name="adj" fmla="val 39744"/>
            </a:avLst>
          </a:prstGeom>
          <a:solidFill>
            <a:srgbClr val="EEE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31356E"/>
                </a:solidFill>
                <a:latin typeface="Century Gothic" panose="020B0502020202020204" pitchFamily="34" charset="0"/>
              </a:rPr>
              <a:t>Педагогика дополнительного образования ( в области хореографии)</a:t>
            </a:r>
            <a:endParaRPr lang="ru-RU" dirty="0">
              <a:solidFill>
                <a:srgbClr val="31356E"/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FFD597B-C20C-44A7-AD18-07271655C439}"/>
              </a:ext>
            </a:extLst>
          </p:cNvPr>
          <p:cNvSpPr/>
          <p:nvPr/>
        </p:nvSpPr>
        <p:spPr>
          <a:xfrm>
            <a:off x="644306" y="5503114"/>
            <a:ext cx="10063449" cy="609600"/>
          </a:xfrm>
          <a:prstGeom prst="roundRect">
            <a:avLst>
              <a:gd name="adj" fmla="val 39744"/>
            </a:avLst>
          </a:prstGeom>
          <a:solidFill>
            <a:srgbClr val="EEE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31356E"/>
                </a:solidFill>
                <a:latin typeface="Century Gothic" panose="020B0502020202020204" pitchFamily="34" charset="0"/>
              </a:rPr>
              <a:t>Педагогика дополнительного образования ( в области музыкальной деятельности)</a:t>
            </a:r>
            <a:endParaRPr lang="ru-RU" dirty="0">
              <a:solidFill>
                <a:srgbClr val="31356E"/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E1448B7-F4CB-4713-B2DC-B4A3A18E9AB8}"/>
              </a:ext>
            </a:extLst>
          </p:cNvPr>
          <p:cNvSpPr/>
          <p:nvPr/>
        </p:nvSpPr>
        <p:spPr>
          <a:xfrm>
            <a:off x="653457" y="2658465"/>
            <a:ext cx="5022574" cy="609600"/>
          </a:xfrm>
          <a:prstGeom prst="roundRect">
            <a:avLst>
              <a:gd name="adj" fmla="val 39744"/>
            </a:avLst>
          </a:prstGeom>
          <a:solidFill>
            <a:srgbClr val="EDEE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31356E"/>
                </a:solidFill>
                <a:latin typeface="Century Gothic" panose="020B0502020202020204" pitchFamily="34" charset="0"/>
              </a:rPr>
              <a:t>Народное художественное творчество</a:t>
            </a:r>
            <a:endParaRPr lang="ru-RU" dirty="0">
              <a:solidFill>
                <a:srgbClr val="31356E"/>
              </a:solidFill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B2B6C795-A55F-4185-92DC-02E358BBCCA1}"/>
              </a:ext>
            </a:extLst>
          </p:cNvPr>
          <p:cNvSpPr/>
          <p:nvPr/>
        </p:nvSpPr>
        <p:spPr>
          <a:xfrm>
            <a:off x="653457" y="3609678"/>
            <a:ext cx="6096000" cy="609600"/>
          </a:xfrm>
          <a:prstGeom prst="roundRect">
            <a:avLst>
              <a:gd name="adj" fmla="val 39744"/>
            </a:avLst>
          </a:prstGeom>
          <a:solidFill>
            <a:srgbClr val="EEE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31356E"/>
                </a:solidFill>
                <a:latin typeface="Century Gothic" panose="020B0502020202020204" pitchFamily="34" charset="0"/>
              </a:rPr>
              <a:t>Музыкальное звукооператорское мастерство</a:t>
            </a:r>
            <a:endParaRPr lang="ru-RU" dirty="0">
              <a:solidFill>
                <a:srgbClr val="31356E"/>
              </a:solidFill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57D8890A-0367-4316-AD27-9F2C28DDAFA3}"/>
              </a:ext>
            </a:extLst>
          </p:cNvPr>
          <p:cNvSpPr/>
          <p:nvPr/>
        </p:nvSpPr>
        <p:spPr>
          <a:xfrm>
            <a:off x="7253042" y="3609678"/>
            <a:ext cx="2440923" cy="609600"/>
          </a:xfrm>
          <a:prstGeom prst="roundRect">
            <a:avLst>
              <a:gd name="adj" fmla="val 39744"/>
            </a:avLst>
          </a:prstGeom>
          <a:solidFill>
            <a:srgbClr val="EEE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31356E"/>
                </a:solidFill>
                <a:latin typeface="Century Gothic" panose="020B0502020202020204" pitchFamily="34" charset="0"/>
              </a:rPr>
              <a:t>Секретарь</a:t>
            </a:r>
            <a:endParaRPr lang="ru-RU" dirty="0">
              <a:solidFill>
                <a:srgbClr val="31356E"/>
              </a:solidFill>
            </a:endParaRPr>
          </a:p>
        </p:txBody>
      </p:sp>
      <p:pic>
        <p:nvPicPr>
          <p:cNvPr id="13" name="Picture 6" descr="Главная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116" y="136889"/>
            <a:ext cx="2287278" cy="97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6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6832" y="62345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Основные </a:t>
            </a:r>
            <a:r>
              <a:rPr lang="ru-RU" sz="2800" b="1" dirty="0" smtClean="0">
                <a:solidFill>
                  <a:srgbClr val="31356E"/>
                </a:solidFill>
                <a:latin typeface="Century Gothic" panose="020B0502020202020204" pitchFamily="34" charset="0"/>
              </a:rPr>
              <a:t>итоги</a:t>
            </a:r>
            <a:endParaRPr lang="ru-RU" sz="2800" dirty="0">
              <a:solidFill>
                <a:srgbClr val="31356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49640" y="2143858"/>
            <a:ext cx="905933" cy="9059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2832" y="2085806"/>
            <a:ext cx="905932" cy="9059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4445" y="2085805"/>
            <a:ext cx="905933" cy="9059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9421" y="2085805"/>
            <a:ext cx="905933" cy="90593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30232" y="3226035"/>
            <a:ext cx="21420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rgbClr val="31356E"/>
                </a:solidFill>
                <a:latin typeface="Century Gothic" panose="020B0502020202020204" pitchFamily="34" charset="0"/>
              </a:rPr>
              <a:t>Цифровизация</a:t>
            </a:r>
            <a:endParaRPr lang="ru-RU" sz="1600" dirty="0">
              <a:solidFill>
                <a:srgbClr val="31356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26292" y="3217722"/>
            <a:ext cx="13444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Конкурсы</a:t>
            </a:r>
            <a:endParaRPr lang="ru-RU" sz="1600" dirty="0">
              <a:solidFill>
                <a:srgbClr val="31356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66618" y="3175018"/>
            <a:ext cx="2103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Достижения обучающихся</a:t>
            </a:r>
            <a:endParaRPr lang="ru-RU" sz="1600" dirty="0">
              <a:solidFill>
                <a:srgbClr val="31356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392948" y="3049791"/>
            <a:ext cx="2205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31356E"/>
                </a:solidFill>
                <a:latin typeface="Century Gothic" panose="020B0502020202020204" pitchFamily="34" charset="0"/>
              </a:rPr>
              <a:t>Отделение дополнительного образования</a:t>
            </a:r>
            <a:endParaRPr lang="ru-RU" sz="1600" dirty="0">
              <a:solidFill>
                <a:srgbClr val="31356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9528" y="4092724"/>
            <a:ext cx="252238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31356E"/>
              </a:buClr>
              <a:buFont typeface="Century Gothic" panose="020B0502020202020204" pitchFamily="34" charset="0"/>
              <a:buChar char="►"/>
            </a:pPr>
            <a:r>
              <a:rPr lang="ru-RU" sz="1400" dirty="0">
                <a:solidFill>
                  <a:srgbClr val="23232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Переход на электронный журнал</a:t>
            </a:r>
          </a:p>
          <a:p>
            <a:pPr marL="285750" indent="-285750">
              <a:spcAft>
                <a:spcPts val="600"/>
              </a:spcAft>
              <a:buClr>
                <a:srgbClr val="31356E"/>
              </a:buClr>
              <a:buFont typeface="Century Gothic" panose="020B0502020202020204" pitchFamily="34" charset="0"/>
              <a:buChar char="►"/>
            </a:pPr>
            <a:r>
              <a:rPr lang="ru-RU" sz="1400" dirty="0">
                <a:solidFill>
                  <a:srgbClr val="23232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Развитие материально-технического оснащения</a:t>
            </a:r>
          </a:p>
          <a:p>
            <a:pPr marL="285750" indent="-285750">
              <a:spcAft>
                <a:spcPts val="600"/>
              </a:spcAft>
              <a:buClr>
                <a:srgbClr val="31356E"/>
              </a:buClr>
              <a:buFont typeface="Century Gothic" panose="020B0502020202020204" pitchFamily="34" charset="0"/>
              <a:buChar char="►"/>
            </a:pPr>
            <a:r>
              <a:rPr lang="ru-RU" sz="1400" dirty="0">
                <a:solidFill>
                  <a:srgbClr val="23232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Электронный прием документов абитуриентов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447219" y="4067409"/>
            <a:ext cx="2415022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31356E"/>
              </a:buClr>
              <a:buFont typeface="Century Gothic" panose="020B0502020202020204" pitchFamily="34" charset="0"/>
              <a:buChar char="►"/>
            </a:pPr>
            <a:r>
              <a:rPr lang="ru-RU" sz="1400" dirty="0">
                <a:solidFill>
                  <a:srgbClr val="23232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Победы в городских и всероссийских конкурсах</a:t>
            </a:r>
          </a:p>
          <a:p>
            <a:pPr marL="285750" indent="-285750">
              <a:spcAft>
                <a:spcPts val="600"/>
              </a:spcAft>
              <a:buClr>
                <a:srgbClr val="31356E"/>
              </a:buClr>
              <a:buFont typeface="Century Gothic" panose="020B0502020202020204" pitchFamily="34" charset="0"/>
              <a:buChar char="►"/>
            </a:pPr>
            <a:r>
              <a:rPr lang="ru-RU" sz="1400" dirty="0">
                <a:solidFill>
                  <a:srgbClr val="23232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Организация Чемпионата на базе Колледжа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254736" y="4104504"/>
            <a:ext cx="2481990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31356E"/>
              </a:buClr>
              <a:buFont typeface="Century Gothic" panose="020B0502020202020204" pitchFamily="34" charset="0"/>
              <a:buChar char="►"/>
            </a:pPr>
            <a:r>
              <a:rPr lang="ru-RU" sz="1400" dirty="0">
                <a:solidFill>
                  <a:srgbClr val="23232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СП «Отделение дополнительного образования» – 10 лет</a:t>
            </a:r>
          </a:p>
          <a:p>
            <a:pPr marL="285750" indent="-285750">
              <a:spcAft>
                <a:spcPts val="600"/>
              </a:spcAft>
              <a:buClr>
                <a:srgbClr val="31356E"/>
              </a:buClr>
              <a:buFont typeface="Century Gothic" panose="020B0502020202020204" pitchFamily="34" charset="0"/>
              <a:buChar char="►"/>
            </a:pPr>
            <a:r>
              <a:rPr lang="ru-RU" sz="1400" dirty="0">
                <a:solidFill>
                  <a:srgbClr val="23232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Победы в городских и всероссийских конкурсах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512852" y="4066032"/>
            <a:ext cx="2562739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31356E"/>
              </a:buClr>
              <a:buFont typeface="Century Gothic" panose="020B0502020202020204" pitchFamily="34" charset="0"/>
              <a:buChar char="►"/>
            </a:pPr>
            <a:r>
              <a:rPr lang="ru-RU" sz="1400" dirty="0">
                <a:solidFill>
                  <a:srgbClr val="23232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Именная стипендия Правительства</a:t>
            </a:r>
          </a:p>
          <a:p>
            <a:pPr marL="285750" indent="-285750">
              <a:spcAft>
                <a:spcPts val="600"/>
              </a:spcAft>
              <a:buClr>
                <a:srgbClr val="31356E"/>
              </a:buClr>
              <a:buFont typeface="Century Gothic" panose="020B0502020202020204" pitchFamily="34" charset="0"/>
              <a:buChar char="►"/>
            </a:pPr>
            <a:r>
              <a:rPr lang="ru-RU" sz="1400" dirty="0">
                <a:solidFill>
                  <a:srgbClr val="23232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Победы в конкурсах</a:t>
            </a:r>
          </a:p>
        </p:txBody>
      </p:sp>
      <p:sp>
        <p:nvSpPr>
          <p:cNvPr id="23" name="Прямоугольный треугольник 22"/>
          <p:cNvSpPr/>
          <p:nvPr/>
        </p:nvSpPr>
        <p:spPr>
          <a:xfrm rot="16200000" flipH="1">
            <a:off x="10798251" y="-225498"/>
            <a:ext cx="1168249" cy="1619252"/>
          </a:xfrm>
          <a:prstGeom prst="rtTriangle">
            <a:avLst/>
          </a:prstGeom>
          <a:solidFill>
            <a:srgbClr val="313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6" descr="Главная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097" y="139294"/>
            <a:ext cx="2287278" cy="97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15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</TotalTime>
  <Words>949</Words>
  <Application>Microsoft Office PowerPoint</Application>
  <PresentationFormat>Широкоэкранный</PresentationFormat>
  <Paragraphs>190</Paragraphs>
  <Slides>23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Times New Roman</vt:lpstr>
      <vt:lpstr>Тема Office</vt:lpstr>
      <vt:lpstr>Открытая городская  научно-практическая конференция  «Практика работы, инновационные  методики и технологии в дополнительном  образовании детей с ОВЗ  и инвалидностью»   6 декабря 2022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2021 года.  Приоритетные направления  на 2022 год</dc:title>
  <dc:creator>Мастер10</dc:creator>
  <cp:lastModifiedBy>1</cp:lastModifiedBy>
  <cp:revision>77</cp:revision>
  <cp:lastPrinted>2022-02-17T14:17:48Z</cp:lastPrinted>
  <dcterms:created xsi:type="dcterms:W3CDTF">2022-02-17T10:40:50Z</dcterms:created>
  <dcterms:modified xsi:type="dcterms:W3CDTF">2022-11-28T16:47:56Z</dcterms:modified>
</cp:coreProperties>
</file>