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7" r:id="rId6"/>
    <p:sldId id="260" r:id="rId7"/>
    <p:sldId id="261" r:id="rId8"/>
    <p:sldId id="262" r:id="rId9"/>
    <p:sldId id="264" r:id="rId10"/>
    <p:sldId id="263" r:id="rId11"/>
    <p:sldId id="25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746F-7F0A-4F68-938F-B7DA7D1DEF70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FABC-6DB8-43F0-96FF-F8C2C3F12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84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746F-7F0A-4F68-938F-B7DA7D1DEF70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FABC-6DB8-43F0-96FF-F8C2C3F12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02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746F-7F0A-4F68-938F-B7DA7D1DEF70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FABC-6DB8-43F0-96FF-F8C2C3F12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22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746F-7F0A-4F68-938F-B7DA7D1DEF70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FABC-6DB8-43F0-96FF-F8C2C3F12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05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746F-7F0A-4F68-938F-B7DA7D1DEF70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FABC-6DB8-43F0-96FF-F8C2C3F12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85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746F-7F0A-4F68-938F-B7DA7D1DEF70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FABC-6DB8-43F0-96FF-F8C2C3F12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598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746F-7F0A-4F68-938F-B7DA7D1DEF70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FABC-6DB8-43F0-96FF-F8C2C3F12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36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746F-7F0A-4F68-938F-B7DA7D1DEF70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FABC-6DB8-43F0-96FF-F8C2C3F12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2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746F-7F0A-4F68-938F-B7DA7D1DEF70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FABC-6DB8-43F0-96FF-F8C2C3F12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5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746F-7F0A-4F68-938F-B7DA7D1DEF70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FABC-6DB8-43F0-96FF-F8C2C3F12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61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746F-7F0A-4F68-938F-B7DA7D1DEF70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FABC-6DB8-43F0-96FF-F8C2C3F12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5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1746F-7F0A-4F68-938F-B7DA7D1DEF70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9FABC-6DB8-43F0-96FF-F8C2C3F12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43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33" y="4"/>
            <a:ext cx="8104503" cy="3160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321171" y="3604850"/>
            <a:ext cx="86549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accent5">
                    <a:lumMod val="75000"/>
                  </a:schemeClr>
                </a:solidFill>
                <a:latin typeface="Franklin Gothic Heavy" panose="020B0903020102020204" pitchFamily="34" charset="0"/>
              </a:rPr>
              <a:t>АБИТУРИЕНТ 2022</a:t>
            </a:r>
            <a:endParaRPr lang="ru-RU" sz="7200" dirty="0">
              <a:solidFill>
                <a:schemeClr val="accent5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5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5949" y="467258"/>
            <a:ext cx="9636369" cy="3275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Подача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заявлений  в Академию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производится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20 июня 2022 г.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ЧЕРЕЗ ЛИЧНЫЙ КАБИНЕТ АБИТУРИЕНТА</a:t>
            </a: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15000"/>
              </a:lnSpc>
              <a:spcBef>
                <a:spcPts val="680"/>
              </a:spcBef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</a:p>
          <a:p>
            <a:pPr marL="228600" algn="ctr">
              <a:lnSpc>
                <a:spcPct val="115000"/>
              </a:lnSpc>
              <a:spcBef>
                <a:spcPts val="680"/>
              </a:spcBef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очной форме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предварительной  по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(Дополнительная информация о способах подачи документов будет размещена на сайте Академии не позднее 05.05.2022 г.)</a:t>
            </a:r>
            <a:endParaRPr lang="ru-RU" sz="20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1139" y="3901469"/>
            <a:ext cx="6096000" cy="23396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Приемная комиссия: 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7-953-144-03-19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Заочное отделение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+7 (812) 461-24-11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+7 (952) 266-30-42.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с 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10.00 -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16.00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b="1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https://kolpino-sppk.ru/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1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172" y="118558"/>
            <a:ext cx="11887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– места проведения производственной практики и трудоустройства выпускников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0" y="1421693"/>
            <a:ext cx="4354239" cy="81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73" y="2138396"/>
            <a:ext cx="3765003" cy="112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49" y="2295525"/>
            <a:ext cx="4070459" cy="115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4" y="1439032"/>
            <a:ext cx="4025020" cy="61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44" y="3275078"/>
            <a:ext cx="4136119" cy="69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959" y="3373329"/>
            <a:ext cx="29241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13" y="4140310"/>
            <a:ext cx="1543051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21" y="4118071"/>
            <a:ext cx="22860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3" y="4622421"/>
            <a:ext cx="23145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5" y="5324434"/>
            <a:ext cx="1880871" cy="139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2" y="3631800"/>
            <a:ext cx="901869" cy="34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4" y="4022825"/>
            <a:ext cx="9620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285" y="5098531"/>
            <a:ext cx="29718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577" y="5797883"/>
            <a:ext cx="299085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903" y="5145332"/>
            <a:ext cx="1498863" cy="41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187" y="6449572"/>
            <a:ext cx="2343151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578" y="6416239"/>
            <a:ext cx="1504951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60" y="4108549"/>
            <a:ext cx="13049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15" y="4636316"/>
            <a:ext cx="1475644" cy="37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223" y="4134829"/>
            <a:ext cx="42195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078" y="1413552"/>
            <a:ext cx="3221295" cy="161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078" y="3371650"/>
            <a:ext cx="1971639" cy="68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864" y="5683828"/>
            <a:ext cx="2736211" cy="69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673" y="5136631"/>
            <a:ext cx="1704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346" y="5209989"/>
            <a:ext cx="2994025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258" y="3467356"/>
            <a:ext cx="1154113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561" y="5983652"/>
            <a:ext cx="3278104" cy="75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14" y="4118072"/>
            <a:ext cx="2551526" cy="46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5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03" y="3616756"/>
            <a:ext cx="2349775" cy="233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57777" y="416053"/>
            <a:ext cx="63522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САНКТ-ПЕТЕРБУРГА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НАУКЕ И ВЫСШЕЙ ШКОЛЕ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Санкт-Петербургское государственное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  профессиональное образовательное учреждение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промышленных технологий»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СПб ГБПОУ «АПТ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3002" y="4016413"/>
            <a:ext cx="66176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Труда, д. 1/7,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Санкт-Петербург, Колпино, 196655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тел./факс: 461 5044, 461 6724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комиссия: +7-953-144-03-19</a:t>
            </a: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https://kolpino-sppk.ru/abiturients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sppk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kolpino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6309892"/>
            <a:ext cx="1202054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№ 4482 от 09.07.2021 г.; свидетельство о государственной аккредитации № 1591 от 12.02.2021 г.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2" y="432440"/>
            <a:ext cx="4779679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6130" y="118855"/>
            <a:ext cx="594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СПЕЦИАЛЬНОСТЕЙ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3226" y="476292"/>
            <a:ext cx="579282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на 2022-2023 учебный год:  </a:t>
            </a:r>
          </a:p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бюджета Санкт-Петербурга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7" y="717264"/>
            <a:ext cx="2053981" cy="1360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9" y="2636111"/>
            <a:ext cx="2004228" cy="1127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7" y="4127387"/>
            <a:ext cx="2001812" cy="1126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8" y="5670958"/>
            <a:ext cx="1830649" cy="1029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199" y="717260"/>
            <a:ext cx="2372884" cy="1245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154" y="2172560"/>
            <a:ext cx="1092033" cy="109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859" y="2216138"/>
            <a:ext cx="1298292" cy="1004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516" y="3482197"/>
            <a:ext cx="2358901" cy="1578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005" y="5142395"/>
            <a:ext cx="2217415" cy="1479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969253"/>
              </p:ext>
            </p:extLst>
          </p:nvPr>
        </p:nvGraphicFramePr>
        <p:xfrm>
          <a:off x="2061857" y="1089813"/>
          <a:ext cx="7384147" cy="5685285"/>
        </p:xfrm>
        <a:graphic>
          <a:graphicData uri="http://schemas.openxmlformats.org/drawingml/2006/table">
            <a:tbl>
              <a:tblPr firstCol="1" lastRow="1" lastCol="1" bandRow="1" bandCol="1"/>
              <a:tblGrid>
                <a:gridCol w="1005245">
                  <a:extLst>
                    <a:ext uri="{9D8B030D-6E8A-4147-A177-3AD203B41FA5}">
                      <a16:colId xmlns:a16="http://schemas.microsoft.com/office/drawing/2014/main" xmlns="" val="3588043156"/>
                    </a:ext>
                  </a:extLst>
                </a:gridCol>
                <a:gridCol w="3837037">
                  <a:extLst>
                    <a:ext uri="{9D8B030D-6E8A-4147-A177-3AD203B41FA5}">
                      <a16:colId xmlns:a16="http://schemas.microsoft.com/office/drawing/2014/main" xmlns="" val="3492978587"/>
                    </a:ext>
                  </a:extLst>
                </a:gridCol>
                <a:gridCol w="1023457">
                  <a:extLst>
                    <a:ext uri="{9D8B030D-6E8A-4147-A177-3AD203B41FA5}">
                      <a16:colId xmlns:a16="http://schemas.microsoft.com/office/drawing/2014/main" xmlns="" val="2965708232"/>
                    </a:ext>
                  </a:extLst>
                </a:gridCol>
                <a:gridCol w="1518408">
                  <a:extLst>
                    <a:ext uri="{9D8B030D-6E8A-4147-A177-3AD203B41FA5}">
                      <a16:colId xmlns:a16="http://schemas.microsoft.com/office/drawing/2014/main" xmlns="" val="24223392"/>
                    </a:ext>
                  </a:extLst>
                </a:gridCol>
              </a:tblGrid>
              <a:tr h="2291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  <a:endParaRPr lang="ru-RU" sz="1400" dirty="0"/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</a:t>
                      </a:r>
                      <a:r>
                        <a:rPr lang="ru-RU" sz="1350" b="1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</a:t>
                      </a:r>
                      <a:endParaRPr lang="ru-RU" sz="13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</a:t>
                      </a:r>
                      <a:endParaRPr lang="ru-RU" sz="13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2365942"/>
                  </a:ext>
                </a:extLst>
              </a:tr>
              <a:tr h="229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endParaRPr lang="ru-RU" sz="13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3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092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форма обучения (на базе 9 </a:t>
                      </a:r>
                      <a:r>
                        <a:rPr lang="ru-RU" sz="135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35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0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10.02.05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информационной безопасности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автоматизированных систем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г. 10 мес</a:t>
                      </a:r>
                      <a:r>
                        <a:rPr lang="ru-RU" sz="135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 по защите информатизации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6875092"/>
                  </a:ext>
                </a:extLst>
              </a:tr>
              <a:tr h="407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13.02.11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эксплуатация и обслуживание электрического и электромеханического оборудования (по отраслям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г. 10 мес</a:t>
                      </a:r>
                      <a:r>
                        <a:rPr lang="ru-RU" sz="135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350" dirty="0" smtClean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ехник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1311272"/>
                  </a:ext>
                </a:extLst>
              </a:tr>
              <a:tr h="212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15.02.08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машиностроения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г. 10 мес</a:t>
                      </a:r>
                      <a:r>
                        <a:rPr lang="ru-RU" sz="135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350" dirty="0" smtClean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ехник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0788928"/>
                  </a:ext>
                </a:extLst>
              </a:tr>
              <a:tr h="212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18.02.12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 аналитического контроля химических соединений</a:t>
                      </a: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г. 10 мес</a:t>
                      </a:r>
                      <a:r>
                        <a:rPr lang="ru-RU" sz="135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350" dirty="0" smtClean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ехник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882393"/>
                  </a:ext>
                </a:extLst>
              </a:tr>
              <a:tr h="220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22.02.03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Литейное производство черных и цветных металлов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г. 10 мес</a:t>
                      </a:r>
                      <a:r>
                        <a:rPr lang="ru-RU" sz="135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350" dirty="0" smtClean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ехник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4601829"/>
                  </a:ext>
                </a:extLst>
              </a:tr>
              <a:tr h="212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22.02.04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Металловедение и термическая обработка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металлов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г. 10 мес</a:t>
                      </a:r>
                      <a:r>
                        <a:rPr lang="ru-RU" sz="135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7650409"/>
                  </a:ext>
                </a:extLst>
              </a:tr>
              <a:tr h="169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22.02.06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Сварочное производство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г. 10 мес</a:t>
                      </a:r>
                      <a:r>
                        <a:rPr lang="ru-RU" sz="135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6433377"/>
                  </a:ext>
                </a:extLst>
              </a:tr>
              <a:tr h="161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23.02.02</a:t>
                      </a:r>
                      <a:endParaRPr lang="ru-RU" sz="13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Автомобиле- и тракторостроение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г. 10 мес</a:t>
                      </a:r>
                      <a:r>
                        <a:rPr lang="ru-RU" sz="135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7621716"/>
                  </a:ext>
                </a:extLst>
              </a:tr>
              <a:tr h="325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38.02.01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 и бухгалтерский учет (по отраслям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г. 10 мес</a:t>
                      </a:r>
                      <a:r>
                        <a:rPr lang="ru-RU" sz="135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налогообложению</a:t>
                      </a: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6508987"/>
                  </a:ext>
                </a:extLst>
              </a:tr>
              <a:tr h="317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40.02.02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Правоохранительная деятельность</a:t>
                      </a: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г. 6 мес</a:t>
                      </a:r>
                      <a:r>
                        <a:rPr lang="ru-RU" sz="135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Юрист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944468"/>
                  </a:ext>
                </a:extLst>
              </a:tr>
              <a:tr h="31775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Заочная форма обучения (на</a:t>
                      </a:r>
                      <a:r>
                        <a:rPr lang="ru-RU" sz="135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базе 11 </a:t>
                      </a:r>
                      <a:r>
                        <a:rPr lang="ru-RU" sz="135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35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7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38.02.01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 и бухгалтерский учет (по отраслям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г. 6 мес</a:t>
                      </a:r>
                      <a:r>
                        <a:rPr lang="ru-RU" sz="135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</a:t>
                      </a:r>
                      <a:endParaRPr lang="ru-RU" sz="13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4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496" y="128321"/>
            <a:ext cx="7029297" cy="8535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25303" y="763722"/>
            <a:ext cx="5792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на 2022-2023 учебный год:  </a:t>
            </a:r>
          </a:p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договорам с полным возмещением затрат на обучение 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99" y="4319678"/>
            <a:ext cx="6330461" cy="2467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891" y="4319678"/>
            <a:ext cx="3324328" cy="2426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058653"/>
              </p:ext>
            </p:extLst>
          </p:nvPr>
        </p:nvGraphicFramePr>
        <p:xfrm>
          <a:off x="1675965" y="1419425"/>
          <a:ext cx="8801888" cy="2318006"/>
        </p:xfrm>
        <a:graphic>
          <a:graphicData uri="http://schemas.openxmlformats.org/drawingml/2006/table">
            <a:tbl>
              <a:tblPr firstCol="1" lastRow="1" lastCol="1" bandRow="1" bandCol="1"/>
              <a:tblGrid>
                <a:gridCol w="1198251">
                  <a:extLst>
                    <a:ext uri="{9D8B030D-6E8A-4147-A177-3AD203B41FA5}">
                      <a16:colId xmlns:a16="http://schemas.microsoft.com/office/drawing/2014/main" xmlns="" val="3588043156"/>
                    </a:ext>
                  </a:extLst>
                </a:gridCol>
                <a:gridCol w="4573739">
                  <a:extLst>
                    <a:ext uri="{9D8B030D-6E8A-4147-A177-3AD203B41FA5}">
                      <a16:colId xmlns:a16="http://schemas.microsoft.com/office/drawing/2014/main" xmlns="" val="3492978587"/>
                    </a:ext>
                  </a:extLst>
                </a:gridCol>
                <a:gridCol w="1219959">
                  <a:extLst>
                    <a:ext uri="{9D8B030D-6E8A-4147-A177-3AD203B41FA5}">
                      <a16:colId xmlns:a16="http://schemas.microsoft.com/office/drawing/2014/main" xmlns="" val="2965708232"/>
                    </a:ext>
                  </a:extLst>
                </a:gridCol>
                <a:gridCol w="1809939">
                  <a:extLst>
                    <a:ext uri="{9D8B030D-6E8A-4147-A177-3AD203B41FA5}">
                      <a16:colId xmlns:a16="http://schemas.microsoft.com/office/drawing/2014/main" xmlns="" val="24223392"/>
                    </a:ext>
                  </a:extLst>
                </a:gridCol>
              </a:tblGrid>
              <a:tr h="2291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</a:t>
                      </a:r>
                      <a:r>
                        <a:rPr lang="ru-RU" sz="1600" b="1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Квалификация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2365942"/>
                  </a:ext>
                </a:extLst>
              </a:tr>
              <a:tr h="229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092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форма обучения (на базе 9 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1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38.02.06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 г. 10 мес.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Финансист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7621716"/>
                  </a:ext>
                </a:extLst>
              </a:tr>
              <a:tr h="31775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Заочная форма обучения (на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базе 11 </a:t>
                      </a:r>
                      <a:r>
                        <a:rPr lang="ru-RU" sz="16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38.02.01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 и бухгалтерский учет (по отраслям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г. 6 мес</a:t>
                      </a:r>
                      <a:r>
                        <a:rPr lang="ru-RU" sz="160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7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38.02.03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Операционная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деятельность в логистике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г. 6 мес.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Операционный логист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2" marR="43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74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40388" y="125413"/>
            <a:ext cx="8665321" cy="6547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на 2022-2023 г.</a:t>
            </a:r>
            <a:b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4276" y="715695"/>
            <a:ext cx="876968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за счет бюджетных средств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Очная (дневная) форма обучения: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9 классов – 250 человек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Заочная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человек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Clr>
                <a:srgbClr val="90C226"/>
              </a:buClr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Коммерческое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(платное)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0C226"/>
              </a:buClr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Очная (дневная) форма обучения:</a:t>
            </a:r>
          </a:p>
          <a:p>
            <a:pPr>
              <a:buClr>
                <a:srgbClr val="90C226"/>
              </a:buClr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9 классов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–25 человек </a:t>
            </a:r>
          </a:p>
          <a:p>
            <a:pPr>
              <a:buClr>
                <a:srgbClr val="90C226"/>
              </a:buClr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0C226"/>
              </a:buClr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Заочная форма обучения</a:t>
            </a:r>
          </a:p>
          <a:p>
            <a:pPr>
              <a:buClr>
                <a:srgbClr val="90C226"/>
              </a:buClr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11 классов – 2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человек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5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9763" y="309885"/>
            <a:ext cx="12300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1583690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   ДОКУМЕНТОВ   ДЛЯ ПОСТУПЛЕНИЯ  в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2022-2023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уч.году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8024" y="1112867"/>
            <a:ext cx="10357339" cy="579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документы  </a:t>
            </a: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b="1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Заявление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(заполняется в приемной комиссии или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личный кабинет абитуриента; лист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приоритета, если заявление подают на несколько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специальностей);</a:t>
            </a: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Заявление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допуске к экзамену по физической культуре (40.02.02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  <a:endParaRPr lang="ru-RU" sz="2000" dirty="0" smtClean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Паспорт и  две копии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паспорта с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регистрацией </a:t>
            </a:r>
            <a:r>
              <a:rPr lang="ru-RU" sz="2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(стр.2-3 и 4-5</a:t>
            </a:r>
            <a:r>
              <a:rPr lang="ru-RU" sz="20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;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Документ об образовании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оригинал  и  копия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Аттестат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и приложение с оценками (оригинал)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СНИЛС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(копия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);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Страховой мед. полис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(копия с двух сторон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);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Фотографии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3*4 см черно-белые (матовые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) – 6 шт.</a:t>
            </a:r>
          </a:p>
          <a:p>
            <a:pPr>
              <a:spcAft>
                <a:spcPts val="0"/>
              </a:spcAft>
            </a:pP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Медицинские документы  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Справка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086- у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(оригинал)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; 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Сертификат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о профилактических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прививках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оригинал)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; 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Медицинская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справка из противотуберкулезного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диспансера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(оригинал)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;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Медицинская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справка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психоневрологического и наркологического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диспансеров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(оригинал)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.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63408" y="6438245"/>
            <a:ext cx="344825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СПб, Колпино, ул. Труда, д. 1/7.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3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837" y="149292"/>
            <a:ext cx="11610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КАМПАНИЯ 2021-2022 УЧ. ГОД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042269"/>
              </p:ext>
            </p:extLst>
          </p:nvPr>
        </p:nvGraphicFramePr>
        <p:xfrm>
          <a:off x="435529" y="654590"/>
          <a:ext cx="11560729" cy="6050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735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84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21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36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12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8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специальностей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Подано заявлений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аттестата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Зачислено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информационной безопасности автоматизированных систем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4,04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7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Экономика и бухгалтерский учет (по отраслям)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7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машиностроения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3,24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7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Правоохранительная деятельность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2,96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8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Техническая эксплуатация и обслуживание электрического и электромеханического оборудования (по отраслям)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7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Сварочное производство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7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Монтаж и эксплуатация систем газоснабжения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2,16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7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Металловедение и термообработка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1,64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7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аналитического контроля  химических соединений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1,56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7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Обработка металлов давлением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1,48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7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2,52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6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0489" y="149292"/>
            <a:ext cx="7717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ПРИЁМА 2022-2023 УЧ.ГОД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0776" y="894118"/>
            <a:ext cx="9741877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 в Академию по образовательным программам проводится на первый курс по личному заявлению граждан.</a:t>
            </a:r>
            <a:endParaRPr lang="ru-R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 документов начинается не позднее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июня.</a:t>
            </a:r>
            <a:endParaRPr lang="ru-RU" sz="14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 заявлений в Академию на очную форму получения образования осуществляется до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августа, а при наличии свободных мест в прием документов продлевается до 25 ноября текущего года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Оригиналы принимаются до 16-00 15.08.2022 г.</a:t>
            </a:r>
          </a:p>
          <a:p>
            <a:pPr indent="450215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Сроки приема заявлений в Академию на иные формы получения образования (заочная) устанавливаются до последнего рабочего дня ноября текущего года.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font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заявлений у лиц, поступающих для обучения по образовательным программам по специальностям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(40.02.02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Правоохранительная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деятельность)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требующим у поступающих определенных творческих способностей, физических и (или) психологических качеств, осуществляется до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08 августа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(ПОСЛЕДНИЙ ДЕНЬ ПРИЕМА ДОКУМЕНТОВ)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0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989" y="1204190"/>
            <a:ext cx="983859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для поступления рассчитывается, исходя из оценок по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предметам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Русский язык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Литература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Математика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Информатика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Физика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Химия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История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География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Обществознание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Иностранный язык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Физическая культура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31364" y="483549"/>
            <a:ext cx="6167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на 2022/2023 уч. год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819</Words>
  <Application>Microsoft Office PowerPoint</Application>
  <PresentationFormat>Произвольный</PresentationFormat>
  <Paragraphs>220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414</dc:creator>
  <cp:lastModifiedBy>user</cp:lastModifiedBy>
  <cp:revision>41</cp:revision>
  <dcterms:created xsi:type="dcterms:W3CDTF">2022-01-31T13:02:32Z</dcterms:created>
  <dcterms:modified xsi:type="dcterms:W3CDTF">2022-03-03T07:50:27Z</dcterms:modified>
</cp:coreProperties>
</file>