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60" r:id="rId2"/>
    <p:sldId id="259" r:id="rId3"/>
    <p:sldId id="266" r:id="rId4"/>
    <p:sldId id="267" r:id="rId5"/>
    <p:sldId id="275" r:id="rId6"/>
    <p:sldId id="276" r:id="rId7"/>
    <p:sldId id="273" r:id="rId8"/>
    <p:sldId id="263" r:id="rId9"/>
    <p:sldId id="265" r:id="rId10"/>
    <p:sldId id="270" r:id="rId11"/>
    <p:sldId id="272" r:id="rId12"/>
    <p:sldId id="264" r:id="rId13"/>
    <p:sldId id="271" r:id="rId14"/>
    <p:sldId id="261" r:id="rId15"/>
    <p:sldId id="262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DE7A-9C80-4775-9789-C03287EE7AF0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1CAE5-DF25-496D-9380-576A89D4C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1CAE5-DF25-496D-9380-576A89D4C3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6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2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5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8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A88A-E4F7-497B-A5D6-663583D164C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C982-F18C-4D26-892A-68BE4B9BF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jpe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15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jpe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8.png"/><Relationship Id="rId4" Type="http://schemas.openxmlformats.org/officeDocument/2006/relationships/image" Target="../media/image18.jpeg"/><Relationship Id="rId9" Type="http://schemas.openxmlformats.org/officeDocument/2006/relationships/image" Target="../media/image20.jpe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3.jpe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7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jpe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jpe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7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jpe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8.png"/><Relationship Id="rId4" Type="http://schemas.openxmlformats.org/officeDocument/2006/relationships/image" Target="../media/image39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2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9.jpeg"/><Relationship Id="rId9" Type="http://schemas.openxmlformats.org/officeDocument/2006/relationships/image" Target="../media/image7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8.jpeg"/><Relationship Id="rId9" Type="http://schemas.openxmlformats.org/officeDocument/2006/relationships/image" Target="../media/image15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8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18.jpeg"/><Relationship Id="rId9" Type="http://schemas.openxmlformats.org/officeDocument/2006/relationships/image" Target="../media/image20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76" y="29340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3333CC"/>
                </a:solidFill>
              </a:rPr>
              <a:t>V</a:t>
            </a:r>
            <a:r>
              <a:rPr lang="ru-RU" sz="3600" b="1" dirty="0" smtClean="0">
                <a:solidFill>
                  <a:srgbClr val="3333CC"/>
                </a:solidFill>
              </a:rPr>
              <a:t> ГОРОДСКОЙ ФЕСТИВАЛЬ </a:t>
            </a:r>
            <a:br>
              <a:rPr lang="ru-RU" sz="3600" b="1" dirty="0" smtClean="0">
                <a:solidFill>
                  <a:srgbClr val="3333CC"/>
                </a:solidFill>
              </a:rPr>
            </a:br>
            <a:r>
              <a:rPr lang="ru-RU" sz="3600" b="1" dirty="0" smtClean="0">
                <a:solidFill>
                  <a:srgbClr val="3333CC"/>
                </a:solidFill>
              </a:rPr>
              <a:t>ПРОФЕССИОНАЛЬНОГО </a:t>
            </a:r>
            <a:br>
              <a:rPr lang="ru-RU" sz="3600" b="1" dirty="0" smtClean="0">
                <a:solidFill>
                  <a:srgbClr val="3333CC"/>
                </a:solidFill>
              </a:rPr>
            </a:br>
            <a:r>
              <a:rPr lang="ru-RU" sz="3600" b="1" dirty="0" smtClean="0">
                <a:solidFill>
                  <a:srgbClr val="3333CC"/>
                </a:solidFill>
              </a:rPr>
              <a:t>МАСТЕРСТВА </a:t>
            </a:r>
            <a:br>
              <a:rPr lang="ru-RU" sz="3600" b="1" dirty="0" smtClean="0">
                <a:solidFill>
                  <a:srgbClr val="3333CC"/>
                </a:solidFill>
              </a:rPr>
            </a:br>
            <a:r>
              <a:rPr lang="ru-RU" sz="3600" b="1" dirty="0" smtClean="0">
                <a:solidFill>
                  <a:srgbClr val="3333CC"/>
                </a:solidFill>
              </a:rPr>
              <a:t>«ИСКУССТВО ЛЕЧИТЬ»</a:t>
            </a:r>
            <a:r>
              <a:rPr lang="ru-RU" sz="1800" b="1" dirty="0" smtClean="0">
                <a:solidFill>
                  <a:srgbClr val="3333CC"/>
                </a:solidFill>
              </a:rPr>
              <a:t/>
            </a:r>
            <a:br>
              <a:rPr lang="ru-RU" sz="1800" b="1" dirty="0" smtClean="0">
                <a:solidFill>
                  <a:srgbClr val="3333CC"/>
                </a:solidFill>
              </a:rPr>
            </a:br>
            <a:r>
              <a:rPr lang="ru-RU" sz="3100" b="1" dirty="0" smtClean="0">
                <a:solidFill>
                  <a:srgbClr val="3333CC"/>
                </a:solidFill>
              </a:rPr>
              <a:t/>
            </a:r>
            <a:br>
              <a:rPr lang="ru-RU" sz="3100" b="1" dirty="0" smtClean="0">
                <a:solidFill>
                  <a:srgbClr val="3333CC"/>
                </a:solidFill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ПРОФЕССИИ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и СПЕЦИАЛЬНОСТИ СРЕДНЕГО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ПРОФЕССИОНАЛЬНОГО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ОБРАЗОВАНИЯ.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ОБРАЗОВАТЕЛЬНЫЕ УЧРЕЖДЕНИЯ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3333CC"/>
                </a:solidFill>
              </a:rPr>
              <a:t/>
            </a:r>
            <a:br>
              <a:rPr lang="ru-RU" sz="2000" b="1" dirty="0" smtClean="0">
                <a:solidFill>
                  <a:srgbClr val="3333CC"/>
                </a:solidFill>
              </a:rPr>
            </a:br>
            <a:r>
              <a:rPr lang="ru-RU" sz="3600" dirty="0">
                <a:solidFill>
                  <a:srgbClr val="3333CC"/>
                </a:solidFill>
              </a:rPr>
              <a:t>19 </a:t>
            </a:r>
            <a:r>
              <a:rPr lang="ru-RU" sz="3600" dirty="0" smtClean="0">
                <a:solidFill>
                  <a:srgbClr val="3333CC"/>
                </a:solidFill>
              </a:rPr>
              <a:t>октября </a:t>
            </a:r>
            <a:r>
              <a:rPr lang="ru-RU" sz="3600" dirty="0" smtClean="0">
                <a:solidFill>
                  <a:srgbClr val="3333CC"/>
                </a:solidFill>
              </a:rPr>
              <a:t>2022</a:t>
            </a:r>
            <a:r>
              <a:rPr lang="en-US" sz="3600" dirty="0" smtClean="0">
                <a:solidFill>
                  <a:srgbClr val="3333CC"/>
                </a:solidFill>
              </a:rPr>
              <a:t> </a:t>
            </a:r>
            <a:r>
              <a:rPr lang="ru-RU" sz="3600" dirty="0" smtClean="0">
                <a:solidFill>
                  <a:srgbClr val="3333CC"/>
                </a:solidFill>
              </a:rPr>
              <a:t>года</a:t>
            </a:r>
            <a:r>
              <a:rPr lang="ru-RU" sz="3600" b="1" dirty="0">
                <a:solidFill>
                  <a:srgbClr val="3333CC"/>
                </a:solidFill>
              </a:rPr>
              <a:t/>
            </a:r>
            <a:br>
              <a:rPr lang="ru-RU" sz="3600" b="1" dirty="0">
                <a:solidFill>
                  <a:srgbClr val="3333CC"/>
                </a:solidFill>
              </a:rPr>
            </a:br>
            <a:r>
              <a:rPr lang="ru-RU" sz="3100" dirty="0" smtClean="0">
                <a:solidFill>
                  <a:srgbClr val="3333CC"/>
                </a:solidFill>
              </a:rPr>
              <a:t>ГБНОУ ДУМ СПб,</a:t>
            </a:r>
            <a:r>
              <a:rPr lang="ru-RU" sz="3100" dirty="0">
                <a:solidFill>
                  <a:srgbClr val="3333CC"/>
                </a:solidFill>
              </a:rPr>
              <a:t/>
            </a:r>
            <a:br>
              <a:rPr lang="ru-RU" sz="3100" dirty="0">
                <a:solidFill>
                  <a:srgbClr val="3333CC"/>
                </a:solidFill>
              </a:rPr>
            </a:br>
            <a:r>
              <a:rPr lang="ru-RU" sz="3100" dirty="0">
                <a:solidFill>
                  <a:srgbClr val="3333CC"/>
                </a:solidFill>
              </a:rPr>
              <a:t>СПб </a:t>
            </a:r>
            <a:r>
              <a:rPr lang="ru-RU" sz="3100" dirty="0" smtClean="0">
                <a:solidFill>
                  <a:srgbClr val="3333CC"/>
                </a:solidFill>
              </a:rPr>
              <a:t>ГБПОУ «Акушерский колледж»</a:t>
            </a:r>
            <a:br>
              <a:rPr lang="ru-RU" sz="3100" dirty="0" smtClean="0">
                <a:solidFill>
                  <a:srgbClr val="3333CC"/>
                </a:solidFill>
              </a:rPr>
            </a:br>
            <a:endParaRPr lang="ru-RU" sz="3100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3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636" y="1114761"/>
            <a:ext cx="51754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Лабораторная диагностика</a:t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–</a:t>
            </a:r>
            <a:b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медицинский лабораторный техник</a:t>
            </a:r>
            <a:r>
              <a:rPr lang="ru-RU" dirty="0" smtClean="0">
                <a:solidFill>
                  <a:srgbClr val="005EA4"/>
                </a:solidFill>
              </a:rPr>
              <a:t/>
            </a:r>
            <a:br>
              <a:rPr lang="ru-RU" dirty="0" smtClean="0">
                <a:solidFill>
                  <a:srgbClr val="005EA4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331442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Медицинский колледж №3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8109" y="3704526"/>
            <a:ext cx="5166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Медицинская оптика</a:t>
            </a:r>
            <a:br>
              <a:rPr lang="ru-RU" sz="24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– </a:t>
            </a:r>
          </a:p>
          <a:p>
            <a:pPr algn="ctr"/>
            <a:r>
              <a:rPr lang="ru-RU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медицинский оптик;  </a:t>
            </a:r>
          </a:p>
          <a:p>
            <a:pPr algn="ctr"/>
            <a:r>
              <a:rPr lang="ru-RU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оптик-</a:t>
            </a:r>
            <a:r>
              <a:rPr lang="ru-RU" dirty="0" err="1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оптометрист</a:t>
            </a:r>
            <a:r>
              <a:rPr lang="ru-RU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rgbClr val="005EA4"/>
                </a:solidFill>
              </a:rPr>
              <a:t/>
            </a:r>
            <a:br>
              <a:rPr lang="ru-RU" dirty="0" smtClean="0">
                <a:solidFill>
                  <a:srgbClr val="005EA4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33335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  <a:ea typeface="+mj-ea"/>
                <a:cs typeface="+mj-cs"/>
              </a:rPr>
              <a:t>Клиническая медицина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049180"/>
            <a:ext cx="3181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Медико-технический колледж</a:t>
            </a:r>
            <a:endParaRPr lang="ru-RU" dirty="0"/>
          </a:p>
        </p:txBody>
      </p:sp>
      <p:pic>
        <p:nvPicPr>
          <p:cNvPr id="7170" name="Picture 2" descr="\\serv-kamis\sin_nab_folder\abi_folder\АРХИВ\АБИЛИМПИКС\Абилимпикс (для книги)\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5257"/>
            <a:ext cx="2905436" cy="19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61" y="3547541"/>
            <a:ext cx="3312759" cy="24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9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56" y="1633363"/>
            <a:ext cx="71097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Стоматология ортопедическая</a:t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– </a:t>
            </a:r>
            <a:br>
              <a:rPr lang="ru-RU" sz="20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зубной техник</a:t>
            </a: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Стоматология профилактическая</a:t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– </a:t>
            </a:r>
            <a:b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гигиенист стоматологический</a:t>
            </a:r>
            <a:r>
              <a:rPr lang="ru-RU" dirty="0" smtClean="0">
                <a:solidFill>
                  <a:srgbClr val="005EA4"/>
                </a:solidFill>
              </a:rPr>
              <a:t/>
            </a:r>
            <a:br>
              <a:rPr lang="ru-RU" dirty="0" smtClean="0">
                <a:solidFill>
                  <a:srgbClr val="005EA4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450603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  <a:ea typeface="+mj-ea"/>
                <a:cs typeface="+mj-cs"/>
              </a:rPr>
              <a:t>Клиническая медицина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3813" y="3284984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Медицинское училище ГМУ им. </a:t>
            </a:r>
            <a:r>
              <a:rPr lang="ru-RU" dirty="0" err="1" smtClean="0"/>
              <a:t>ак</a:t>
            </a:r>
            <a:r>
              <a:rPr lang="ru-RU" dirty="0" smtClean="0"/>
              <a:t>. И.П. Павлова</a:t>
            </a:r>
          </a:p>
          <a:p>
            <a:r>
              <a:rPr lang="ru-RU" dirty="0" smtClean="0"/>
              <a:t>Медицинский колледж №3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13" y="4027133"/>
            <a:ext cx="4974573" cy="23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41" y="1265558"/>
            <a:ext cx="2801863" cy="18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6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ФАРМАЦИЯ</a:t>
            </a:r>
            <a:endParaRPr lang="ru-RU" sz="3200" b="1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746667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Фармация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Фармацевтическая технология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Управление и экономика фармации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Фармацевтическая химия и фармакогнозия</a:t>
            </a:r>
          </a:p>
        </p:txBody>
      </p:sp>
    </p:spTree>
    <p:extLst>
      <p:ext uri="{BB962C8B-B14F-4D97-AF65-F5344CB8AC3E}">
        <p14:creationId xmlns:p14="http://schemas.microsoft.com/office/powerpoint/2010/main" val="405017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5549" y="980728"/>
            <a:ext cx="2063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333CC"/>
                </a:solidFill>
                <a:ea typeface="+mj-ea"/>
                <a:cs typeface="+mj-cs"/>
              </a:rPr>
              <a:t>Фармация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6621" y="1565503"/>
            <a:ext cx="449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333CC"/>
                </a:solidFill>
                <a:ea typeface="+mj-ea"/>
                <a:cs typeface="+mj-cs"/>
              </a:rPr>
              <a:t>квалификация выпускника - </a:t>
            </a:r>
            <a:r>
              <a:rPr lang="ru-RU" sz="2000" dirty="0" smtClean="0">
                <a:solidFill>
                  <a:srgbClr val="3333CC"/>
                </a:solidFill>
                <a:ea typeface="+mj-ea"/>
                <a:cs typeface="+mj-cs"/>
              </a:rPr>
              <a:t>фармацевт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2420" y="2155490"/>
            <a:ext cx="380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Фармацевтический техникум СПХФУ 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-14084"/>
          <a:stretch/>
        </p:blipFill>
        <p:spPr bwMode="auto">
          <a:xfrm>
            <a:off x="2732420" y="2979050"/>
            <a:ext cx="4392488" cy="33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1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16" y="280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</a:rPr>
              <a:t>НАУКИ О ЗДОРОВЬЕ </a:t>
            </a:r>
            <a:br>
              <a:rPr lang="ru-RU" sz="2800" b="1" dirty="0" smtClean="0">
                <a:solidFill>
                  <a:srgbClr val="3333CC"/>
                </a:solidFill>
              </a:rPr>
            </a:br>
            <a:r>
              <a:rPr lang="ru-RU" sz="2800" b="1" dirty="0" smtClean="0">
                <a:solidFill>
                  <a:srgbClr val="3333CC"/>
                </a:solidFill>
              </a:rPr>
              <a:t>И ПРОФИЛАКТИЧЕСКАЯ МЕДИЦИНА</a:t>
            </a:r>
            <a:endParaRPr lang="ru-RU" sz="2800" b="1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052736"/>
            <a:ext cx="72240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EA4"/>
                </a:solidFill>
              </a:rPr>
              <a:t>Медико-профилактическое дело</a:t>
            </a:r>
          </a:p>
          <a:p>
            <a:r>
              <a:rPr lang="ru-RU" sz="2200" dirty="0">
                <a:solidFill>
                  <a:srgbClr val="005EA4"/>
                </a:solidFill>
              </a:rPr>
              <a:t>Общественное здравоохранение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Общая гигиена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Гигиена </a:t>
            </a:r>
            <a:r>
              <a:rPr lang="ru-RU" sz="2200" dirty="0">
                <a:solidFill>
                  <a:srgbClr val="005EA4"/>
                </a:solidFill>
              </a:rPr>
              <a:t>детей и подростков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Гигиена питания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Гигиена труда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Гигиеническое </a:t>
            </a:r>
            <a:r>
              <a:rPr lang="ru-RU" sz="2200" dirty="0">
                <a:solidFill>
                  <a:srgbClr val="005EA4"/>
                </a:solidFill>
              </a:rPr>
              <a:t>воспитание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Коммунальная </a:t>
            </a:r>
            <a:r>
              <a:rPr lang="ru-RU" sz="2200" dirty="0">
                <a:solidFill>
                  <a:srgbClr val="005EA4"/>
                </a:solidFill>
              </a:rPr>
              <a:t>гигиена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Радиационная гигиена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Паразитология</a:t>
            </a:r>
          </a:p>
          <a:p>
            <a:r>
              <a:rPr lang="ru-RU" sz="2200" dirty="0" err="1" smtClean="0">
                <a:solidFill>
                  <a:srgbClr val="005EA4"/>
                </a:solidFill>
              </a:rPr>
              <a:t>Дезинфектология</a:t>
            </a:r>
            <a:endParaRPr lang="ru-RU" sz="2200" dirty="0" smtClean="0">
              <a:solidFill>
                <a:srgbClr val="005EA4"/>
              </a:solidFill>
            </a:endParaRPr>
          </a:p>
          <a:p>
            <a:r>
              <a:rPr lang="ru-RU" sz="2200" dirty="0" smtClean="0">
                <a:solidFill>
                  <a:srgbClr val="005EA4"/>
                </a:solidFill>
              </a:rPr>
              <a:t>Санитарно-гигиенические </a:t>
            </a:r>
            <a:r>
              <a:rPr lang="ru-RU" sz="2200" dirty="0">
                <a:solidFill>
                  <a:srgbClr val="005EA4"/>
                </a:solidFill>
              </a:rPr>
              <a:t>лабораторные исследования</a:t>
            </a:r>
          </a:p>
          <a:p>
            <a:r>
              <a:rPr lang="ru-RU" sz="2200" dirty="0">
                <a:solidFill>
                  <a:srgbClr val="005EA4"/>
                </a:solidFill>
              </a:rPr>
              <a:t>Социальная гигиена и организация госсанэпидслужбы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Эпидемиология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Вирусология</a:t>
            </a:r>
          </a:p>
          <a:p>
            <a:r>
              <a:rPr lang="ru-RU" sz="2200" dirty="0" smtClean="0">
                <a:solidFill>
                  <a:srgbClr val="005EA4"/>
                </a:solidFill>
              </a:rPr>
              <a:t>Бактериология</a:t>
            </a:r>
            <a:endParaRPr lang="ru-RU" sz="2200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76814"/>
            <a:ext cx="66064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ФУНДАМЕНТАЛЬНАЯ </a:t>
            </a:r>
            <a:br>
              <a:rPr lang="ru-RU" sz="3200" b="1" dirty="0" smtClean="0">
                <a:solidFill>
                  <a:srgbClr val="3333CC"/>
                </a:solidFill>
              </a:rPr>
            </a:br>
            <a:r>
              <a:rPr lang="ru-RU" sz="3200" b="1" dirty="0" smtClean="0">
                <a:solidFill>
                  <a:srgbClr val="3333CC"/>
                </a:solidFill>
              </a:rPr>
              <a:t>МЕДИЦИНА</a:t>
            </a:r>
            <a:endParaRPr lang="ru-RU" sz="3200" b="1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10571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EA4"/>
                </a:solidFill>
              </a:rPr>
              <a:t>Медицинская биохимия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EA4"/>
                </a:solidFill>
              </a:rPr>
              <a:t>Медицинская биофизика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EA4"/>
                </a:solidFill>
              </a:rPr>
              <a:t>Медицинская кибернетика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EA4"/>
                </a:solidFill>
              </a:rPr>
              <a:t>Фундаментальная медицина</a:t>
            </a:r>
            <a:endParaRPr lang="ru-RU" sz="2800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7205" y="249605"/>
            <a:ext cx="164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a typeface="+mj-ea"/>
                <a:cs typeface="+mj-cs"/>
              </a:rPr>
              <a:t>Санитар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95383"/>
            <a:ext cx="4545533" cy="276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2" y="976894"/>
            <a:ext cx="4305779" cy="28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8722" y="4581595"/>
            <a:ext cx="3934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представитель </a:t>
            </a:r>
            <a:r>
              <a:rPr lang="ru-RU" dirty="0">
                <a:solidFill>
                  <a:srgbClr val="7030A0"/>
                </a:solidFill>
              </a:rPr>
              <a:t>младшего медицинского персонала, </a:t>
            </a:r>
            <a:r>
              <a:rPr lang="ru-RU" b="1" dirty="0">
                <a:solidFill>
                  <a:srgbClr val="7030A0"/>
                </a:solidFill>
              </a:rPr>
              <a:t>не имеющий медицинского образования </a:t>
            </a:r>
            <a:r>
              <a:rPr lang="ru-RU" dirty="0">
                <a:solidFill>
                  <a:srgbClr val="7030A0"/>
                </a:solidFill>
              </a:rPr>
              <a:t>и выполняющий различные функции, необходимые пациентам, врачам, медсестрам.</a:t>
            </a:r>
          </a:p>
        </p:txBody>
      </p:sp>
    </p:spTree>
    <p:extLst>
      <p:ext uri="{BB962C8B-B14F-4D97-AF65-F5344CB8AC3E}">
        <p14:creationId xmlns:p14="http://schemas.microsoft.com/office/powerpoint/2010/main" val="240125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7205" y="249605"/>
            <a:ext cx="1974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a typeface="+mj-ea"/>
                <a:cs typeface="+mj-cs"/>
              </a:rPr>
              <a:t>Спасатель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6443"/>
            <a:ext cx="3744416" cy="248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0497"/>
            <a:ext cx="3915519" cy="26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6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452202"/>
            <a:ext cx="4975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a typeface="+mj-ea"/>
                <a:cs typeface="+mj-cs"/>
              </a:rPr>
              <a:t>Медицинский регистратор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19275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94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33295"/>
              </p:ext>
            </p:extLst>
          </p:nvPr>
        </p:nvGraphicFramePr>
        <p:xfrm>
          <a:off x="179512" y="548680"/>
          <a:ext cx="8712968" cy="5904120"/>
        </p:xfrm>
        <a:graphic>
          <a:graphicData uri="http://schemas.openxmlformats.org/drawingml/2006/table">
            <a:tbl>
              <a:tblPr/>
              <a:tblGrid>
                <a:gridCol w="2088232"/>
                <a:gridCol w="1440160"/>
                <a:gridCol w="1008112"/>
                <a:gridCol w="1512168"/>
                <a:gridCol w="864096"/>
                <a:gridCol w="1008112"/>
                <a:gridCol w="792088"/>
              </a:tblGrid>
              <a:tr h="502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ФУНДАМЕНТАЛЬНАЯ МЕДИЦИНА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B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КЛИНИЧЕСКАЯ МЕДИЦИНА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B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НАУКИ О ЗДОРОВЬЕ И ПРОФИЛАКТИЧЕСКАЯ МЕДИЦИНА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B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ФАРМАЦИЯ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B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СЕСТРИНСКОЕ ДЕЛО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ВЕТЕРИНА-РИЯ И ЗОО-ТЕХНИЯ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B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ПРОФЕССИИ СРЕДНЕГО ПРОФЕССИОНАЛЬНОГО ОБРАЗОВАНИЯ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СПЕЦИАЛЬНОСТИ СРЕДНЕГО ПРОФЕССИОНАЛЬНОГО ОБРАЗОВАНИЯ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Направления подготовки высшего образования -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бакалавриата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0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Направления подготовки высшего образования -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магистратуры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Специальности высшего образования - подготовки кадров высшей квалификации по программам </a:t>
                      </a:r>
                      <a:r>
                        <a:rPr lang="ru-R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ассистентуры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-стажировки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3800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Специальности высшего образования - </a:t>
                      </a:r>
                      <a:r>
                        <a:rPr lang="ru-R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специалитета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677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Направления подготовки высшего образования - подготовки кадров высшей квалификации по программам подготовки научно-педагогических кадров в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аспирантуре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7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Направления подготовки высшего образования - подготовки кадров высшей квалификации по программам подготовки научно-педагогических кадров в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адъюнктуре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44" marR="8244" marT="82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Специальности высшего образования - подготовки кадров высшей квалификации по программам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ординатуры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244" marR="8244" marT="8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6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3472" y="548680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Санкт-Петербургский медицинский колледж — структурное подразделение ПГУПС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Медицинский колледж ФГБОУ ВО «СПбГУ»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Медицинское </a:t>
            </a:r>
            <a:r>
              <a:rPr lang="ru-RU" sz="2000" b="1" dirty="0" smtClean="0">
                <a:solidFill>
                  <a:srgbClr val="005EA4"/>
                </a:solidFill>
              </a:rPr>
              <a:t>училище </a:t>
            </a:r>
            <a:r>
              <a:rPr lang="ru-RU" sz="2000" b="1" dirty="0">
                <a:solidFill>
                  <a:srgbClr val="005EA4"/>
                </a:solidFill>
              </a:rPr>
              <a:t>института сестринского образования </a:t>
            </a:r>
            <a:r>
              <a:rPr lang="ru-RU" sz="2000" b="1" dirty="0" err="1">
                <a:solidFill>
                  <a:srgbClr val="005EA4"/>
                </a:solidFill>
              </a:rPr>
              <a:t>ПСПбГМУ</a:t>
            </a:r>
            <a:r>
              <a:rPr lang="ru-RU" sz="2000" b="1" dirty="0">
                <a:solidFill>
                  <a:srgbClr val="005EA4"/>
                </a:solidFill>
              </a:rPr>
              <a:t> им. </a:t>
            </a:r>
            <a:r>
              <a:rPr lang="ru-RU" sz="2000" b="1" dirty="0" smtClean="0">
                <a:solidFill>
                  <a:srgbClr val="005EA4"/>
                </a:solidFill>
              </a:rPr>
              <a:t>академика И.П</a:t>
            </a:r>
            <a:r>
              <a:rPr lang="ru-RU" sz="2000" b="1" dirty="0">
                <a:solidFill>
                  <a:srgbClr val="005EA4"/>
                </a:solidFill>
              </a:rPr>
              <a:t>. Павлова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ФГБВОУ ВО Военно-медицинская академия имени  </a:t>
            </a:r>
            <a:br>
              <a:rPr lang="ru-RU" sz="2000" b="1" dirty="0">
                <a:solidFill>
                  <a:srgbClr val="005EA4"/>
                </a:solidFill>
              </a:rPr>
            </a:br>
            <a:r>
              <a:rPr lang="ru-RU" sz="2000" b="1" dirty="0">
                <a:solidFill>
                  <a:srgbClr val="005EA4"/>
                </a:solidFill>
              </a:rPr>
              <a:t>С.М. Кирова, факультет среднего образования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5EA4"/>
                </a:solidFill>
              </a:rPr>
              <a:t>СПб </a:t>
            </a:r>
            <a:r>
              <a:rPr lang="ru-RU" sz="2000" b="1" dirty="0">
                <a:solidFill>
                  <a:srgbClr val="005EA4"/>
                </a:solidFill>
              </a:rPr>
              <a:t>базовый фармацевтический техникум ФГБОУ ВО СПХФУ Минздрава России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«Акушерский колледж»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«Медицинский колледж им. В.М. Бехтерева»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«Медицинский колледж №1»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«Медицинский колледж №2»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«Медицинский колледж №3»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«Медицинский техникум №2»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«Медицинский техникум № 9»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СПб ГБПОУ «Фельдшерский колледж»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5EA4"/>
                </a:solidFill>
              </a:rPr>
              <a:t>ФГБПОУ </a:t>
            </a:r>
            <a:r>
              <a:rPr lang="ru-RU" sz="2000" b="1" dirty="0" smtClean="0">
                <a:solidFill>
                  <a:srgbClr val="005EA4"/>
                </a:solidFill>
              </a:rPr>
              <a:t>СПб </a:t>
            </a:r>
            <a:r>
              <a:rPr lang="ru-RU" sz="2000" b="1" dirty="0">
                <a:solidFill>
                  <a:srgbClr val="005EA4"/>
                </a:solidFill>
              </a:rPr>
              <a:t>Медико-технический колледж ФМБА </a:t>
            </a:r>
            <a:endParaRPr lang="ru-RU" sz="2000" b="1" dirty="0" smtClean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1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89" y="11147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СЕСТРИНСКОЕ ДЕЛО</a:t>
            </a:r>
            <a:br>
              <a:rPr lang="ru-RU" sz="3600" b="1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квалификация выпускника – 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медицинская сестра/медицинский брат 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/>
            </a:r>
            <a:br>
              <a:rPr lang="ru-RU" sz="2700" dirty="0" smtClean="0">
                <a:solidFill>
                  <a:srgbClr val="3333CC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19672" y="2741832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Младшая медицинская сестра по уходу за больными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Сестринское дело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Медицинский </a:t>
            </a:r>
            <a:r>
              <a:rPr lang="ru-RU" sz="2800" dirty="0" smtClean="0">
                <a:solidFill>
                  <a:srgbClr val="005EA4"/>
                </a:solidFill>
              </a:rPr>
              <a:t>массаж</a:t>
            </a:r>
            <a:endParaRPr lang="ru-RU" sz="2800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2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85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СЕСТРИНСКОЕ ДЕЛО</a:t>
            </a:r>
            <a:br>
              <a:rPr lang="ru-RU" sz="3600" b="1" dirty="0" smtClean="0">
                <a:solidFill>
                  <a:srgbClr val="3333CC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653319"/>
            <a:ext cx="56625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Медицинский колледж ПГУПС</a:t>
            </a:r>
          </a:p>
          <a:p>
            <a:r>
              <a:rPr lang="ru-RU" dirty="0" smtClean="0"/>
              <a:t>Медицинский колледж СПбГУ</a:t>
            </a:r>
          </a:p>
          <a:p>
            <a:r>
              <a:rPr lang="ru-RU" dirty="0" smtClean="0"/>
              <a:t>Медицинское училище ГМУ им. </a:t>
            </a:r>
            <a:r>
              <a:rPr lang="ru-RU" dirty="0" err="1" smtClean="0"/>
              <a:t>ак</a:t>
            </a:r>
            <a:r>
              <a:rPr lang="ru-RU" dirty="0" smtClean="0"/>
              <a:t>. И.П. Павлова</a:t>
            </a:r>
          </a:p>
          <a:p>
            <a:r>
              <a:rPr lang="ru-RU" dirty="0" smtClean="0"/>
              <a:t>Факультет среднего образования ВМА им. С. М. Кирова</a:t>
            </a:r>
          </a:p>
          <a:p>
            <a:r>
              <a:rPr lang="ru-RU" dirty="0" smtClean="0"/>
              <a:t>Акушерский колледж</a:t>
            </a:r>
          </a:p>
          <a:p>
            <a:r>
              <a:rPr lang="ru-RU" dirty="0" smtClean="0"/>
              <a:t>Медицинский колледж им. В.М. Бехтерева</a:t>
            </a:r>
          </a:p>
          <a:p>
            <a:r>
              <a:rPr lang="ru-RU" dirty="0" smtClean="0"/>
              <a:t>Медицинский колледж №1</a:t>
            </a:r>
          </a:p>
          <a:p>
            <a:r>
              <a:rPr lang="ru-RU" dirty="0" smtClean="0"/>
              <a:t>Медицинский колледж №2</a:t>
            </a:r>
          </a:p>
          <a:p>
            <a:r>
              <a:rPr lang="ru-RU" dirty="0" smtClean="0"/>
              <a:t>Медицинский техникум №2</a:t>
            </a:r>
          </a:p>
          <a:p>
            <a:r>
              <a:rPr lang="ru-RU" dirty="0" smtClean="0"/>
              <a:t>Медицинский техникум № 9</a:t>
            </a:r>
          </a:p>
          <a:p>
            <a:r>
              <a:rPr lang="ru-RU" dirty="0" smtClean="0"/>
              <a:t>Фельдшерский колледж</a:t>
            </a:r>
          </a:p>
          <a:p>
            <a:r>
              <a:rPr lang="ru-RU" dirty="0" smtClean="0"/>
              <a:t>Медико-технический колледж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7144"/>
            <a:ext cx="2997503" cy="224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1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83" y="1061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333CC"/>
                </a:solidFill>
              </a:rPr>
              <a:t>Сестринское дело</a:t>
            </a:r>
            <a:r>
              <a:rPr lang="ru-RU" dirty="0">
                <a:solidFill>
                  <a:srgbClr val="3333CC"/>
                </a:solidFill>
              </a:rPr>
              <a:t/>
            </a:r>
            <a:br>
              <a:rPr lang="ru-RU" dirty="0">
                <a:solidFill>
                  <a:srgbClr val="3333CC"/>
                </a:solidFill>
              </a:rPr>
            </a:br>
            <a:r>
              <a:rPr lang="ru-RU" sz="2700" b="1" dirty="0">
                <a:solidFill>
                  <a:srgbClr val="3333CC"/>
                </a:solidFill>
              </a:rPr>
              <a:t/>
            </a:r>
            <a:br>
              <a:rPr lang="ru-RU" sz="2700" b="1" dirty="0">
                <a:solidFill>
                  <a:srgbClr val="3333CC"/>
                </a:solidFill>
              </a:rPr>
            </a:br>
            <a:r>
              <a:rPr lang="ru-RU" sz="2700" b="1" dirty="0" smtClean="0">
                <a:solidFill>
                  <a:srgbClr val="3333CC"/>
                </a:solidFill>
              </a:rPr>
              <a:t>Медицинский массаж</a:t>
            </a:r>
            <a:br>
              <a:rPr lang="ru-RU" sz="2700" b="1" dirty="0" smtClean="0">
                <a:solidFill>
                  <a:srgbClr val="3333CC"/>
                </a:solidFill>
              </a:rPr>
            </a:br>
            <a:r>
              <a:rPr lang="ru-RU" sz="2000" dirty="0" smtClean="0">
                <a:solidFill>
                  <a:srgbClr val="3333CC"/>
                </a:solidFill>
              </a:rPr>
              <a:t>квалификация </a:t>
            </a:r>
            <a:r>
              <a:rPr lang="ru-RU" sz="2000" dirty="0">
                <a:solidFill>
                  <a:srgbClr val="3333CC"/>
                </a:solidFill>
              </a:rPr>
              <a:t>выпускника – </a:t>
            </a:r>
            <a:br>
              <a:rPr lang="ru-RU" sz="2000" dirty="0">
                <a:solidFill>
                  <a:srgbClr val="3333CC"/>
                </a:solidFill>
              </a:rPr>
            </a:br>
            <a:r>
              <a:rPr lang="ru-RU" sz="2000" dirty="0">
                <a:solidFill>
                  <a:srgbClr val="3333CC"/>
                </a:solidFill>
              </a:rPr>
              <a:t>медицинская сестра </a:t>
            </a:r>
            <a:r>
              <a:rPr lang="ru-RU" sz="2000" dirty="0" smtClean="0">
                <a:solidFill>
                  <a:srgbClr val="3333CC"/>
                </a:solidFill>
              </a:rPr>
              <a:t>по массажу/медицинский брат по массажу</a:t>
            </a:r>
            <a:r>
              <a:rPr lang="ru-RU" dirty="0">
                <a:solidFill>
                  <a:srgbClr val="005EA4"/>
                </a:solidFill>
              </a:rPr>
              <a:t/>
            </a:r>
            <a:br>
              <a:rPr lang="ru-RU" dirty="0">
                <a:solidFill>
                  <a:srgbClr val="005EA4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7160" y="2583187"/>
            <a:ext cx="566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Медицинский техникум №2</a:t>
            </a:r>
          </a:p>
          <a:p>
            <a:r>
              <a:rPr lang="ru-RU" dirty="0" smtClean="0"/>
              <a:t>Медицинский техникум № 9</a:t>
            </a:r>
          </a:p>
        </p:txBody>
      </p:sp>
      <p:pic>
        <p:nvPicPr>
          <p:cNvPr id="6146" name="Picture 2" descr="\\serv-kamis\sin_nab_folder\abi_folder\АРХИВ\АБИЛИМПИКС\Абилимпикс (для книги)\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7321"/>
            <a:ext cx="4140288" cy="27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5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77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Сестринское дело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Анестезиология-реаниматология</a:t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– </a:t>
            </a:r>
            <a:b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медицинская сестра с углубленной подготовкой</a:t>
            </a:r>
            <a:r>
              <a:rPr lang="ru-RU" dirty="0" smtClean="0">
                <a:solidFill>
                  <a:srgbClr val="005EA4"/>
                </a:solidFill>
              </a:rPr>
              <a:t/>
            </a:r>
            <a:br>
              <a:rPr lang="ru-RU" dirty="0" smtClean="0">
                <a:solidFill>
                  <a:srgbClr val="005EA4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75512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Факультет среднего образования ВМА им. С. М. Кирова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85618"/>
            <a:ext cx="4032448" cy="273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66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</a:rPr>
              <a:t>КЛИНИЧЕСКАЯ МЕДИЦИНА</a:t>
            </a:r>
            <a:endParaRPr lang="ru-RU" sz="3200" b="1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082" y="1214618"/>
            <a:ext cx="5814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Лечебное дело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Акушерское дело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Лабораторная диагностика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Медицинская оптика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Стоматология ортопедическая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Стоматология профилактическая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EA4"/>
                </a:solidFill>
              </a:rPr>
              <a:t>Педиатрия</a:t>
            </a:r>
            <a:endParaRPr lang="ru-RU" sz="2800" dirty="0">
              <a:solidFill>
                <a:srgbClr val="005EA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EA4"/>
                </a:solidFill>
              </a:rPr>
              <a:t>Клиническая </a:t>
            </a:r>
            <a:r>
              <a:rPr lang="ru-RU" sz="2800" dirty="0">
                <a:solidFill>
                  <a:srgbClr val="005EA4"/>
                </a:solidFill>
              </a:rPr>
              <a:t>медицина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Акушерство и гинекология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5EA4"/>
                </a:solidFill>
              </a:rPr>
              <a:t>Анестезиология-реаниматология</a:t>
            </a:r>
          </a:p>
        </p:txBody>
      </p:sp>
    </p:spTree>
    <p:extLst>
      <p:ext uri="{BB962C8B-B14F-4D97-AF65-F5344CB8AC3E}">
        <p14:creationId xmlns:p14="http://schemas.microsoft.com/office/powerpoint/2010/main" val="289393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09" y="1114761"/>
            <a:ext cx="7122743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Лечебное дело</a:t>
            </a:r>
            <a:br>
              <a:rPr lang="ru-RU" sz="27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</a:t>
            </a: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– </a:t>
            </a:r>
            <a:b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фельдшер</a:t>
            </a:r>
            <a:r>
              <a:rPr lang="ru-RU" dirty="0" smtClean="0">
                <a:solidFill>
                  <a:srgbClr val="005EA4"/>
                </a:solidFill>
              </a:rPr>
              <a:t/>
            </a:r>
            <a:br>
              <a:rPr lang="ru-RU" dirty="0" smtClean="0">
                <a:solidFill>
                  <a:srgbClr val="005EA4"/>
                </a:solidFill>
              </a:rPr>
            </a:br>
            <a:endParaRPr lang="ru-RU" dirty="0">
              <a:solidFill>
                <a:srgbClr val="3333CC"/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" y="1268760"/>
            <a:ext cx="1020903" cy="6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144547" y="122588"/>
            <a:ext cx="933939" cy="6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188014" y="527541"/>
            <a:ext cx="757672" cy="7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65777" y="1787250"/>
            <a:ext cx="970400" cy="6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112249" y="5368105"/>
            <a:ext cx="1000522" cy="5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78363" y="5971617"/>
            <a:ext cx="907627" cy="6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02143" y="2322659"/>
            <a:ext cx="997661" cy="6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2" y="4725144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924944"/>
            <a:ext cx="1047308" cy="6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77433" y="4156157"/>
            <a:ext cx="893112" cy="6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68241" y="3505542"/>
            <a:ext cx="681135" cy="6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2235921"/>
            <a:ext cx="5683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Медицинский колледж ПГУПС</a:t>
            </a:r>
          </a:p>
          <a:p>
            <a:r>
              <a:rPr lang="ru-RU" dirty="0" smtClean="0"/>
              <a:t>Медицинский колледж №1</a:t>
            </a:r>
          </a:p>
          <a:p>
            <a:r>
              <a:rPr lang="ru-RU" dirty="0" smtClean="0"/>
              <a:t>Медицинский колледж №2</a:t>
            </a:r>
          </a:p>
          <a:p>
            <a:r>
              <a:rPr lang="ru-RU" dirty="0" smtClean="0"/>
              <a:t>Фельдшерский колледж</a:t>
            </a:r>
          </a:p>
          <a:p>
            <a:r>
              <a:rPr lang="ru-RU" dirty="0" smtClean="0"/>
              <a:t>Медико-технический колледж</a:t>
            </a:r>
          </a:p>
          <a:p>
            <a:r>
              <a:rPr lang="ru-RU" dirty="0" smtClean="0"/>
              <a:t>Факультет </a:t>
            </a:r>
            <a:r>
              <a:rPr lang="ru-RU" dirty="0"/>
              <a:t>среднего образования ВМА им. С. М. Кирова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08055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Акушерское дело</a:t>
            </a:r>
            <a:br>
              <a:rPr lang="ru-RU" sz="2400" b="1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квалификация выпускника – </a:t>
            </a:r>
          </a:p>
          <a:p>
            <a:pPr algn="ctr"/>
            <a:r>
              <a:rPr lang="ru-RU" dirty="0" smtClean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акушерка</a:t>
            </a:r>
            <a:r>
              <a:rPr lang="ru-RU" dirty="0" smtClean="0">
                <a:solidFill>
                  <a:srgbClr val="005EA4"/>
                </a:solidFill>
              </a:rPr>
              <a:t/>
            </a:r>
            <a:br>
              <a:rPr lang="ru-RU" dirty="0" smtClean="0">
                <a:solidFill>
                  <a:srgbClr val="005EA4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36456" y="5369631"/>
            <a:ext cx="22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Акушерский колледж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4897" y="43083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  <a:ea typeface="+mj-ea"/>
                <a:cs typeface="+mj-cs"/>
              </a:rPr>
              <a:t>Клиническая медицина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21155"/>
            <a:ext cx="2886778" cy="288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69249"/>
            <a:ext cx="3602164" cy="274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0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378</Words>
  <Application>Microsoft Office PowerPoint</Application>
  <PresentationFormat>Экран (4:3)</PresentationFormat>
  <Paragraphs>175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V ГОРОДСКОЙ ФЕСТИВАЛЬ  ПРОФЕССИОНАЛЬНОГО  МАСТЕРСТВА  «ИСКУССТВО ЛЕЧИТЬ»  ПРОФЕССИИ и СПЕЦИАЛЬНОСТИ СРЕДНЕГО ПРОФЕССИОНАЛЬНОГО ОБРАЗОВАНИЯ. ОБРАЗОВАТЕЛЬНЫЕ УЧРЕЖДЕНИЯ  19 октября 2022 года ГБНОУ ДУМ СПб, СПб ГБПОУ «Акушерский колледж» </vt:lpstr>
      <vt:lpstr>Презентация PowerPoint</vt:lpstr>
      <vt:lpstr>Презентация PowerPoint</vt:lpstr>
      <vt:lpstr>СЕСТРИНСКОЕ ДЕЛО квалификация выпускника –  медицинская сестра/медицинский брат   </vt:lpstr>
      <vt:lpstr>СЕСТРИНСКОЕ ДЕЛО </vt:lpstr>
      <vt:lpstr>Сестринское дело  Медицинский массаж квалификация выпускника –  медицинская сестра по массажу/медицинский брат по массажу </vt:lpstr>
      <vt:lpstr>Сестринское дело  Анестезиология-реаниматология квалификация выпускника –  медицинская сестра с углубленной подготовкой </vt:lpstr>
      <vt:lpstr>КЛИНИЧЕСКАЯ МЕДИЦИНА</vt:lpstr>
      <vt:lpstr> Лечебное дело квалификация выпускника –  фельдшер </vt:lpstr>
      <vt:lpstr> Лабораторная диагностика квалификация выпускника – медицинский лабораторный техник </vt:lpstr>
      <vt:lpstr> Стоматология ортопедическая квалификация выпускника –  зубной техник Стоматология профилактическая квалификация выпускника –  гигиенист стоматологический </vt:lpstr>
      <vt:lpstr>ФАРМАЦИЯ</vt:lpstr>
      <vt:lpstr>Презентация PowerPoint</vt:lpstr>
      <vt:lpstr>НАУКИ О ЗДОРОВЬЕ  И ПРОФИЛАКТИЧЕСКАЯ МЕДИЦИНА</vt:lpstr>
      <vt:lpstr>ФУНДАМЕНТАЛЬНАЯ  МЕДИЦИНА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32</cp:revision>
  <dcterms:created xsi:type="dcterms:W3CDTF">2019-10-22T07:31:38Z</dcterms:created>
  <dcterms:modified xsi:type="dcterms:W3CDTF">2022-10-21T09:57:43Z</dcterms:modified>
</cp:coreProperties>
</file>