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A68"/>
    <a:srgbClr val="7A8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08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772BE-EF43-4A2F-A44F-F696EBA1EC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2ADA9F-8963-4216-96F2-D36A6C88C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6823C-AC9B-416E-B8EC-098A1845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A42C61-3464-41D2-BC14-0F59E689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A332F1-28CE-4788-B132-F5169023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9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29652-27E1-4D94-844D-9554767A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606977-023E-47B6-89A7-0B7D39765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B4F7BA-FBE9-4F04-A2A4-1304A4488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6891B-D6B2-4E31-8B8D-9B25D3FB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B1733C-BC33-4166-91D3-4EED5759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4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104A6E-18E2-44E0-8CB8-C4CD1620C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30E59-304D-4316-9F4D-B7A354D22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8AC088-BE12-44AF-9581-FBE2E37D7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82605B-0A27-49C5-B31A-19DFC05E0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837D4-F876-44E7-9CCF-F3251EA6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1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57CEA-CB7F-4101-A6CC-B275266F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0CCFF-7725-417E-9144-F84FE5B7F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52FB5-F4F8-401A-AFC9-238357C0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4012EC-3381-4A9B-B213-2FCF5605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473DC2-D0A4-480A-8B7A-A63D9B53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8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9EC32-7B7B-4FE4-8D8E-A7A0DA18E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D48BB2-6570-4FFA-B74B-8351DAB2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CA2AC-6405-43A7-8C3B-D91C7127A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632E0-EE3B-4224-AE0B-6DBCCEAE3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10A4C-22B1-4FF6-B344-2DD79761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5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923E54-1ACC-4DA2-B09A-E614ABBD4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C38B5-2718-4410-A19B-33B95A9DC3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E27C85-7395-4E64-80AD-E67E27A9B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B8A548-E6DC-420B-8533-D7DD35F52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16352D-CCE8-4D11-846F-EDCAFEFE5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6A58B0-2A2B-4A9B-B868-0FD8E790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89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F5491-5353-44E3-BD88-7396FBE04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88846-4BA0-4ABE-AFB7-4CA360218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301264-CB31-4348-8F1C-8486FB8C5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469A54-3A14-40C8-A288-2883EEF68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6870C6F-2D3D-43DF-AFAA-08FA1A6166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BF2C5A-D4B6-4AEE-AD2D-CA173EB9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EC7279-F8E0-40A4-BB38-7E4B7A3FB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AB27EFF-C828-4F15-A74D-FC43E796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F95F3-4FD2-44EA-8F69-25C0CDC68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6E7FF5A-DF76-41F7-96DE-F597EFFC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0A1F9E-F9C1-443C-9B61-BB425F982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257509-0F2C-4182-B1FF-BBA7CE77B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49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8B0B1B-DD32-4435-A822-2734F965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D8B3DD-F5E5-432E-ABEA-8A3F515C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379A48-A90B-4E03-BDC9-90B3DEFF7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B0DB4-7F8E-44FE-B71F-8F05A1F8B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8FA546-D6B9-417C-B731-1CFF0A4E3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845C90-5799-44B0-927D-56FD453A8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0F7790-526C-431D-8BDE-F4EF94F1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DB6150-537A-4E1E-9B84-AD9752862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5F5AA4-6DEC-45E7-BE3E-14A028CC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BCB5F7-E949-4DE3-8A8F-D222E5A7E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CB62A8-E2D5-4FB0-93F6-D087CA800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5F9F4F-05A5-44A0-8D95-2A79D774B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B58BC4-7D30-4282-890C-CE0D95899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91E96-8348-403B-874E-F4BBD0C2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F6DF68-E0C1-421F-B3AC-257412C20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B40FB-EEC3-4E96-98C5-3B8AB314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7C9882-6118-42FF-AB19-1AEC2A2B9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90D7BB-04FF-4C48-8388-FE1CEF61D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CC53-0CF9-48BC-A1F6-CF646A4339F0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8FEF0-141E-4E7F-A463-B263C6F152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E949B4-00AE-499A-B3D2-870C80D76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E3749-DD26-447D-9529-F2DAB4878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1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20678A55-6E0B-4D94-B63E-693FED564741}"/>
              </a:ext>
            </a:extLst>
          </p:cNvPr>
          <p:cNvSpPr/>
          <p:nvPr/>
        </p:nvSpPr>
        <p:spPr>
          <a:xfrm>
            <a:off x="0" y="2920701"/>
            <a:ext cx="12424410" cy="1094917"/>
          </a:xfrm>
          <a:prstGeom prst="roundRect">
            <a:avLst/>
          </a:prstGeom>
          <a:gradFill flip="none" rotWithShape="1">
            <a:gsLst>
              <a:gs pos="4000">
                <a:srgbClr val="163A68"/>
              </a:gs>
              <a:gs pos="41000">
                <a:schemeClr val="accent1">
                  <a:lumMod val="45000"/>
                  <a:lumOff val="55000"/>
                  <a:alpha val="86000"/>
                </a:schemeClr>
              </a:gs>
              <a:gs pos="59000">
                <a:schemeClr val="accent1">
                  <a:lumMod val="45000"/>
                  <a:lumOff val="55000"/>
                  <a:alpha val="66000"/>
                </a:schemeClr>
              </a:gs>
              <a:gs pos="90000">
                <a:schemeClr val="bg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2CA88E-DE09-401A-AB79-D1933E21BD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5" t="6242" r="5938" b="5821"/>
          <a:stretch/>
        </p:blipFill>
        <p:spPr bwMode="auto">
          <a:xfrm>
            <a:off x="10230152" y="407525"/>
            <a:ext cx="1599353" cy="15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F8D967-2389-40D1-9ACA-16B79A2FA2D9}"/>
              </a:ext>
            </a:extLst>
          </p:cNvPr>
          <p:cNvSpPr txBox="1"/>
          <p:nvPr/>
        </p:nvSpPr>
        <p:spPr>
          <a:xfrm>
            <a:off x="714103" y="994586"/>
            <a:ext cx="9878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163A68"/>
                </a:solidFill>
                <a:latin typeface="Century Gothic" panose="020B0502020202020204" pitchFamily="34" charset="0"/>
              </a:rPr>
              <a:t>Российский Государственный Гидрометеорологический университет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F51917-1A18-4343-9E88-0332E5725296}"/>
              </a:ext>
            </a:extLst>
          </p:cNvPr>
          <p:cNvSpPr txBox="1"/>
          <p:nvPr/>
        </p:nvSpPr>
        <p:spPr>
          <a:xfrm>
            <a:off x="714103" y="2473049"/>
            <a:ext cx="343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A8EB3"/>
                </a:solidFill>
                <a:latin typeface="Century Gothic" panose="020B0502020202020204" pitchFamily="34" charset="0"/>
              </a:rPr>
              <a:t>ПРАКТИКУМ</a:t>
            </a:r>
            <a:endParaRPr lang="ru-RU" dirty="0">
              <a:solidFill>
                <a:srgbClr val="7A8EB3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C94D9-B0AD-4E41-8126-4FB5B9074478}"/>
              </a:ext>
            </a:extLst>
          </p:cNvPr>
          <p:cNvSpPr txBox="1"/>
          <p:nvPr/>
        </p:nvSpPr>
        <p:spPr>
          <a:xfrm>
            <a:off x="714103" y="3044279"/>
            <a:ext cx="60981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ЗАРАБОТНАЯ ПЛАТА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C3810F5-4EF7-4610-91DB-8703CE16C054}"/>
              </a:ext>
            </a:extLst>
          </p:cNvPr>
          <p:cNvCxnSpPr>
            <a:cxnSpLocks/>
          </p:cNvCxnSpPr>
          <p:nvPr/>
        </p:nvCxnSpPr>
        <p:spPr>
          <a:xfrm>
            <a:off x="-87086" y="1394696"/>
            <a:ext cx="9951176" cy="0"/>
          </a:xfrm>
          <a:prstGeom prst="line">
            <a:avLst/>
          </a:prstGeom>
          <a:ln>
            <a:solidFill>
              <a:srgbClr val="163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6AD1B74-4311-4AEA-8DD7-65ACD60B97C6}"/>
              </a:ext>
            </a:extLst>
          </p:cNvPr>
          <p:cNvSpPr txBox="1"/>
          <p:nvPr/>
        </p:nvSpPr>
        <p:spPr>
          <a:xfrm>
            <a:off x="714103" y="4139196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7A8EB3"/>
                </a:solidFill>
                <a:latin typeface="Century Gothic" panose="020B0502020202020204" pitchFamily="34" charset="0"/>
              </a:rPr>
              <a:t>В РАЗРАБОТКЕ УЧАСТВОВАЛИ: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F310285-4373-4632-9108-4ABF7A69D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076" y="4502699"/>
            <a:ext cx="2721429" cy="272142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340A499-1A8A-4E39-AF35-6851286A330A}"/>
              </a:ext>
            </a:extLst>
          </p:cNvPr>
          <p:cNvSpPr txBox="1"/>
          <p:nvPr/>
        </p:nvSpPr>
        <p:spPr>
          <a:xfrm>
            <a:off x="714103" y="4663084"/>
            <a:ext cx="49391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7A8EB3"/>
                </a:solidFill>
                <a:latin typeface="Century Gothic" panose="020B0502020202020204" pitchFamily="34" charset="0"/>
              </a:rPr>
              <a:t>доц. каф. </a:t>
            </a:r>
            <a:r>
              <a:rPr lang="ru-RU" sz="1600" dirty="0" smtClean="0">
                <a:solidFill>
                  <a:srgbClr val="7A8EB3"/>
                </a:solidFill>
                <a:latin typeface="Century Gothic" panose="020B0502020202020204" pitchFamily="34" charset="0"/>
              </a:rPr>
              <a:t>ЭППиУС, </a:t>
            </a:r>
            <a:r>
              <a:rPr lang="ru-RU" sz="1600" dirty="0">
                <a:solidFill>
                  <a:srgbClr val="7A8EB3"/>
                </a:solidFill>
                <a:latin typeface="Century Gothic" panose="020B0502020202020204" pitchFamily="34" charset="0"/>
              </a:rPr>
              <a:t>к.э.н. Островская Е.Н.</a:t>
            </a:r>
          </a:p>
          <a:p>
            <a:r>
              <a:rPr lang="ru-RU" sz="1600" dirty="0">
                <a:solidFill>
                  <a:srgbClr val="7A8EB3"/>
                </a:solidFill>
                <a:latin typeface="Century Gothic" panose="020B0502020202020204" pitchFamily="34" charset="0"/>
              </a:rPr>
              <a:t>доц. каф. </a:t>
            </a:r>
            <a:r>
              <a:rPr lang="ru-RU" sz="1600" dirty="0" smtClean="0">
                <a:solidFill>
                  <a:srgbClr val="7A8EB3"/>
                </a:solidFill>
                <a:latin typeface="Century Gothic" panose="020B0502020202020204" pitchFamily="34" charset="0"/>
              </a:rPr>
              <a:t>ЭППиУС, </a:t>
            </a:r>
            <a:r>
              <a:rPr lang="ru-RU" sz="1600" dirty="0">
                <a:solidFill>
                  <a:srgbClr val="7A8EB3"/>
                </a:solidFill>
                <a:latin typeface="Century Gothic" panose="020B0502020202020204" pitchFamily="34" charset="0"/>
              </a:rPr>
              <a:t>к.э.н. Семенова Ю.Е.</a:t>
            </a:r>
          </a:p>
          <a:p>
            <a:endParaRPr lang="ru-RU" sz="1600" dirty="0">
              <a:solidFill>
                <a:srgbClr val="7A8EB3"/>
              </a:solidFill>
              <a:latin typeface="Century Gothic" panose="020B0502020202020204" pitchFamily="34" charset="0"/>
            </a:endParaRPr>
          </a:p>
          <a:p>
            <a:r>
              <a:rPr lang="ru-RU" sz="1600" dirty="0">
                <a:solidFill>
                  <a:srgbClr val="7A8EB3"/>
                </a:solidFill>
                <a:latin typeface="Century Gothic" panose="020B0502020202020204" pitchFamily="34" charset="0"/>
              </a:rPr>
              <a:t>Студенты 3 курса Витюк В.П., Бондаренко С.А.</a:t>
            </a:r>
          </a:p>
          <a:p>
            <a:r>
              <a:rPr lang="ru-RU" sz="1600" dirty="0" smtClean="0">
                <a:solidFill>
                  <a:srgbClr val="7A8EB3"/>
                </a:solidFill>
                <a:latin typeface="Century Gothic" panose="020B0502020202020204" pitchFamily="34" charset="0"/>
              </a:rPr>
              <a:t>направления </a:t>
            </a:r>
            <a:r>
              <a:rPr lang="ru-RU" sz="1600" dirty="0">
                <a:solidFill>
                  <a:srgbClr val="7A8EB3"/>
                </a:solidFill>
                <a:latin typeface="Century Gothic" panose="020B0502020202020204" pitchFamily="34" charset="0"/>
              </a:rPr>
              <a:t>38.03.01 «Экономика</a:t>
            </a:r>
            <a:r>
              <a:rPr lang="ru-RU" sz="1600" dirty="0" smtClean="0">
                <a:solidFill>
                  <a:srgbClr val="7A8EB3"/>
                </a:solidFill>
                <a:latin typeface="Century Gothic" panose="020B0502020202020204" pitchFamily="34" charset="0"/>
              </a:rPr>
              <a:t>»</a:t>
            </a:r>
            <a:endParaRPr lang="ru-RU" sz="1600" dirty="0">
              <a:solidFill>
                <a:srgbClr val="7A8EB3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7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C400B9-25DF-4CDB-AC2B-A1E1DEF53D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39486" y="604610"/>
            <a:ext cx="12192000" cy="1325563"/>
          </a:xfrm>
          <a:prstGeom prst="rect">
            <a:avLst/>
          </a:prstGeom>
          <a:gradFill>
            <a:gsLst>
              <a:gs pos="24000">
                <a:srgbClr val="163A68"/>
              </a:gs>
              <a:gs pos="49000">
                <a:schemeClr val="accent1">
                  <a:lumMod val="45000"/>
                  <a:lumOff val="55000"/>
                  <a:alpha val="86000"/>
                </a:schemeClr>
              </a:gs>
              <a:gs pos="70000">
                <a:schemeClr val="accent1">
                  <a:lumMod val="45000"/>
                  <a:lumOff val="55000"/>
                  <a:alpha val="66000"/>
                </a:schemeClr>
              </a:gs>
              <a:gs pos="90000">
                <a:schemeClr val="bg1">
                  <a:alpha val="70000"/>
                </a:schemeClr>
              </a:gs>
            </a:gsLst>
            <a:lin ang="10800000" scaled="1"/>
          </a:gradFill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B45A1EC-CE2F-40E5-B016-5D9577860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750" y="2962658"/>
            <a:ext cx="5013960" cy="279209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solidFill>
                  <a:srgbClr val="163A68"/>
                </a:solidFill>
                <a:latin typeface="Century Gothic" panose="020B0502020202020204" pitchFamily="34" charset="0"/>
              </a:rPr>
              <a:t>- </a:t>
            </a:r>
            <a:r>
              <a:rPr lang="ru-RU" sz="2200" dirty="0">
                <a:solidFill>
                  <a:srgbClr val="163A68"/>
                </a:solidFill>
                <a:latin typeface="Century Gothic" panose="020B0502020202020204" pitchFamily="34" charset="0"/>
              </a:rPr>
              <a:t>форма материального вознаграждения, которую получает работник предприятия в зависимости от количества и качества затраченного им труда и результатов деятельности всего предприятия</a:t>
            </a: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5DEBA20-547E-4D84-B7AB-5D6DEAE8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4609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ЗАРАБОТНАЯ ПЛАТА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79B90C0-13E7-4DE2-83B9-0D71F4CA5DE7}"/>
              </a:ext>
            </a:extLst>
          </p:cNvPr>
          <p:cNvCxnSpPr>
            <a:cxnSpLocks/>
          </p:cNvCxnSpPr>
          <p:nvPr/>
        </p:nvCxnSpPr>
        <p:spPr>
          <a:xfrm>
            <a:off x="6332764" y="2870632"/>
            <a:ext cx="5859236" cy="0"/>
          </a:xfrm>
          <a:prstGeom prst="line">
            <a:avLst/>
          </a:prstGeom>
          <a:ln>
            <a:solidFill>
              <a:srgbClr val="163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C09969-5BED-49BA-8BAB-FC4F474F2A2C}"/>
              </a:ext>
            </a:extLst>
          </p:cNvPr>
          <p:cNvSpPr txBox="1"/>
          <p:nvPr/>
        </p:nvSpPr>
        <p:spPr>
          <a:xfrm>
            <a:off x="6899395" y="2316942"/>
            <a:ext cx="47259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Century Gothic" panose="020B0502020202020204" pitchFamily="34" charset="0"/>
              </a:rPr>
              <a:t>ФОРМЫ ЗАРАБОТНОЙ ПЛАТЫ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0C66A1-D023-49EB-AFF6-B8DC2400EF2A}"/>
              </a:ext>
            </a:extLst>
          </p:cNvPr>
          <p:cNvSpPr txBox="1"/>
          <p:nvPr/>
        </p:nvSpPr>
        <p:spPr>
          <a:xfrm>
            <a:off x="6332764" y="2962658"/>
            <a:ext cx="5619750" cy="246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Повременная заработная плата</a:t>
            </a:r>
          </a:p>
          <a:p>
            <a:pPr algn="r">
              <a:lnSpc>
                <a:spcPct val="120000"/>
              </a:lnSpc>
            </a:pPr>
            <a:r>
              <a:rPr lang="ru-RU" dirty="0">
                <a:solidFill>
                  <a:srgbClr val="7A8EB3"/>
                </a:solidFill>
                <a:latin typeface="Century Gothic" panose="020B0502020202020204" pitchFamily="34" charset="0"/>
              </a:rPr>
              <a:t>Оплата труда за фактически отработанное время</a:t>
            </a: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Сдельная заработная плата</a:t>
            </a:r>
          </a:p>
          <a:p>
            <a:pPr algn="r">
              <a:lnSpc>
                <a:spcPct val="120000"/>
              </a:lnSpc>
            </a:pPr>
            <a:r>
              <a:rPr lang="ru-RU" dirty="0">
                <a:solidFill>
                  <a:srgbClr val="7A8EB3"/>
                </a:solidFill>
                <a:latin typeface="Century Gothic" panose="020B0502020202020204" pitchFamily="34" charset="0"/>
              </a:rPr>
              <a:t>Оплата труда в зависимости от количества произведённой продукции определённого качества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F9ED4EF-7FCF-4821-A1AC-9AED7CE2D6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464" y="569793"/>
            <a:ext cx="1454876" cy="1454876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A29F9B5-1359-4C22-9FC8-F0517D14E49A}"/>
              </a:ext>
            </a:extLst>
          </p:cNvPr>
          <p:cNvCxnSpPr>
            <a:cxnSpLocks/>
          </p:cNvCxnSpPr>
          <p:nvPr/>
        </p:nvCxnSpPr>
        <p:spPr>
          <a:xfrm>
            <a:off x="838200" y="5680250"/>
            <a:ext cx="11395710" cy="0"/>
          </a:xfrm>
          <a:prstGeom prst="line">
            <a:avLst/>
          </a:prstGeom>
          <a:ln>
            <a:solidFill>
              <a:srgbClr val="163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1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3D976-5C15-47E2-BFEB-77EAB663E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55" y="500946"/>
            <a:ext cx="10342680" cy="937895"/>
          </a:xfrm>
          <a:solidFill>
            <a:schemeClr val="bg1"/>
          </a:solidFill>
        </p:spPr>
        <p:txBody>
          <a:bodyPr/>
          <a:lstStyle/>
          <a:p>
            <a:r>
              <a:rPr lang="ru-RU" b="1" dirty="0">
                <a:solidFill>
                  <a:srgbClr val="7A8EB3"/>
                </a:solidFill>
                <a:latin typeface="Century Gothic" panose="020B0502020202020204" pitchFamily="34" charset="0"/>
              </a:rPr>
              <a:t>Фонд оплаты труда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AE5A44-C6DD-42D3-9E78-A6898FCC5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365" y="1300980"/>
            <a:ext cx="9745980" cy="104483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163A68"/>
                </a:solidFill>
                <a:latin typeface="Century Gothic" panose="020B0502020202020204" pitchFamily="34" charset="0"/>
              </a:rPr>
              <a:t>совокупность всех расходов предприятия или организации на персонал, кроме тех, что связаны непосредственно с рабочими процессами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456932B-D541-4CFC-A970-1FC6E81D0FCE}"/>
              </a:ext>
            </a:extLst>
          </p:cNvPr>
          <p:cNvSpPr/>
          <p:nvPr/>
        </p:nvSpPr>
        <p:spPr>
          <a:xfrm rot="16200000">
            <a:off x="5432336" y="3892250"/>
            <a:ext cx="12424410" cy="1094917"/>
          </a:xfrm>
          <a:prstGeom prst="roundRect">
            <a:avLst/>
          </a:prstGeom>
          <a:gradFill flip="none" rotWithShape="1">
            <a:gsLst>
              <a:gs pos="4000">
                <a:srgbClr val="163A68"/>
              </a:gs>
              <a:gs pos="41000">
                <a:schemeClr val="accent1">
                  <a:lumMod val="45000"/>
                  <a:lumOff val="55000"/>
                  <a:alpha val="86000"/>
                </a:schemeClr>
              </a:gs>
              <a:gs pos="59000">
                <a:schemeClr val="accent1">
                  <a:lumMod val="45000"/>
                  <a:lumOff val="55000"/>
                  <a:alpha val="66000"/>
                </a:schemeClr>
              </a:gs>
              <a:gs pos="90000">
                <a:schemeClr val="bg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35D0AC5-F918-4652-BE63-587D86B3F59C}"/>
              </a:ext>
            </a:extLst>
          </p:cNvPr>
          <p:cNvCxnSpPr>
            <a:cxnSpLocks/>
          </p:cNvCxnSpPr>
          <p:nvPr/>
        </p:nvCxnSpPr>
        <p:spPr>
          <a:xfrm>
            <a:off x="571500" y="0"/>
            <a:ext cx="0" cy="6343650"/>
          </a:xfrm>
          <a:prstGeom prst="line">
            <a:avLst/>
          </a:prstGeom>
          <a:ln w="19050">
            <a:solidFill>
              <a:srgbClr val="7A8EB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97D2A53-F887-4D3D-8316-F0FD57EC8D8E}"/>
              </a:ext>
            </a:extLst>
          </p:cNvPr>
          <p:cNvSpPr/>
          <p:nvPr/>
        </p:nvSpPr>
        <p:spPr>
          <a:xfrm>
            <a:off x="4743450" y="2978270"/>
            <a:ext cx="60552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163A68"/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>
                <a:solidFill>
                  <a:srgbClr val="163A68"/>
                </a:solidFill>
                <a:latin typeface="Century Gothic" panose="020B0502020202020204" pitchFamily="34" charset="0"/>
              </a:rPr>
            </a:br>
            <a:r>
              <a:rPr lang="ru-RU" sz="1400" b="0" i="0" dirty="0">
                <a:solidFill>
                  <a:srgbClr val="7A8EB3"/>
                </a:solidFill>
                <a:effectLst/>
                <a:latin typeface="Century Gothic" panose="020B0502020202020204" pitchFamily="34" charset="0"/>
              </a:rPr>
              <a:t>где СрЗП – сумма всех выплат сотрудникам предприятия поделенная на 12;</a:t>
            </a:r>
            <a:r>
              <a:rPr lang="ru-RU" sz="1400" dirty="0">
                <a:solidFill>
                  <a:srgbClr val="7A8EB3"/>
                </a:solidFill>
                <a:latin typeface="Century Gothic" panose="020B0502020202020204" pitchFamily="34" charset="0"/>
              </a:rPr>
              <a:t/>
            </a:r>
            <a:br>
              <a:rPr lang="ru-RU" sz="1400" dirty="0">
                <a:solidFill>
                  <a:srgbClr val="7A8EB3"/>
                </a:solidFill>
                <a:latin typeface="Century Gothic" panose="020B0502020202020204" pitchFamily="34" charset="0"/>
              </a:rPr>
            </a:br>
            <a:r>
              <a:rPr lang="ru-RU" sz="1400" b="0" i="0" dirty="0">
                <a:solidFill>
                  <a:srgbClr val="7A8EB3"/>
                </a:solidFill>
                <a:effectLst/>
                <a:latin typeface="Century Gothic" panose="020B0502020202020204" pitchFamily="34" charset="0"/>
              </a:rPr>
              <a:t>Ср.спЧр – среднесписочная численность работников.</a:t>
            </a:r>
            <a:endParaRPr lang="ru-RU" sz="1400" dirty="0">
              <a:solidFill>
                <a:srgbClr val="7A8EB3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D9A4A7-AC7D-4D95-B29B-41DA80091D68}"/>
              </a:ext>
            </a:extLst>
          </p:cNvPr>
          <p:cNvSpPr/>
          <p:nvPr/>
        </p:nvSpPr>
        <p:spPr>
          <a:xfrm>
            <a:off x="6473486" y="2701604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dirty="0">
                <a:solidFill>
                  <a:srgbClr val="163A68"/>
                </a:solidFill>
                <a:effectLst/>
                <a:latin typeface="Bahnschrift Light" panose="020B0502040204020203" pitchFamily="34" charset="0"/>
              </a:rPr>
              <a:t>ФОТ = СрЗП х Ср.спЧр х 12</a:t>
            </a:r>
            <a:endParaRPr lang="ru-RU" sz="2400" dirty="0">
              <a:latin typeface="Bahnschrift Light" panose="020B0502040204020203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62EA206-B519-4FB1-9AB1-42A6B0B42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297" y="3764099"/>
            <a:ext cx="2895600" cy="28956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20B4AB4-F798-4F5C-BA61-9DA3A05B9556}"/>
              </a:ext>
            </a:extLst>
          </p:cNvPr>
          <p:cNvSpPr txBox="1"/>
          <p:nvPr/>
        </p:nvSpPr>
        <p:spPr>
          <a:xfrm>
            <a:off x="388234" y="3533266"/>
            <a:ext cx="24272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163A68"/>
                </a:solidFill>
                <a:latin typeface="Century Gothic" panose="020B0502020202020204" pitchFamily="34" charset="0"/>
              </a:rPr>
              <a:t>ФОТ КЛЮЧАЕТ: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0575317-50B9-4134-B0F9-81EC38C5B361}"/>
              </a:ext>
            </a:extLst>
          </p:cNvPr>
          <p:cNvSpPr txBox="1"/>
          <p:nvPr/>
        </p:nvSpPr>
        <p:spPr>
          <a:xfrm>
            <a:off x="635365" y="3994931"/>
            <a:ext cx="46249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Зарплату по трудовым договорам</a:t>
            </a:r>
          </a:p>
          <a:p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Различные доплаты</a:t>
            </a:r>
          </a:p>
          <a:p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Премии по результатам труда</a:t>
            </a:r>
          </a:p>
          <a:p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Отпускные</a:t>
            </a:r>
          </a:p>
          <a:p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Командировочные</a:t>
            </a:r>
          </a:p>
          <a:p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Пособия за первые 3 дня болезни</a:t>
            </a:r>
          </a:p>
          <a:p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компенсации</a:t>
            </a: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FF284202-21E6-4DF8-A3E3-3CF9F62B431C}"/>
              </a:ext>
            </a:extLst>
          </p:cNvPr>
          <p:cNvCxnSpPr>
            <a:cxnSpLocks/>
          </p:cNvCxnSpPr>
          <p:nvPr/>
        </p:nvCxnSpPr>
        <p:spPr>
          <a:xfrm>
            <a:off x="11243310" y="2524880"/>
            <a:ext cx="0" cy="433312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56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63FF60-7EA2-4639-9B2E-58CFF937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49" y="1352234"/>
            <a:ext cx="10883901" cy="11763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rgbClr val="163A68"/>
                </a:solidFill>
                <a:latin typeface="Century Gothic" panose="020B0502020202020204" pitchFamily="34" charset="0"/>
              </a:rPr>
              <a:t>Штатное расписание организации — это один из обязательных документов, который отражает структуру, кадровый состав, численность персонала и оклады по всем должностям.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32D30D2-06D0-499F-A792-E693CAF89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276232"/>
              </p:ext>
            </p:extLst>
          </p:nvPr>
        </p:nvGraphicFramePr>
        <p:xfrm>
          <a:off x="561869" y="2761977"/>
          <a:ext cx="11325334" cy="2952973"/>
        </p:xfrm>
        <a:graphic>
          <a:graphicData uri="http://schemas.openxmlformats.org/drawingml/2006/table">
            <a:tbl>
              <a:tblPr firstRow="1" firstCol="1" bandRow="1"/>
              <a:tblGrid>
                <a:gridCol w="1364419">
                  <a:extLst>
                    <a:ext uri="{9D8B030D-6E8A-4147-A177-3AD203B41FA5}">
                      <a16:colId xmlns:a16="http://schemas.microsoft.com/office/drawing/2014/main" val="182670223"/>
                    </a:ext>
                  </a:extLst>
                </a:gridCol>
                <a:gridCol w="1293752">
                  <a:extLst>
                    <a:ext uri="{9D8B030D-6E8A-4147-A177-3AD203B41FA5}">
                      <a16:colId xmlns:a16="http://schemas.microsoft.com/office/drawing/2014/main" val="767950000"/>
                    </a:ext>
                  </a:extLst>
                </a:gridCol>
                <a:gridCol w="1557384">
                  <a:extLst>
                    <a:ext uri="{9D8B030D-6E8A-4147-A177-3AD203B41FA5}">
                      <a16:colId xmlns:a16="http://schemas.microsoft.com/office/drawing/2014/main" val="2483468634"/>
                    </a:ext>
                  </a:extLst>
                </a:gridCol>
                <a:gridCol w="950276">
                  <a:extLst>
                    <a:ext uri="{9D8B030D-6E8A-4147-A177-3AD203B41FA5}">
                      <a16:colId xmlns:a16="http://schemas.microsoft.com/office/drawing/2014/main" val="1936869796"/>
                    </a:ext>
                  </a:extLst>
                </a:gridCol>
                <a:gridCol w="938809">
                  <a:extLst>
                    <a:ext uri="{9D8B030D-6E8A-4147-A177-3AD203B41FA5}">
                      <a16:colId xmlns:a16="http://schemas.microsoft.com/office/drawing/2014/main" val="3723977350"/>
                    </a:ext>
                  </a:extLst>
                </a:gridCol>
                <a:gridCol w="1096764">
                  <a:extLst>
                    <a:ext uri="{9D8B030D-6E8A-4147-A177-3AD203B41FA5}">
                      <a16:colId xmlns:a16="http://schemas.microsoft.com/office/drawing/2014/main" val="4063310318"/>
                    </a:ext>
                  </a:extLst>
                </a:gridCol>
                <a:gridCol w="1096764">
                  <a:extLst>
                    <a:ext uri="{9D8B030D-6E8A-4147-A177-3AD203B41FA5}">
                      <a16:colId xmlns:a16="http://schemas.microsoft.com/office/drawing/2014/main" val="2679448724"/>
                    </a:ext>
                  </a:extLst>
                </a:gridCol>
                <a:gridCol w="1096764">
                  <a:extLst>
                    <a:ext uri="{9D8B030D-6E8A-4147-A177-3AD203B41FA5}">
                      <a16:colId xmlns:a16="http://schemas.microsoft.com/office/drawing/2014/main" val="1880072036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299064278"/>
                    </a:ext>
                  </a:extLst>
                </a:gridCol>
                <a:gridCol w="1054102">
                  <a:extLst>
                    <a:ext uri="{9D8B030D-6E8A-4147-A177-3AD203B41FA5}">
                      <a16:colId xmlns:a16="http://schemas.microsoft.com/office/drawing/2014/main" val="1170489477"/>
                    </a:ext>
                  </a:extLst>
                </a:gridCol>
              </a:tblGrid>
              <a:tr h="22533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Структурное подразделение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Должность (специальность, профессия), разряд, класс (категория) квалификация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Количество штатных единиц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Тарифная ставка (оклад) и пр., руб.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Надбавки, руб.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Всего в месяц, руб.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652241"/>
                  </a:ext>
                </a:extLst>
              </a:tr>
              <a:tr h="985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Код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Выполнение плана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Премия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…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792649"/>
                  </a:ext>
                </a:extLst>
              </a:tr>
              <a:tr h="1228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6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smtClean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72835"/>
                  </a:ext>
                </a:extLst>
              </a:tr>
              <a:tr h="471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Директор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67699"/>
                  </a:ext>
                </a:extLst>
              </a:tr>
              <a:tr h="225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Бухгалтерия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Главный бухгалтер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245094"/>
                  </a:ext>
                </a:extLst>
              </a:tr>
              <a:tr h="24682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Производственный отдел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Инженер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493338"/>
                  </a:ext>
                </a:extLst>
              </a:tr>
              <a:tr h="225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Фрезеровщик 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979292"/>
                  </a:ext>
                </a:extLst>
              </a:tr>
              <a:tr h="225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Токарь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985438"/>
                  </a:ext>
                </a:extLst>
              </a:tr>
              <a:tr h="2253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Слесарь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163A68"/>
                          </a:solidFill>
                          <a:effectLst/>
                          <a:latin typeface="Century Gothic" panose="020B050202020202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163A68"/>
                        </a:solidFill>
                        <a:effectLst/>
                        <a:latin typeface="Century Gothic" panose="020B0502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366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4EF43D-049A-49F9-95F9-F5591C021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5557"/>
            <a:ext cx="12321540" cy="1076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7DB9AE-FD96-4F20-855C-903B578EB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29540" y="0"/>
            <a:ext cx="12321540" cy="10768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8EF46-F7E2-47EF-B8C0-D8EB3B118E36}"/>
              </a:ext>
            </a:extLst>
          </p:cNvPr>
          <p:cNvSpPr txBox="1"/>
          <p:nvPr/>
        </p:nvSpPr>
        <p:spPr>
          <a:xfrm>
            <a:off x="654049" y="215244"/>
            <a:ext cx="705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ШТАТНОЕ </a:t>
            </a:r>
            <a:r>
              <a:rPr lang="ru-RU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РАСПИСАНИЕ</a:t>
            </a:r>
            <a:endParaRPr lang="ru-RU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362E985-D4A8-4E60-8A34-298925549946}"/>
              </a:ext>
            </a:extLst>
          </p:cNvPr>
          <p:cNvCxnSpPr/>
          <p:nvPr/>
        </p:nvCxnSpPr>
        <p:spPr>
          <a:xfrm flipH="1">
            <a:off x="5816600" y="6184900"/>
            <a:ext cx="6642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6F3A1656-E3AF-4CBB-9836-094473CA88A0}"/>
              </a:ext>
            </a:extLst>
          </p:cNvPr>
          <p:cNvCxnSpPr/>
          <p:nvPr/>
        </p:nvCxnSpPr>
        <p:spPr>
          <a:xfrm flipH="1">
            <a:off x="5969000" y="6337300"/>
            <a:ext cx="6642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0844F4A-D6F0-4DA7-AD76-55ECF9BE86C2}"/>
              </a:ext>
            </a:extLst>
          </p:cNvPr>
          <p:cNvCxnSpPr>
            <a:cxnSpLocks/>
          </p:cNvCxnSpPr>
          <p:nvPr/>
        </p:nvCxnSpPr>
        <p:spPr>
          <a:xfrm flipH="1">
            <a:off x="6121400" y="6489700"/>
            <a:ext cx="6642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447EBC6-A630-4BBB-829E-75B90D5A0BE2}"/>
              </a:ext>
            </a:extLst>
          </p:cNvPr>
          <p:cNvCxnSpPr>
            <a:cxnSpLocks/>
          </p:cNvCxnSpPr>
          <p:nvPr/>
        </p:nvCxnSpPr>
        <p:spPr>
          <a:xfrm flipH="1">
            <a:off x="6273800" y="6642100"/>
            <a:ext cx="66421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24A20909-97FA-4509-9669-704294A22041}"/>
              </a:ext>
            </a:extLst>
          </p:cNvPr>
          <p:cNvCxnSpPr>
            <a:cxnSpLocks/>
          </p:cNvCxnSpPr>
          <p:nvPr/>
        </p:nvCxnSpPr>
        <p:spPr>
          <a:xfrm flipH="1">
            <a:off x="0" y="6794500"/>
            <a:ext cx="130683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FC3BF2F6-682A-452F-A1F6-52CE29FCF31E}"/>
              </a:ext>
            </a:extLst>
          </p:cNvPr>
          <p:cNvCxnSpPr>
            <a:cxnSpLocks/>
          </p:cNvCxnSpPr>
          <p:nvPr/>
        </p:nvCxnSpPr>
        <p:spPr>
          <a:xfrm flipH="1">
            <a:off x="501649" y="6070600"/>
            <a:ext cx="1241425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4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610D07B-F834-4785-BFC0-286C71E66F38}"/>
              </a:ext>
            </a:extLst>
          </p:cNvPr>
          <p:cNvSpPr/>
          <p:nvPr/>
        </p:nvSpPr>
        <p:spPr>
          <a:xfrm rot="16200000">
            <a:off x="-304799" y="268358"/>
            <a:ext cx="12827000" cy="2159001"/>
          </a:xfrm>
          <a:prstGeom prst="roundRect">
            <a:avLst/>
          </a:prstGeom>
          <a:gradFill flip="none" rotWithShape="1">
            <a:gsLst>
              <a:gs pos="4000">
                <a:srgbClr val="163A68"/>
              </a:gs>
              <a:gs pos="41000">
                <a:schemeClr val="accent1">
                  <a:lumMod val="45000"/>
                  <a:lumOff val="55000"/>
                  <a:alpha val="86000"/>
                </a:schemeClr>
              </a:gs>
              <a:gs pos="59000">
                <a:schemeClr val="accent1">
                  <a:lumMod val="45000"/>
                  <a:lumOff val="55000"/>
                  <a:alpha val="66000"/>
                </a:schemeClr>
              </a:gs>
              <a:gs pos="90000">
                <a:schemeClr val="bg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8838EE3-CF4F-44AB-ABCB-9FC8EA9A97AE}"/>
              </a:ext>
            </a:extLst>
          </p:cNvPr>
          <p:cNvSpPr/>
          <p:nvPr/>
        </p:nvSpPr>
        <p:spPr>
          <a:xfrm>
            <a:off x="5213350" y="2520950"/>
            <a:ext cx="1765300" cy="1733550"/>
          </a:xfrm>
          <a:prstGeom prst="ellipse">
            <a:avLst/>
          </a:prstGeom>
          <a:solidFill>
            <a:schemeClr val="bg1"/>
          </a:solidFill>
          <a:ln>
            <a:solidFill>
              <a:srgbClr val="163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FB2292E-2436-4AE2-BF00-9A7780CB5DC5}"/>
              </a:ext>
            </a:extLst>
          </p:cNvPr>
          <p:cNvSpPr/>
          <p:nvPr/>
        </p:nvSpPr>
        <p:spPr>
          <a:xfrm>
            <a:off x="5029200" y="2311400"/>
            <a:ext cx="2159000" cy="2152650"/>
          </a:xfrm>
          <a:prstGeom prst="ellipse">
            <a:avLst/>
          </a:prstGeom>
          <a:noFill/>
          <a:ln>
            <a:solidFill>
              <a:srgbClr val="163A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C993BB-A06F-4834-BFB9-6BD88510DBB7}"/>
              </a:ext>
            </a:extLst>
          </p:cNvPr>
          <p:cNvSpPr txBox="1"/>
          <p:nvPr/>
        </p:nvSpPr>
        <p:spPr>
          <a:xfrm>
            <a:off x="5499100" y="3075057"/>
            <a:ext cx="119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163A68"/>
                </a:solidFill>
                <a:latin typeface="Century Gothic" panose="020B0502020202020204" pitchFamily="34" charset="0"/>
              </a:rPr>
              <a:t>13%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B7BF40-BA00-41E8-8ADE-F6C54D78D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560" y="4808607"/>
            <a:ext cx="1924879" cy="192487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0ABB3D0-213A-4218-BFD3-5302F40A5DAE}"/>
              </a:ext>
            </a:extLst>
          </p:cNvPr>
          <p:cNvSpPr/>
          <p:nvPr/>
        </p:nvSpPr>
        <p:spPr>
          <a:xfrm>
            <a:off x="602888" y="1843950"/>
            <a:ext cx="396311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Со своих доходов граждане РФ обязаны заплатить НДФЛ — </a:t>
            </a:r>
          </a:p>
          <a:p>
            <a:pPr algn="just"/>
            <a:r>
              <a:rPr lang="ru-RU" sz="2000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налог на доходы физических лиц.</a:t>
            </a:r>
          </a:p>
          <a:p>
            <a:pPr algn="just"/>
            <a:endParaRPr lang="ru-RU" sz="2000" b="0" i="0" dirty="0">
              <a:solidFill>
                <a:srgbClr val="163A68"/>
              </a:solidFill>
              <a:effectLst/>
              <a:latin typeface="Century Gothic" panose="020B0502020202020204" pitchFamily="34" charset="0"/>
            </a:endParaRPr>
          </a:p>
          <a:p>
            <a:pPr algn="just"/>
            <a:r>
              <a:rPr lang="ru-RU" sz="2000" dirty="0">
                <a:solidFill>
                  <a:srgbClr val="163A68"/>
                </a:solidFill>
                <a:latin typeface="Century Gothic" panose="020B0502020202020204" pitchFamily="34" charset="0"/>
              </a:rPr>
              <a:t>Налог на доходы физических лиц (НДФЛ) является одним из видов прямых налогов в России.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1319842-57D2-4C31-97D1-569021D46229}"/>
              </a:ext>
            </a:extLst>
          </p:cNvPr>
          <p:cNvSpPr/>
          <p:nvPr/>
        </p:nvSpPr>
        <p:spPr>
          <a:xfrm>
            <a:off x="7819312" y="673320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ДОХОДЫ, ОБЛАГАЕМЫЕ НДФЛ</a:t>
            </a:r>
            <a:endParaRPr lang="ru-RU" dirty="0">
              <a:solidFill>
                <a:srgbClr val="163A68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7BF892-AE41-45E6-978A-271CC10FCA5A}"/>
              </a:ext>
            </a:extLst>
          </p:cNvPr>
          <p:cNvSpPr/>
          <p:nvPr/>
        </p:nvSpPr>
        <p:spPr>
          <a:xfrm>
            <a:off x="7581898" y="1347858"/>
            <a:ext cx="42005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вознаграждение за выполнение трудовых или иных обязанностей</a:t>
            </a:r>
            <a:r>
              <a:rPr lang="en-US" sz="2000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; </a:t>
            </a:r>
            <a:endParaRPr lang="ru-RU" sz="2000" b="0" i="0" dirty="0">
              <a:solidFill>
                <a:srgbClr val="163A68"/>
              </a:solidFill>
              <a:effectLst/>
              <a:latin typeface="Century Gothic" panose="020B0502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7A8EB3"/>
                </a:solidFill>
                <a:effectLst/>
                <a:latin typeface="Century Gothic" panose="020B0502020202020204" pitchFamily="34" charset="0"/>
              </a:rPr>
              <a:t>от продажи имущества, находившегося в собственности менее 3 лет;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от сдачи имущества в аренду;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7A8EB3"/>
                </a:solidFill>
                <a:effectLst/>
                <a:latin typeface="Century Gothic" panose="020B0502020202020204" pitchFamily="34" charset="0"/>
              </a:rPr>
              <a:t>доходы от источников за пределами Российской Федерации;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доходы в виде разного рода выигрышей;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rgbClr val="7A8EB3"/>
                </a:solidFill>
                <a:effectLst/>
                <a:latin typeface="Century Gothic" panose="020B0502020202020204" pitchFamily="34" charset="0"/>
              </a:rPr>
              <a:t>иные доходы.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7BA83D5-DE36-4C78-B6EB-046D46AD9B82}"/>
              </a:ext>
            </a:extLst>
          </p:cNvPr>
          <p:cNvSpPr/>
          <p:nvPr/>
        </p:nvSpPr>
        <p:spPr>
          <a:xfrm>
            <a:off x="1540730" y="673320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ЧТО ЭТО ТАКОЕ?</a:t>
            </a:r>
            <a:endParaRPr lang="ru-RU" dirty="0">
              <a:solidFill>
                <a:srgbClr val="163A68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6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D210F-1ECB-4EEC-915F-3396C773D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273303" y="-6731"/>
            <a:ext cx="14668500" cy="646330"/>
          </a:xfrm>
          <a:prstGeom prst="rect">
            <a:avLst/>
          </a:prstGeom>
          <a:gradFill>
            <a:gsLst>
              <a:gs pos="24000">
                <a:srgbClr val="163A68"/>
              </a:gs>
              <a:gs pos="49000">
                <a:schemeClr val="accent1">
                  <a:lumMod val="45000"/>
                  <a:lumOff val="55000"/>
                  <a:alpha val="86000"/>
                </a:schemeClr>
              </a:gs>
              <a:gs pos="70000">
                <a:schemeClr val="accent1">
                  <a:lumMod val="45000"/>
                  <a:lumOff val="55000"/>
                  <a:alpha val="66000"/>
                </a:schemeClr>
              </a:gs>
              <a:gs pos="90000">
                <a:schemeClr val="bg1">
                  <a:alpha val="70000"/>
                </a:schemeClr>
              </a:gs>
            </a:gsLst>
            <a:lin ang="10800000" scaled="1"/>
          </a:gradFill>
        </p:spPr>
      </p:pic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61D0E637-E7CC-4301-B464-C389C5821E2D}"/>
              </a:ext>
            </a:extLst>
          </p:cNvPr>
          <p:cNvCxnSpPr/>
          <p:nvPr/>
        </p:nvCxnSpPr>
        <p:spPr>
          <a:xfrm>
            <a:off x="10350500" y="0"/>
            <a:ext cx="0" cy="6337300"/>
          </a:xfrm>
          <a:prstGeom prst="line">
            <a:avLst/>
          </a:prstGeom>
          <a:ln w="19050">
            <a:solidFill>
              <a:srgbClr val="163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FAF84B-BB96-462D-9558-799B262CF0B2}"/>
              </a:ext>
            </a:extLst>
          </p:cNvPr>
          <p:cNvSpPr/>
          <p:nvPr/>
        </p:nvSpPr>
        <p:spPr>
          <a:xfrm>
            <a:off x="8013700" y="1735494"/>
            <a:ext cx="3296095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Пенсионные взносы (ОПС)</a:t>
            </a:r>
            <a:endParaRPr lang="ru-RU" dirty="0">
              <a:solidFill>
                <a:srgbClr val="163A68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2CC938-4656-4A5E-A102-0626F1CE212A}"/>
              </a:ext>
            </a:extLst>
          </p:cNvPr>
          <p:cNvSpPr/>
          <p:nvPr/>
        </p:nvSpPr>
        <p:spPr>
          <a:xfrm>
            <a:off x="8013700" y="2634651"/>
            <a:ext cx="351410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Медицинские взносы (ОМС)</a:t>
            </a:r>
            <a:endParaRPr lang="ru-RU" dirty="0">
              <a:solidFill>
                <a:srgbClr val="163A68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857FFE4-34C3-45A2-B088-6B06298C21CF}"/>
              </a:ext>
            </a:extLst>
          </p:cNvPr>
          <p:cNvSpPr/>
          <p:nvPr/>
        </p:nvSpPr>
        <p:spPr>
          <a:xfrm>
            <a:off x="7975600" y="3537635"/>
            <a:ext cx="4419597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Взносы на случай временной нетрудоспособности и в связи с материнством (ВНиМ)</a:t>
            </a:r>
            <a:endParaRPr lang="ru-RU" dirty="0">
              <a:solidFill>
                <a:srgbClr val="163A68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594DCE-4CDB-4897-A072-164896338E03}"/>
              </a:ext>
            </a:extLst>
          </p:cNvPr>
          <p:cNvSpPr/>
          <p:nvPr/>
        </p:nvSpPr>
        <p:spPr>
          <a:xfrm>
            <a:off x="8013700" y="4994617"/>
            <a:ext cx="4013193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63A68"/>
                </a:solidFill>
                <a:effectLst/>
                <a:latin typeface="Century Gothic" panose="020B0502020202020204" pitchFamily="34" charset="0"/>
              </a:rPr>
              <a:t>Взносы от несчастных случаев на производстве и профзаболеваний (НСиПЗ)</a:t>
            </a:r>
            <a:endParaRPr lang="ru-RU" dirty="0">
              <a:solidFill>
                <a:srgbClr val="163A68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0D2C26-770A-41F4-B72E-FCF0D4DD7108}"/>
              </a:ext>
            </a:extLst>
          </p:cNvPr>
          <p:cNvSpPr txBox="1"/>
          <p:nvPr/>
        </p:nvSpPr>
        <p:spPr>
          <a:xfrm>
            <a:off x="654055" y="724237"/>
            <a:ext cx="5219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163A68"/>
                </a:solidFill>
                <a:latin typeface="Century Gothic" panose="020B0502020202020204" pitchFamily="34" charset="0"/>
              </a:rPr>
              <a:t>СТРАХОВЫЕ ВЗНОСЫ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083B2-BA55-4B76-BEAE-85AF9FD28A25}"/>
              </a:ext>
            </a:extLst>
          </p:cNvPr>
          <p:cNvSpPr txBox="1"/>
          <p:nvPr/>
        </p:nvSpPr>
        <p:spPr>
          <a:xfrm>
            <a:off x="774709" y="1565927"/>
            <a:ext cx="4978389" cy="211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7A8EB3"/>
                </a:solidFill>
                <a:latin typeface="Century Gothic" panose="020B0502020202020204" pitchFamily="34" charset="0"/>
              </a:rPr>
              <a:t>Обязательные платежи социального характера, взимаемые с организаций и физических лиц в целях финансового обеспечения реализации прав застрахованных лиц.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4EDCE3-A574-4C13-B9AC-BF96BDDABBB8}"/>
              </a:ext>
            </a:extLst>
          </p:cNvPr>
          <p:cNvSpPr txBox="1"/>
          <p:nvPr/>
        </p:nvSpPr>
        <p:spPr>
          <a:xfrm>
            <a:off x="6715130" y="1627772"/>
            <a:ext cx="11842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A8EB3"/>
                </a:solidFill>
                <a:latin typeface="Century Gothic" panose="020B0502020202020204" pitchFamily="34" charset="0"/>
              </a:rPr>
              <a:t>22 %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BB8254-F4B1-4F1F-A6E1-D5B9C48338E8}"/>
              </a:ext>
            </a:extLst>
          </p:cNvPr>
          <p:cNvSpPr txBox="1"/>
          <p:nvPr/>
        </p:nvSpPr>
        <p:spPr>
          <a:xfrm>
            <a:off x="6638929" y="2526929"/>
            <a:ext cx="133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A8EB3"/>
                </a:solidFill>
                <a:latin typeface="Century Gothic" panose="020B0502020202020204" pitchFamily="34" charset="0"/>
              </a:rPr>
              <a:t>5,1 %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8C3FB0-7931-4163-ACD9-C18FF0435787}"/>
              </a:ext>
            </a:extLst>
          </p:cNvPr>
          <p:cNvSpPr txBox="1"/>
          <p:nvPr/>
        </p:nvSpPr>
        <p:spPr>
          <a:xfrm>
            <a:off x="6638925" y="3706912"/>
            <a:ext cx="1336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A8EB3"/>
                </a:solidFill>
                <a:latin typeface="Century Gothic" panose="020B0502020202020204" pitchFamily="34" charset="0"/>
              </a:rPr>
              <a:t>2,9 %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4A804C-0C6D-43E7-AEA4-C12261D165E4}"/>
              </a:ext>
            </a:extLst>
          </p:cNvPr>
          <p:cNvSpPr txBox="1"/>
          <p:nvPr/>
        </p:nvSpPr>
        <p:spPr>
          <a:xfrm>
            <a:off x="6638926" y="4671452"/>
            <a:ext cx="13366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A8EB3"/>
                </a:solidFill>
                <a:latin typeface="Century Gothic" panose="020B0502020202020204" pitchFamily="34" charset="0"/>
              </a:rPr>
              <a:t>0,2 %</a:t>
            </a:r>
          </a:p>
          <a:p>
            <a:pPr algn="ctr"/>
            <a:r>
              <a:rPr lang="ru-RU" sz="3200" b="1" dirty="0">
                <a:solidFill>
                  <a:srgbClr val="7A8EB3"/>
                </a:solidFill>
                <a:latin typeface="Century Gothic" panose="020B0502020202020204" pitchFamily="34" charset="0"/>
              </a:rPr>
              <a:t>-</a:t>
            </a:r>
          </a:p>
          <a:p>
            <a:pPr algn="ctr"/>
            <a:r>
              <a:rPr lang="ru-RU" sz="3200" b="1" dirty="0">
                <a:solidFill>
                  <a:srgbClr val="7A8EB3"/>
                </a:solidFill>
                <a:latin typeface="Century Gothic" panose="020B0502020202020204" pitchFamily="34" charset="0"/>
              </a:rPr>
              <a:t>8,5 %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949ADA1-F9D0-4010-89CA-B21CA8B08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2" y="3508408"/>
            <a:ext cx="2905127" cy="290512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67939C-087B-4A67-9589-EF0A1107A868}"/>
              </a:ext>
            </a:extLst>
          </p:cNvPr>
          <p:cNvCxnSpPr>
            <a:cxnSpLocks/>
          </p:cNvCxnSpPr>
          <p:nvPr/>
        </p:nvCxnSpPr>
        <p:spPr>
          <a:xfrm>
            <a:off x="419100" y="1735494"/>
            <a:ext cx="0" cy="5262206"/>
          </a:xfrm>
          <a:prstGeom prst="line">
            <a:avLst/>
          </a:prstGeom>
          <a:ln w="19050">
            <a:solidFill>
              <a:srgbClr val="163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20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479068-C044-4634-A9B1-12305D7F47A2}"/>
              </a:ext>
            </a:extLst>
          </p:cNvPr>
          <p:cNvSpPr txBox="1"/>
          <p:nvPr/>
        </p:nvSpPr>
        <p:spPr>
          <a:xfrm>
            <a:off x="4251585" y="1384299"/>
            <a:ext cx="3688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163A68"/>
                </a:solidFill>
                <a:latin typeface="Century Gothic" panose="020B0502020202020204" pitchFamily="34" charset="0"/>
              </a:rPr>
              <a:t>ВРЕМЯ ЗАДАЧ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79DF15-F3F2-4372-BE9F-95ED45D6F6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509" y="3448738"/>
            <a:ext cx="2982981" cy="29829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9DAE56-95DE-4B10-B5F7-C02872C36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82" y="4347401"/>
            <a:ext cx="2084318" cy="2084318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AA6B337-E860-4E88-A696-DFFC6EB4C9D5}"/>
              </a:ext>
            </a:extLst>
          </p:cNvPr>
          <p:cNvCxnSpPr>
            <a:cxnSpLocks/>
          </p:cNvCxnSpPr>
          <p:nvPr/>
        </p:nvCxnSpPr>
        <p:spPr>
          <a:xfrm flipH="1">
            <a:off x="0" y="6431719"/>
            <a:ext cx="12192000" cy="0"/>
          </a:xfrm>
          <a:prstGeom prst="line">
            <a:avLst/>
          </a:prstGeom>
          <a:ln w="19050">
            <a:solidFill>
              <a:srgbClr val="163A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9F7AA5C-24BD-445C-A353-1DDEF1923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99" y="4145718"/>
            <a:ext cx="2286001" cy="2286001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B0D380A-CA02-43EC-BA9A-83537E93DD68}"/>
              </a:ext>
            </a:extLst>
          </p:cNvPr>
          <p:cNvSpPr/>
          <p:nvPr/>
        </p:nvSpPr>
        <p:spPr>
          <a:xfrm>
            <a:off x="-317500" y="6431719"/>
            <a:ext cx="12741910" cy="1094917"/>
          </a:xfrm>
          <a:prstGeom prst="roundRect">
            <a:avLst/>
          </a:prstGeom>
          <a:gradFill flip="none" rotWithShape="1">
            <a:gsLst>
              <a:gs pos="4000">
                <a:srgbClr val="163A68"/>
              </a:gs>
              <a:gs pos="41000">
                <a:schemeClr val="accent1">
                  <a:lumMod val="45000"/>
                  <a:lumOff val="55000"/>
                  <a:alpha val="86000"/>
                </a:schemeClr>
              </a:gs>
              <a:gs pos="59000">
                <a:schemeClr val="accent1">
                  <a:lumMod val="45000"/>
                  <a:lumOff val="55000"/>
                  <a:alpha val="66000"/>
                </a:schemeClr>
              </a:gs>
              <a:gs pos="90000">
                <a:schemeClr val="bg1">
                  <a:alpha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C80C8C-A4F4-4105-A408-DAFB038BD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2844800"/>
            <a:ext cx="3886200" cy="3886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02FC48-FD18-496D-BD57-0B4F44CE405E}"/>
              </a:ext>
            </a:extLst>
          </p:cNvPr>
          <p:cNvSpPr txBox="1"/>
          <p:nvPr/>
        </p:nvSpPr>
        <p:spPr>
          <a:xfrm>
            <a:off x="2836133" y="1308100"/>
            <a:ext cx="6519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163A68"/>
                </a:solidFill>
                <a:latin typeface="Century Gothic" panose="020B0502020202020204" pitchFamily="34" charset="0"/>
              </a:rPr>
              <a:t>ПОЗДРАВЛЯЕМ!</a:t>
            </a:r>
          </a:p>
          <a:p>
            <a:pPr algn="ctr"/>
            <a:r>
              <a:rPr lang="ru-RU" b="1" dirty="0">
                <a:solidFill>
                  <a:srgbClr val="163A68"/>
                </a:solidFill>
                <a:latin typeface="Century Gothic" panose="020B0502020202020204" pitchFamily="34" charset="0"/>
              </a:rPr>
              <a:t>ТЕПЕРЬ ВЫ ЗНАЕТЕ ЧУТЬ БОЛЬШЕ О ЗАРАБОТНОЙ ПЛАТЕ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08B2CD-F8F6-40E1-8CC0-E4953607A58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8752">
            <a:off x="2715864" y="4010167"/>
            <a:ext cx="825907" cy="82590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74A71BF-5F18-4538-B90E-0E6EF7D1DF4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03">
            <a:off x="1858233" y="5348299"/>
            <a:ext cx="977900" cy="977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858F1E-5D1F-4A72-A193-1F9CA4201BD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1494">
            <a:off x="586243" y="3002667"/>
            <a:ext cx="1081413" cy="10814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7DC824C-4C1C-4F25-AE22-CACC488CFE4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38665">
            <a:off x="9722681" y="5201480"/>
            <a:ext cx="1052437" cy="10524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F62F44-2BD4-4E88-A71F-ABA2CCBBEFF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16993">
            <a:off x="9820786" y="2974093"/>
            <a:ext cx="909815" cy="90981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90FB9FF-7D35-4116-A6A7-AE313B782EA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8043">
            <a:off x="9701809" y="985881"/>
            <a:ext cx="876118" cy="8761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569526F-2164-4D9F-B23C-77E936F4E13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78752">
            <a:off x="1315409" y="1202214"/>
            <a:ext cx="858102" cy="8581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E2CD9FC-9372-48E8-9E32-CB78E6F9D37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2477">
            <a:off x="2646794" y="2664390"/>
            <a:ext cx="586413" cy="56832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166E565-152A-4FFF-A230-B425AD9E340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02904">
            <a:off x="9062660" y="4279013"/>
            <a:ext cx="586413" cy="56832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8C077B3-7337-42A8-BA81-31C2248C196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40560">
            <a:off x="9081646" y="2235887"/>
            <a:ext cx="586413" cy="56832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AD33A9-0029-4CC7-8787-61A672FD1F0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11070">
            <a:off x="7662899" y="2248153"/>
            <a:ext cx="685443" cy="66429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E99050-A836-444B-AB52-92ECA410EBC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75641">
            <a:off x="8059705" y="238832"/>
            <a:ext cx="586413" cy="56832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2D09708-4EA0-4CFC-8499-F83D12F9412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7155">
            <a:off x="2702452" y="356682"/>
            <a:ext cx="586413" cy="56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cover/>
      </p:transition>
    </mc:Choice>
    <mc:Fallback xmlns="">
      <p:transition spd="med">
        <p:cover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466</Words>
  <Application>Microsoft Office PowerPoint</Application>
  <PresentationFormat>Широкоэкранный</PresentationFormat>
  <Paragraphs>131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Bahnschrift Light</vt:lpstr>
      <vt:lpstr>Calibri</vt:lpstr>
      <vt:lpstr>Calibri Light</vt:lpstr>
      <vt:lpstr>Cambria</vt:lpstr>
      <vt:lpstr>Century Gothic</vt:lpstr>
      <vt:lpstr>Times New Roman</vt:lpstr>
      <vt:lpstr>Тема Office</vt:lpstr>
      <vt:lpstr>Презентация PowerPoint</vt:lpstr>
      <vt:lpstr>ЗАРАБОТНАЯ ПЛАТА</vt:lpstr>
      <vt:lpstr>Фонд оплаты труда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Замятина</dc:creator>
  <cp:lastModifiedBy>Elena Ostrovskaya</cp:lastModifiedBy>
  <cp:revision>12</cp:revision>
  <dcterms:created xsi:type="dcterms:W3CDTF">2023-01-19T14:42:23Z</dcterms:created>
  <dcterms:modified xsi:type="dcterms:W3CDTF">2023-01-20T05:28:34Z</dcterms:modified>
</cp:coreProperties>
</file>