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pos="3840"/>
        <p:guide pos="2160" orient="horz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 /><Relationship Id="rId18" Type="http://schemas.openxmlformats.org/officeDocument/2006/relationships/tableStyles" Target="tableStyles.xml" /><Relationship Id="rId1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7F9496A-6DA3-73E3-1CAE-3FC5838DE00F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2C878D4-AC25-6831-D019-2B072846D108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EA50F75-F339-C0C3-3740-A60FA8932119}" type="slidenum">
              <a:rPr/>
              <a:t/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0EBC9A0-1945-1AC0-2A06-9664BEEBCD03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D7E3640-BA4E-D710-A0DC-76D8B5E52E76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5EEAF6B-F948-437C-7046-F8384FF21258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D3D7766-44C7-2B40-1361-0DEAF97B6C80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A659304-A968-CF06-AF90-EF7A1329E67C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2BA015B-999B-1F52-8024-2A0162EAD5B9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EDFE5B6-1070-1C5D-E40A-29B5F1FD49F9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3208143-EC8A-66A8-958A-08082542FF90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5B6C912-7777-A9E1-9CA0-BE0DAFF34752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ChangeArrowheads="1" noGrp="1"/>
          </p:cNvSpPr>
          <p:nvPr>
            <p:ph type="ctrTitle"/>
          </p:nvPr>
        </p:nvSpPr>
        <p:spPr bwMode="auto"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2052" name="Rectangle 4"/>
          <p:cNvSpPr>
            <a:spLocks noChangeArrowheads="1" noGrp="1"/>
          </p:cNvSpPr>
          <p:nvPr>
            <p:ph type="subTitle" idx="1"/>
          </p:nvPr>
        </p:nvSpPr>
        <p:spPr bwMode="auto">
          <a:xfrm>
            <a:off x="626533" y="2422525"/>
            <a:ext cx="10949517" cy="1752599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9" name="Rectangle 5"/>
          <p:cNvSpPr>
            <a:spLocks noChangeArrowheads="1"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10" name="Rectangle 6"/>
          <p:cNvSpPr>
            <a:spLocks noChangeArrowheads="1"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7"/>
          <p:cNvSpPr>
            <a:spLocks noChangeArrowheads="1"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0" y="190500"/>
            <a:ext cx="2743200" cy="5937250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190500"/>
            <a:ext cx="8026400" cy="5937250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09600" y="1174750"/>
            <a:ext cx="5384800" cy="4953000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97600" y="1174750"/>
            <a:ext cx="5384800" cy="4953000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40317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40317" y="2505074"/>
            <a:ext cx="5158316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71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3200" b="0" i="0" u="none" strike="noStrike" cap="none" spc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 bwMode="auto"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 bwMode="auto"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029" name="Rectangle 5"/>
          <p:cNvSpPr>
            <a:spLocks noChangeArrowheads="1"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fld id="{C2673DCD-2704-49D8-8FC1-3810D347C3F5}" type="datetimeFigureOut">
              <a:rPr lang="ru-RU"/>
              <a:t/>
            </a:fld>
            <a:endParaRPr lang="ru-RU"/>
          </a:p>
        </p:txBody>
      </p:sp>
      <p:sp>
        <p:nvSpPr>
          <p:cNvPr id="1030" name="Rectangle 6"/>
          <p:cNvSpPr>
            <a:spLocks noChangeArrowheads="1"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ChangeArrowheads="1"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5CA4F013-E0A2-4A1A-883F-2A77275DA5F8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2pPr>
      <a:lvl3pPr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3pPr>
      <a:lvl4pPr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4pPr>
      <a:lvl5pPr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5pPr>
      <a:lvl6pPr marL="457200"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6pPr>
      <a:lvl7pPr marL="914400"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7pPr>
      <a:lvl8pPr marL="1371600"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8pPr>
      <a:lvl9pPr marL="1828800" algn="l">
        <a:spcBef>
          <a:spcPts val="0"/>
        </a:spcBef>
        <a:spcAft>
          <a:spcPts val="0"/>
        </a:spcAft>
        <a:defRPr sz="3600">
          <a:solidFill>
            <a:schemeClr val="tx1"/>
          </a:solidFill>
          <a:latin typeface="Arial"/>
          <a:ea typeface="SimSun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814705" y="452120"/>
            <a:ext cx="10752455" cy="3592830"/>
          </a:xfrm>
        </p:spPr>
        <p:txBody>
          <a:bodyPr/>
          <a:lstStyle/>
          <a:p>
            <a:pPr algn="ctr">
              <a:defRPr/>
            </a:pPr>
            <a:r>
              <a:rPr lang="ru-RU" sz="2000" b="1">
                <a:latin typeface="Times New Roman"/>
                <a:cs typeface="Times New Roman"/>
              </a:rPr>
              <a:t>СЕМИНАР В РАМКАХ ПЕДАГОГИЧЕСКОГО ПРОЕКТА «ШКОЛА ПЕДАГОГА»</a:t>
            </a:r>
            <a:br>
              <a:rPr lang="ru-RU" sz="2000" b="1">
                <a:latin typeface="Times New Roman"/>
                <a:cs typeface="Times New Roman"/>
              </a:rPr>
            </a:br>
            <a:br>
              <a:rPr lang="ru-RU" sz="2000" b="1">
                <a:latin typeface="Times New Roman"/>
                <a:cs typeface="Times New Roman"/>
              </a:rPr>
            </a:br>
            <a:br>
              <a:rPr lang="ru-RU" sz="2800" b="1">
                <a:latin typeface="Times New Roman"/>
                <a:cs typeface="Times New Roman"/>
              </a:rPr>
            </a:br>
            <a:r>
              <a:rPr lang="ru-RU" sz="2000" b="1">
                <a:latin typeface="Times New Roman"/>
                <a:cs typeface="Times New Roman"/>
              </a:rPr>
              <a:t> </a:t>
            </a:r>
            <a:r>
              <a:rPr lang="ru-RU" sz="2800" b="1">
                <a:latin typeface="Times New Roman"/>
                <a:cs typeface="Times New Roman"/>
              </a:rPr>
              <a:t>ТРЕБОВАНИЯ К СОДЕРЖАНИЮ И  ОФОРМЛЕНИЮ ДОПОЛНИТЕЛЬНЫХ ОБЩЕРАЗВИВАЮЩИХ ПРОГРАММ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842010" y="5124450"/>
            <a:ext cx="10697845" cy="1604645"/>
          </a:xfrm>
        </p:spPr>
        <p:txBody>
          <a:bodyPr/>
          <a:lstStyle/>
          <a:p>
            <a:pPr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ХАРДИНА НАДЕЖДА НИКОЛАЕВНА, </a:t>
            </a:r>
            <a:endParaRPr/>
          </a:p>
          <a:p>
            <a:pPr algn="ctr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методист методического отдела ГБНОУ ДУМ СПб</a:t>
            </a:r>
            <a:endParaRPr/>
          </a:p>
          <a:p>
            <a:pPr algn="ctr">
              <a:defRPr/>
            </a:pPr>
            <a:endParaRPr lang="ru-RU" sz="20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26 апреля 2024 год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190500"/>
            <a:ext cx="10972800" cy="582930"/>
          </a:xfrm>
        </p:spPr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ТРЕБОВАНИЯ К ОФОРМЛЕНИЮ</a:t>
            </a:r>
            <a:b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ДОПОЛНИТЕЛЬНОЙ ОБЩЕРАЗВИВАЮЩЕЙ ПРОГРАММЫ</a:t>
            </a:r>
            <a:b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Замещающее содержимое 3"/>
          <p:cNvPicPr>
            <a:picLocks noChangeAspect="1" noGrp="1"/>
          </p:cNvPicPr>
          <p:nvPr>
            <p:ph idx="1"/>
          </p:nvPr>
        </p:nvPicPr>
        <p:blipFill>
          <a:blip r:embed="rId3"/>
          <a:srcRect l="28801" t="10461" r="36691" b="6504"/>
          <a:stretch/>
        </p:blipFill>
        <p:spPr bwMode="auto">
          <a:xfrm>
            <a:off x="3867785" y="878205"/>
            <a:ext cx="4456430" cy="5884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190500"/>
            <a:ext cx="10972800" cy="876299"/>
          </a:xfrm>
        </p:spPr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ТРЕБОВАНИЯ К ОФРМЛЕНИЮ ДОПОЛНИТЕЛНОЙ </a:t>
            </a:r>
            <a:b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ОБЩЕРАЗВИВАЮЩЙ ПРОГРАММЫ</a:t>
            </a:r>
            <a:b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 bwMode="auto">
          <a:xfrm>
            <a:off x="354623" y="863942"/>
            <a:ext cx="10679723" cy="57912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ПОЯСНИТЕЛЬНАЯ ЗАПИСКА</a:t>
            </a:r>
            <a:endParaRPr sz="1600" b="1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sz="1600" b="1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Программа разработана в соответствии с современными нормативными документами в сфере образования федерального и регионального уровней, а также локальными актами СПБ ГБНОУ Дворец учащейся молодежи.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Направленность:</a:t>
            </a:r>
            <a:r>
              <a:rPr lang="ru-RU" sz="1600">
                <a:latin typeface="Times New Roman"/>
                <a:cs typeface="Times New Roman"/>
              </a:rPr>
              <a:t> физкультурно-спортивная. Ориентирована на физическое и личностное совершенствование обучающегося, сохранение и укрепление здоровья.  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</a:t>
            </a:r>
            <a:r>
              <a:rPr lang="ru-RU" sz="1600" b="1">
                <a:latin typeface="Times New Roman"/>
                <a:cs typeface="Times New Roman"/>
              </a:rPr>
              <a:t>Адресат программы:</a:t>
            </a:r>
            <a:r>
              <a:rPr lang="ru-RU" sz="1600">
                <a:latin typeface="Times New Roman"/>
                <a:cs typeface="Times New Roman"/>
              </a:rPr>
              <a:t> к обучению по программе «Общая физическая подготовка с элементами единоборств» принимаются обучающиеся 7-8, 9-11, 12-14, 15-17 лет, без предварительной подготовки. Обязателен допуск врача.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***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</a:t>
            </a:r>
            <a:r>
              <a:rPr lang="ru-RU" sz="1600" b="1">
                <a:latin typeface="Times New Roman"/>
                <a:cs typeface="Times New Roman"/>
              </a:rPr>
              <a:t>Организационно-педагогические условия реализации программы</a:t>
            </a:r>
            <a:endParaRPr sz="1600" b="1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Язык реализации:</a:t>
            </a:r>
            <a:r>
              <a:rPr lang="ru-RU" sz="1600">
                <a:latin typeface="Times New Roman"/>
                <a:cs typeface="Times New Roman"/>
              </a:rPr>
              <a:t> русский.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Форма обучения: </a:t>
            </a:r>
            <a:r>
              <a:rPr lang="ru-RU" sz="1600">
                <a:latin typeface="Times New Roman"/>
                <a:cs typeface="Times New Roman"/>
              </a:rPr>
              <a:t>очная.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Условия набора и формирования групп: </a:t>
            </a:r>
            <a:r>
              <a:rPr lang="ru-RU" sz="1600">
                <a:latin typeface="Times New Roman"/>
                <a:cs typeface="Times New Roman"/>
              </a:rPr>
              <a:t>принимаются обучающиеся, прошедшие подготовку в спортивных клубах, секциях дополнительного образования или дворцов культуры по специализации «Спортивная аэробика». 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Формы организации занятий: </a:t>
            </a:r>
            <a:r>
              <a:rPr lang="ru-RU" sz="1600">
                <a:latin typeface="Times New Roman"/>
                <a:cs typeface="Times New Roman"/>
              </a:rPr>
              <a:t>занятия проводятся всем составом объединения.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Формы проведения занятий: </a:t>
            </a:r>
            <a:r>
              <a:rPr lang="ru-RU" sz="1600">
                <a:latin typeface="Times New Roman"/>
                <a:cs typeface="Times New Roman"/>
              </a:rPr>
              <a:t>беседа, тренинг. </a:t>
            </a:r>
            <a:endParaRPr sz="1600" b="1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 b="1">
                <a:latin typeface="Times New Roman"/>
                <a:cs typeface="Times New Roman"/>
              </a:rPr>
              <a:t>          Материально-техническое оснащение: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– специализированный зал для занятий акробатикой;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– специальное оборудование: страховочная лонжа, мини-трамп, подкидной мостик, поролоновые маты;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– оборудование для ОФП и СФП: шведские стенки, турники, кольца, </a:t>
            </a:r>
            <a:r>
              <a:rPr lang="ru-RU" sz="1600">
                <a:latin typeface="Times New Roman"/>
                <a:cs typeface="Times New Roman"/>
              </a:rPr>
              <a:t>стоялки</a:t>
            </a:r>
            <a:r>
              <a:rPr lang="ru-RU" sz="1600">
                <a:latin typeface="Times New Roman"/>
                <a:cs typeface="Times New Roman"/>
              </a:rPr>
              <a:t>, грузы, эспандеры, сплиты;</a:t>
            </a:r>
            <a:endParaRPr sz="16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– музыкальный центр, аудио система.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672273"/>
            <a:ext cx="10972800" cy="449580"/>
          </a:xfrm>
        </p:spPr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САМОЭКСПЕРТИЗА ДОПОЛНИТЕЛЬНОЙ ОБЩЕРАЗВИВАЮЩЕЙ ПРОГРАММЫ</a:t>
            </a:r>
            <a:endParaRPr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 bwMode="auto">
          <a:xfrm flipH="0" flipV="0">
            <a:off x="539261" y="1248422"/>
            <a:ext cx="10972800" cy="459604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1800"/>
              <a:t>         </a:t>
            </a:r>
            <a:r>
              <a:rPr lang="ru-RU" sz="1800">
                <a:latin typeface="Times New Roman"/>
                <a:cs typeface="Times New Roman"/>
              </a:rPr>
              <a:t>1. Проверка структуры программы: соблюдение очередности и наличие всех компонентов.</a:t>
            </a:r>
            <a:endParaRPr/>
          </a:p>
          <a:p>
            <a:pPr marL="0" indent="0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2. Проверка содержания программы требованиям, указанным в нормативных актах.</a:t>
            </a:r>
            <a:endParaRPr/>
          </a:p>
          <a:p>
            <a:pPr marL="0" indent="0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3. Проверка соответствия:</a:t>
            </a:r>
            <a:endParaRPr lang="ru-RU" sz="1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– задачи программы поставленной цели;</a:t>
            </a:r>
            <a:endParaRPr lang="ru-RU" sz="1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–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содержание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программы задачам;</a:t>
            </a:r>
            <a:endParaRPr lang="ru-RU" sz="1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1800">
                <a:latin typeface="Times New Roman"/>
                <a:cs typeface="Times New Roman"/>
              </a:rPr>
              <a:t>планируемы результат содержанию программы и задачам;</a:t>
            </a:r>
            <a:endParaRPr lang="ru-RU" sz="1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– оценочные материалы планируемым результатам;</a:t>
            </a:r>
            <a:endParaRPr/>
          </a:p>
          <a:p>
            <a:pPr marL="0" indent="0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–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содержание и последовательность тем учебного плана, рабочей программы и календарно-тематического плана.</a:t>
            </a:r>
            <a:endParaRPr lang="ru-RU" sz="18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l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цель (образ)  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задача (конкретное действие)</a:t>
            </a:r>
            <a:endParaRPr sz="1800">
              <a:latin typeface="Times New Roman"/>
              <a:cs typeface="Times New Roman"/>
            </a:endParaRPr>
          </a:p>
          <a:p>
            <a:pPr marL="0" indent="0" algn="l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задача (конкретное действие) 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содержание (конкретное действие)</a:t>
            </a:r>
            <a:endParaRPr sz="1800">
              <a:latin typeface="Times New Roman"/>
              <a:cs typeface="Times New Roman"/>
            </a:endParaRPr>
          </a:p>
          <a:p>
            <a:pPr marL="0" indent="0" algn="l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содержание (конкретное действие)  –  планируемые результаты (итоги) </a:t>
            </a:r>
            <a:endParaRPr sz="1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планируемые результаты (итоги) – оценочные материалы (измерительный инструмент) </a:t>
            </a:r>
            <a:endParaRPr lang="ru-RU"/>
          </a:p>
          <a:p>
            <a:pPr marL="0" indent="0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</a:t>
            </a:r>
            <a:endParaRPr lang="ru-RU" sz="1800">
              <a:latin typeface="Times New Roman"/>
              <a:cs typeface="Times New Roman"/>
            </a:endParaRPr>
          </a:p>
          <a:p>
            <a:pPr marL="0" indent="0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4. Проверка оформления программы.</a:t>
            </a:r>
            <a:endParaRPr lang="ru-RU" sz="1800">
              <a:latin typeface="Times New Roman"/>
              <a:cs typeface="Times New Roman"/>
            </a:endParaRPr>
          </a:p>
          <a:p>
            <a:pPr marL="0" indent="0" algn="l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                                                  </a:t>
            </a:r>
            <a:endParaRPr lang="ru-RU" sz="1800"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54000"/>
            <a:ext cx="10972800" cy="1033145"/>
          </a:xfrm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НОРМАТИВНЫЕ ДОКУМЕНТЫ</a:t>
            </a:r>
            <a:endParaRPr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 bwMode="auto">
          <a:xfrm>
            <a:off x="609600" y="1849659"/>
            <a:ext cx="10275277" cy="3109204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Распоряжение Комитета по образованию СПб №1676 –р от 25.08.2022 «Об утверждении критериев оценки качества дополнительных общеразвивающих программ, реализуемых организациями, осуществляющими образовательную деятельность, и индивидуальными предпринимателями Санкт-Петербурга»</a:t>
            </a:r>
            <a:endParaRPr/>
          </a:p>
          <a:p>
            <a:pPr algn="just">
              <a:defRPr/>
            </a:pPr>
            <a:endParaRPr lang="ru-RU" sz="20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Распоряжение Комитета по образованию СПб № 1779-р от 05.09.2022 «Об утверждении Правил проведения независимой оценки качества дополнительных общеразвивающих программ, планируемых к реализации в рамках персонифицированного финансирования дополнительного образования детей в Санкт-Петербурге»</a:t>
            </a:r>
            <a:endParaRPr/>
          </a:p>
          <a:p>
            <a:pPr algn="just">
              <a:defRPr/>
            </a:pPr>
            <a:endParaRPr lang="ru-RU" sz="20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00660"/>
            <a:ext cx="10972800" cy="637540"/>
          </a:xfrm>
        </p:spPr>
        <p:txBody>
          <a:bodyPr/>
          <a:lstStyle/>
          <a:p>
            <a:pPr algn="ctr">
              <a:defRPr/>
            </a:pPr>
            <a:br>
              <a:rPr lang="ru-RU" sz="1800"/>
            </a:b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СРАВНИТЕЛЬНЫЙ АНАЛИЗ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СОДЕРЖАНИЯ ДОПОЛНИТЕЛЬНЫХ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ОБЩЕРАЗВИВАЮЩИХ ПРОГРАММ С РАЗЛИЧНЫМ СРОКОМ РЕАЛИЗАЦИИ</a:t>
            </a:r>
            <a:b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endParaRPr lang="ru-RU" sz="20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Замещающее содержимое 4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514350" y="975360"/>
          <a:ext cx="11311889" cy="54559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474345"/>
                <a:gridCol w="2219960"/>
                <a:gridCol w="3043555"/>
                <a:gridCol w="1189354"/>
                <a:gridCol w="1171575"/>
                <a:gridCol w="3213100"/>
              </a:tblGrid>
              <a:tr h="817880"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Наименование структурного компонента ДОП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Разделы/подразделы структурного компонента ДОП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Программа сроком реализации </a:t>
                      </a:r>
                      <a:endParaRPr/>
                    </a:p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до 1 года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Программа сроком реализации </a:t>
                      </a:r>
                      <a:endParaRPr/>
                    </a:p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год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Программа сроком реализации более 1 года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87325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Титульный лист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98755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Пояснительная записка</a:t>
                      </a:r>
                      <a:endParaRPr b="1"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endParaRPr b="1">
                        <a:latin typeface="Arial"/>
                        <a:cs typeface="Arial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397510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Учебный план</a:t>
                      </a:r>
                      <a:endParaRPr/>
                    </a:p>
                    <a:p>
                      <a:pPr>
                        <a:buNone/>
                        <a:defRPr/>
                      </a:pPr>
                      <a:endParaRPr lang="ru-RU" sz="1400" b="1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400" b="0">
                          <a:latin typeface="Times New Roman"/>
                          <a:cs typeface="Times New Roman"/>
                        </a:rPr>
                        <a:t>(для </a:t>
                      </a:r>
                      <a:r>
                        <a:rPr lang="ru-RU" sz="1400" b="1">
                          <a:latin typeface="Times New Roman"/>
                          <a:cs typeface="Times New Roman"/>
                        </a:rPr>
                        <a:t>комплексных </a:t>
                      </a:r>
                      <a:r>
                        <a:rPr lang="ru-RU" sz="1400" b="0">
                          <a:latin typeface="Times New Roman"/>
                          <a:cs typeface="Times New Roman"/>
                        </a:rPr>
                        <a:t>ДОП: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сводный и для каждого года обучения</a:t>
                      </a:r>
                      <a:r>
                        <a:rPr lang="ru-RU" sz="1400" b="0">
                          <a:latin typeface="Times New Roman"/>
                          <a:cs typeface="Times New Roman"/>
                        </a:rPr>
                        <a:t>)</a:t>
                      </a:r>
                      <a:endParaRPr lang="ru-RU" sz="1400" b="1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292100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Календарный учебный график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(один КУГ для всех учебных групп на каждый год обучения)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48590"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Рабочая программа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особенности обучения (если есть)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 (для каждого года обучения)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231775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 b="1">
                          <a:latin typeface="Times New Roman"/>
                          <a:cs typeface="Times New Roman"/>
                        </a:rPr>
                        <a:t>задачи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>
                          <a:latin typeface="Arial"/>
                          <a:cs typeface="Arial"/>
                        </a:rPr>
                        <a:t>+</a:t>
                      </a:r>
                      <a:r>
                        <a:rPr lang="ru-RU" sz="1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(для каждого года обучения)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227965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</a:t>
                      </a:r>
                      <a:endParaRPr lang="ru-RU" sz="1400" b="1" i="0" u="none" strike="noStrike" cap="none" spc="0">
                        <a:solidFill>
                          <a:schemeClr val="dk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ru-RU" sz="1400" b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для каждого года обучения)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35255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содержание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 (для каждого года обучения)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326390"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календарно-тематическое планирование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(для каждого года обучения)</a:t>
                      </a:r>
                      <a:endParaRPr/>
                    </a:p>
                  </a:txBody>
                  <a:tcPr anchor="ctr"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219710"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Методические материалы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177800"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0">
                          <a:latin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Оценочные материалы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  <a:tr h="432435"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 b="0">
                          <a:latin typeface="Times New Roman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Рабочая программа воспитания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+</a:t>
                      </a:r>
                      <a:endParaRPr/>
                    </a:p>
                  </a:txBody>
                  <a:tcPr>
                    <a:lnL w="28575" algn="ctr">
                      <a:solidFill>
                        <a:schemeClr val="tx1"/>
                      </a:solidFill>
                    </a:lnL>
                    <a:lnR w="28575" algn="ctr">
                      <a:solidFill>
                        <a:schemeClr val="tx1"/>
                      </a:solidFill>
                    </a:lnR>
                    <a:lnT w="28575" algn="ctr">
                      <a:solidFill>
                        <a:schemeClr val="tx1"/>
                      </a:solidFill>
                    </a:lnT>
                    <a:lnB w="28575" algn="ctr">
                      <a:solidFill>
                        <a:schemeClr val="tx1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33144" y="745002"/>
            <a:ext cx="3850933" cy="5348068"/>
          </a:xfrm>
        </p:spPr>
        <p:txBody>
          <a:bodyPr/>
          <a:lstStyle/>
          <a:p>
            <a:pPr algn="ctr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ФОРМЫ </a:t>
            </a:r>
            <a:b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УЧЕБНОГО </a:t>
            </a: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ПЛАНА</a:t>
            </a:r>
            <a:endParaRPr sz="24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8" name="Замещающее содержимое 7"/>
          <p:cNvPicPr>
            <a:picLocks noChangeAspect="1" noGrp="1"/>
          </p:cNvPicPr>
          <p:nvPr>
            <p:ph idx="1"/>
          </p:nvPr>
        </p:nvPicPr>
        <p:blipFill>
          <a:blip r:embed="rId3"/>
          <a:srcRect l="25137" t="16479" r="32253" b="10909"/>
          <a:stretch/>
        </p:blipFill>
        <p:spPr bwMode="auto">
          <a:xfrm>
            <a:off x="4914900" y="76002"/>
            <a:ext cx="5424853" cy="66860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/>
          <p:cNvPicPr>
            <a:picLocks noChangeAspect="1" noGrp="1"/>
          </p:cNvPicPr>
          <p:nvPr>
            <p:ph idx="1"/>
          </p:nvPr>
        </p:nvPicPr>
        <p:blipFill>
          <a:blip r:embed="rId3"/>
          <a:srcRect l="23733" t="27884" r="35263" b="15712"/>
          <a:stretch/>
        </p:blipFill>
        <p:spPr bwMode="auto">
          <a:xfrm>
            <a:off x="297034" y="810959"/>
            <a:ext cx="6490944" cy="550191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6611913" y="525194"/>
            <a:ext cx="3850933" cy="5348068"/>
          </a:xfrm>
        </p:spPr>
        <p:txBody>
          <a:bodyPr/>
          <a:lstStyle/>
          <a:p>
            <a:pPr algn="ctr">
              <a:defRPr/>
            </a:pP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ФОРМЫ </a:t>
            </a:r>
            <a:b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КАЛЕНДАРНОГО УЧЕБНОГО ГРАФИКА</a:t>
            </a:r>
            <a:endParaRPr sz="24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rcRect l="15184" t="17895" r="27521" b="15747"/>
          <a:stretch/>
        </p:blipFill>
        <p:spPr bwMode="auto">
          <a:xfrm>
            <a:off x="964099" y="506198"/>
            <a:ext cx="9021664" cy="60038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397645"/>
            <a:ext cx="10972800" cy="850776"/>
          </a:xfrm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СОДЕРЖАНИЕ ДОПОЛНИТЕЛЬНОЙ ОБЩЕРАЗВИВАЮЩЕЙ ПРОГРАММЫ: точки внимания и контроля</a:t>
            </a:r>
            <a:endParaRPr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 bwMode="auto">
          <a:xfrm>
            <a:off x="609600" y="1174750"/>
            <a:ext cx="10972800" cy="5344160"/>
          </a:xfrm>
        </p:spPr>
        <p:txBody>
          <a:bodyPr anchor="ctr" anchorCtr="0"/>
          <a:lstStyle/>
          <a:p>
            <a:pPr marL="0" indent="0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	1. Титульный лист.</a:t>
            </a:r>
            <a:endParaRPr/>
          </a:p>
          <a:p>
            <a:pPr marL="0" indent="0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	2. Пояснительная записка: </a:t>
            </a:r>
            <a:r>
              <a:rPr lang="ru-RU" sz="1600" b="1">
                <a:latin typeface="Times New Roman"/>
                <a:cs typeface="Times New Roman"/>
              </a:rPr>
              <a:t>направленность</a:t>
            </a:r>
            <a:r>
              <a:rPr lang="ru-RU" sz="1600">
                <a:latin typeface="Times New Roman"/>
                <a:cs typeface="Times New Roman"/>
              </a:rPr>
              <a:t>; адресат; актуальность; уровень освоения; объем программы; срок освоения; отличительные особенности/</a:t>
            </a:r>
            <a:r>
              <a:rPr lang="ru-RU" sz="1600" b="1">
                <a:latin typeface="Times New Roman"/>
                <a:cs typeface="Times New Roman"/>
              </a:rPr>
              <a:t>новизна </a:t>
            </a:r>
            <a:r>
              <a:rPr lang="ru-RU" sz="1600">
                <a:latin typeface="Times New Roman"/>
                <a:cs typeface="Times New Roman"/>
              </a:rPr>
              <a:t>(</a:t>
            </a:r>
            <a:r>
              <a:rPr lang="ru-RU" sz="1600" b="1">
                <a:latin typeface="Times New Roman"/>
                <a:cs typeface="Times New Roman"/>
              </a:rPr>
              <a:t>если есть</a:t>
            </a:r>
            <a:r>
              <a:rPr lang="ru-RU" sz="1600">
                <a:latin typeface="Times New Roman"/>
                <a:cs typeface="Times New Roman"/>
              </a:rPr>
              <a:t>); </a:t>
            </a:r>
            <a:r>
              <a:rPr lang="ru-RU" sz="1600" b="1">
                <a:latin typeface="Times New Roman"/>
                <a:cs typeface="Times New Roman"/>
              </a:rPr>
              <a:t>цель</a:t>
            </a:r>
            <a:r>
              <a:rPr lang="ru-RU" sz="1600">
                <a:latin typeface="Times New Roman"/>
                <a:cs typeface="Times New Roman"/>
              </a:rPr>
              <a:t>; </a:t>
            </a:r>
            <a:r>
              <a:rPr lang="ru-RU" sz="1600" b="1">
                <a:latin typeface="Times New Roman"/>
                <a:cs typeface="Times New Roman"/>
              </a:rPr>
              <a:t>задачи </a:t>
            </a:r>
            <a:r>
              <a:rPr lang="ru-RU" sz="1600">
                <a:latin typeface="Times New Roman"/>
                <a:cs typeface="Times New Roman"/>
              </a:rPr>
              <a:t>(обучающие, развивающие, воспитательные); </a:t>
            </a:r>
            <a:r>
              <a:rPr lang="ru-RU" sz="1600" b="1">
                <a:latin typeface="Times New Roman"/>
                <a:cs typeface="Times New Roman"/>
              </a:rPr>
              <a:t>планируемые результаты</a:t>
            </a:r>
            <a:r>
              <a:rPr lang="ru-RU" sz="1600">
                <a:latin typeface="Times New Roman"/>
                <a:cs typeface="Times New Roman"/>
              </a:rPr>
              <a:t> (предметные, </a:t>
            </a:r>
            <a:r>
              <a:rPr lang="ru-RU" sz="1600">
                <a:latin typeface="Times New Roman"/>
                <a:cs typeface="Times New Roman"/>
              </a:rPr>
              <a:t>метапредметные</a:t>
            </a:r>
            <a:r>
              <a:rPr lang="ru-RU" sz="1600">
                <a:latin typeface="Times New Roman"/>
                <a:cs typeface="Times New Roman"/>
              </a:rPr>
              <a:t>, личностные); </a:t>
            </a:r>
            <a:r>
              <a:rPr lang="ru-RU" sz="1600" b="1">
                <a:latin typeface="Times New Roman"/>
                <a:cs typeface="Times New Roman"/>
              </a:rPr>
              <a:t>организационно-педагогические условия </a:t>
            </a:r>
            <a:r>
              <a:rPr lang="ru-RU" sz="1600">
                <a:latin typeface="Times New Roman"/>
                <a:cs typeface="Times New Roman"/>
              </a:rPr>
              <a:t>реализации программы (язык реализации, </a:t>
            </a:r>
            <a:r>
              <a:rPr lang="ru-RU" sz="1600" b="1">
                <a:latin typeface="Times New Roman"/>
                <a:cs typeface="Times New Roman"/>
              </a:rPr>
              <a:t>формы обучения</a:t>
            </a:r>
            <a:r>
              <a:rPr lang="ru-RU" sz="1600">
                <a:latin typeface="Times New Roman"/>
                <a:cs typeface="Times New Roman"/>
              </a:rPr>
              <a:t> (</a:t>
            </a:r>
            <a:r>
              <a:rPr lang="ru-RU" sz="1600" b="0">
                <a:highlight>
                  <a:srgbClr val="FFFFFF"/>
                </a:highlight>
                <a:latin typeface="Times New Roman"/>
                <a:cs typeface="Times New Roman"/>
              </a:rPr>
              <a:t>очная</a:t>
            </a:r>
            <a:r>
              <a:rPr lang="ru-RU" sz="1600">
                <a:latin typeface="Times New Roman"/>
                <a:cs typeface="Times New Roman"/>
              </a:rPr>
              <a:t>, очно-заочная, </a:t>
            </a:r>
            <a:r>
              <a:rPr lang="ru-RU" sz="1600">
                <a:latin typeface="Times New Roman"/>
                <a:cs typeface="Times New Roman"/>
              </a:rPr>
              <a:t>заочна</a:t>
            </a:r>
            <a:r>
              <a:rPr lang="ru-RU" sz="1600">
                <a:latin typeface="Times New Roman"/>
                <a:cs typeface="Times New Roman"/>
              </a:rPr>
              <a:t>), </a:t>
            </a:r>
            <a:r>
              <a:rPr lang="ru-RU" sz="1600" b="1">
                <a:solidFill>
                  <a:srgbClr val="FF0000"/>
                </a:solidFill>
                <a:latin typeface="Times New Roman"/>
                <a:cs typeface="Times New Roman"/>
              </a:rPr>
              <a:t>особенности реализации</a:t>
            </a:r>
            <a:r>
              <a:rPr lang="ru-RU" sz="1600">
                <a:latin typeface="Times New Roman"/>
                <a:cs typeface="Times New Roman"/>
              </a:rPr>
              <a:t> (модульная, сетевая, дистанционная (</a:t>
            </a:r>
            <a:r>
              <a:rPr lang="ru-RU" sz="1600" b="1">
                <a:latin typeface="Times New Roman"/>
                <a:cs typeface="Times New Roman"/>
              </a:rPr>
              <a:t>если есть</a:t>
            </a:r>
            <a:r>
              <a:rPr lang="ru-RU" sz="1600">
                <a:latin typeface="Times New Roman"/>
                <a:cs typeface="Times New Roman"/>
              </a:rPr>
              <a:t>), условия набора и формирования групп, формы организации и формы проведения занятий, </a:t>
            </a:r>
            <a:r>
              <a:rPr lang="ru-RU" sz="1600" b="1">
                <a:latin typeface="Times New Roman"/>
                <a:cs typeface="Times New Roman"/>
              </a:rPr>
              <a:t>кадровое обеспечение</a:t>
            </a:r>
            <a:r>
              <a:rPr lang="ru-RU" sz="1600">
                <a:latin typeface="Times New Roman"/>
                <a:cs typeface="Times New Roman"/>
              </a:rPr>
              <a:t>, материально-техническое оснащение).</a:t>
            </a:r>
            <a:endParaRPr/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        3. Учебный план: </a:t>
            </a:r>
            <a:r>
              <a:rPr lang="ru-RU" sz="1600" b="1" i="0" u="none" strike="noStrike" cap="none" spc="0">
                <a:solidFill>
                  <a:srgbClr val="4B6D17"/>
                </a:solidFill>
                <a:latin typeface="Times New Roman"/>
                <a:ea typeface="Times New Roman"/>
                <a:cs typeface="Times New Roman"/>
              </a:rPr>
              <a:t>перечень разделов тем</a:t>
            </a:r>
            <a:r>
              <a:rPr lang="ru-RU" sz="1600">
                <a:solidFill>
                  <a:schemeClr val="tx1"/>
                </a:solidFill>
                <a:latin typeface="Times New Roman"/>
                <a:cs typeface="Times New Roman"/>
              </a:rPr>
              <a:t>;</a:t>
            </a:r>
            <a:r>
              <a:rPr lang="ru-RU" sz="1600">
                <a:latin typeface="Times New Roman"/>
                <a:cs typeface="Times New Roman"/>
              </a:rPr>
              <a:t> </a:t>
            </a:r>
            <a:r>
              <a:rPr lang="ru-RU" sz="1600" b="1" u="sng">
                <a:solidFill>
                  <a:schemeClr val="tx1"/>
                </a:solidFill>
                <a:latin typeface="Times New Roman"/>
                <a:cs typeface="Times New Roman"/>
              </a:rPr>
              <a:t>количество часов</a:t>
            </a:r>
            <a:r>
              <a:rPr lang="ru-RU" sz="1600" b="1" u="none">
                <a:solidFill>
                  <a:schemeClr val="tx1"/>
                </a:solidFill>
                <a:latin typeface="Times New Roman"/>
                <a:cs typeface="Times New Roman"/>
              </a:rPr>
              <a:t> по каждой теме</a:t>
            </a:r>
            <a:r>
              <a:rPr lang="ru-RU" sz="1600" b="1" u="none">
                <a:solidFill>
                  <a:srgbClr val="4B6D17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latin typeface="Times New Roman"/>
                <a:cs typeface="Times New Roman"/>
              </a:rPr>
              <a:t>(с разбивкой на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теоретические и практические)</a:t>
            </a:r>
            <a:r>
              <a:rPr lang="ru-RU" sz="1600">
                <a:latin typeface="Times New Roman"/>
                <a:cs typeface="Times New Roman"/>
              </a:rPr>
              <a:t>; </a:t>
            </a:r>
            <a:r>
              <a:rPr lang="ru-RU" sz="16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формы контроля</a:t>
            </a:r>
            <a:r>
              <a:rPr lang="ru-RU" sz="1600"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        4. </a:t>
            </a:r>
            <a:r>
              <a:rPr lang="ru-RU" sz="1600" b="1" u="sng">
                <a:latin typeface="Times New Roman"/>
                <a:cs typeface="Times New Roman"/>
              </a:rPr>
              <a:t>КУГ</a:t>
            </a:r>
            <a:r>
              <a:rPr lang="ru-RU" sz="1600">
                <a:latin typeface="Times New Roman"/>
                <a:cs typeface="Times New Roman"/>
              </a:rPr>
              <a:t>.</a:t>
            </a:r>
            <a:endParaRPr/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        5. Рабочая программа: </a:t>
            </a:r>
            <a:r>
              <a:rPr lang="ru-RU" sz="1600" b="1">
                <a:solidFill>
                  <a:srgbClr val="FF0000"/>
                </a:solidFill>
                <a:latin typeface="Times New Roman"/>
                <a:cs typeface="Times New Roman"/>
              </a:rPr>
              <a:t>особенности обучения </a:t>
            </a:r>
            <a:r>
              <a:rPr lang="ru-RU" sz="1600">
                <a:latin typeface="Times New Roman"/>
                <a:cs typeface="Times New Roman"/>
              </a:rPr>
              <a:t>(</a:t>
            </a:r>
            <a:r>
              <a:rPr lang="ru-RU" sz="1600" b="1">
                <a:latin typeface="Times New Roman"/>
                <a:cs typeface="Times New Roman"/>
              </a:rPr>
              <a:t>если есть</a:t>
            </a:r>
            <a:r>
              <a:rPr lang="ru-RU" sz="1600">
                <a:latin typeface="Times New Roman"/>
                <a:cs typeface="Times New Roman"/>
              </a:rPr>
              <a:t>); задачи (для каждого года обучения, если программа рассчитана более, чем на 1 год); планируемые результаты (для каждого года обучения, если программа рассчитана более, чем на 1 год); содержание обучения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1600" b="1" i="0" u="none" strike="noStrike" cap="none" spc="0">
                <a:solidFill>
                  <a:srgbClr val="4B6D1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0" u="none" strike="noStrike" cap="none" spc="0">
                <a:solidFill>
                  <a:srgbClr val="4B6D17"/>
                </a:solidFill>
                <a:latin typeface="Times New Roman"/>
                <a:ea typeface="Times New Roman"/>
                <a:cs typeface="Times New Roman"/>
              </a:rPr>
              <a:t>описание тем</a:t>
            </a:r>
            <a:r>
              <a:rPr lang="ru-RU" sz="1600" b="1">
                <a:solidFill>
                  <a:srgbClr val="4B6D17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теоретической и практической частей</a:t>
            </a:r>
            <a:r>
              <a:rPr lang="ru-RU" sz="16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в последовательности</a:t>
            </a:r>
            <a:r>
              <a:rPr lang="ru-RU" sz="160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ru-RU" sz="1600">
                <a:latin typeface="Times New Roman"/>
                <a:cs typeface="Times New Roman"/>
              </a:rPr>
              <a:t>указанной в учебном плане; </a:t>
            </a:r>
            <a:r>
              <a:rPr lang="ru-RU" sz="16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формы контроля</a:t>
            </a:r>
            <a:r>
              <a:rPr lang="ru-RU" sz="1600">
                <a:latin typeface="Times New Roman"/>
                <a:cs typeface="Times New Roman"/>
              </a:rPr>
              <a:t>, соответствующие каждой теме; </a:t>
            </a:r>
            <a:r>
              <a:rPr lang="ru-RU" sz="1600" b="1">
                <a:solidFill>
                  <a:srgbClr val="4B6D17"/>
                </a:solidFill>
                <a:latin typeface="Times New Roman"/>
                <a:cs typeface="Times New Roman"/>
              </a:rPr>
              <a:t>КТП</a:t>
            </a:r>
            <a:r>
              <a:rPr lang="ru-RU" sz="1600">
                <a:latin typeface="Times New Roman"/>
                <a:cs typeface="Times New Roman"/>
              </a:rPr>
              <a:t>.</a:t>
            </a:r>
            <a:endParaRPr/>
          </a:p>
          <a:p>
            <a:pPr marL="0" indent="0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       6. </a:t>
            </a:r>
            <a:r>
              <a:rPr lang="ru-RU" sz="1600" b="1">
                <a:latin typeface="Times New Roman"/>
                <a:cs typeface="Times New Roman"/>
              </a:rPr>
              <a:t>Методические материалы</a:t>
            </a:r>
            <a:r>
              <a:rPr lang="ru-RU" sz="1600">
                <a:latin typeface="Times New Roman"/>
                <a:cs typeface="Times New Roman"/>
              </a:rPr>
              <a:t>: описание методов, приемов, технологий, практик, используемых при реализации программы; перечень дидактических средств, ОЭР; </a:t>
            </a:r>
            <a:r>
              <a:rPr lang="ru-RU" sz="1600" b="1">
                <a:latin typeface="Times New Roman"/>
                <a:cs typeface="Times New Roman"/>
              </a:rPr>
              <a:t>информационные источники</a:t>
            </a:r>
            <a:r>
              <a:rPr lang="ru-RU" sz="1600">
                <a:latin typeface="Times New Roman"/>
                <a:cs typeface="Times New Roman"/>
              </a:rPr>
              <a:t>: список литературы для педагогов, детей, родителей, интернет-источники, оформленные по ГОСТ.</a:t>
            </a:r>
            <a:endParaRPr/>
          </a:p>
          <a:p>
            <a:pPr marL="0" indent="0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       7. </a:t>
            </a:r>
            <a:r>
              <a:rPr lang="ru-RU" sz="1600" b="1">
                <a:latin typeface="Times New Roman"/>
                <a:cs typeface="Times New Roman"/>
              </a:rPr>
              <a:t>Оценочные материалы</a:t>
            </a:r>
            <a:r>
              <a:rPr lang="ru-RU" sz="1600">
                <a:latin typeface="Times New Roman"/>
                <a:cs typeface="Times New Roman"/>
              </a:rPr>
              <a:t>: виды и формы контроля, их периодичность (сроки); формы и методы отслеживания результатов, в </a:t>
            </a:r>
            <a:r>
              <a:rPr lang="ru-RU" sz="1600">
                <a:latin typeface="Times New Roman"/>
                <a:cs typeface="Times New Roman"/>
              </a:rPr>
              <a:t>т.ч</a:t>
            </a:r>
            <a:r>
              <a:rPr lang="ru-RU" sz="1600">
                <a:latin typeface="Times New Roman"/>
                <a:cs typeface="Times New Roman"/>
              </a:rPr>
              <a:t>. формы фиксации результатов; </a:t>
            </a:r>
            <a:r>
              <a:rPr lang="ru-RU" sz="1600">
                <a:latin typeface="Times New Roman"/>
                <a:cs typeface="Times New Roman"/>
              </a:rPr>
              <a:t>критериальный</a:t>
            </a:r>
            <a:r>
              <a:rPr lang="ru-RU" sz="1600">
                <a:latin typeface="Times New Roman"/>
                <a:cs typeface="Times New Roman"/>
              </a:rPr>
              <a:t> аппарат.</a:t>
            </a:r>
            <a:endParaRPr/>
          </a:p>
          <a:p>
            <a:pPr marL="0" indent="0">
              <a:buNone/>
              <a:defRPr/>
            </a:pPr>
            <a:r>
              <a:rPr lang="ru-RU" sz="1600">
                <a:latin typeface="Times New Roman"/>
                <a:cs typeface="Times New Roman"/>
              </a:rPr>
              <a:t>                8. Рабочая программа воспитания.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564101"/>
            <a:ext cx="10972800" cy="906261"/>
          </a:xfrm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НАПРАВЛЕННОСТЬ ПРОГРАММЫ:</a:t>
            </a:r>
            <a:b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требования к содержанию</a:t>
            </a:r>
            <a:endParaRPr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 bwMode="auto">
          <a:xfrm>
            <a:off x="609600" y="1746250"/>
            <a:ext cx="9949962" cy="49530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2000">
                <a:latin typeface="Times New Roman"/>
                <a:cs typeface="Times New Roman"/>
              </a:rPr>
              <a:t>      Характеризуя направленность дополнительной общеразвивающей программы, важно кратко, но аргументировано, обосновать принадлежность программы именно к данной направленности.</a:t>
            </a:r>
            <a:endParaRPr/>
          </a:p>
          <a:p>
            <a:pPr marL="0" indent="0" algn="just">
              <a:buNone/>
              <a:defRPr/>
            </a:pPr>
            <a:r>
              <a:rPr lang="ru-RU" sz="2000">
                <a:latin typeface="Times New Roman"/>
                <a:cs typeface="Times New Roman"/>
              </a:rPr>
              <a:t>      Следует обратить внимание на то, что направленность программы определяется направлением деятельности и ведущей педагогической идеей, выраженной в исходной концепции, целями и задачами программы. </a:t>
            </a:r>
            <a:endParaRPr/>
          </a:p>
          <a:p>
            <a:pPr marL="0" indent="0" algn="just">
              <a:buNone/>
              <a:defRPr/>
            </a:pPr>
            <a:r>
              <a:rPr lang="ru-RU" sz="2000">
                <a:latin typeface="Times New Roman"/>
                <a:cs typeface="Times New Roman"/>
              </a:rPr>
              <a:t>      Возможны и другие варианты обоснования направленности программы</a:t>
            </a:r>
            <a:r>
              <a:rPr lang="ru-RU" sz="2000">
                <a:latin typeface="Times New Roman"/>
                <a:cs typeface="Times New Roman"/>
              </a:rPr>
              <a:t>. Так</a:t>
            </a:r>
            <a:r>
              <a:rPr lang="ru-RU" sz="2000">
                <a:latin typeface="Times New Roman"/>
                <a:cs typeface="Times New Roman"/>
              </a:rPr>
              <a:t>, например, программа клуба фехтования может быть не физкультурно-спортивной, а социально-педагогической (социально-гуманитарной) направленности, если в ведущей педагогической идеи, выраженной в исходной концепции и в постановке цели педагог делает акцент, прежде всего, на воспитание качеств личности, необходимых для успешной интеграции учащегося в современное общество (лидерских качеств, воли, умения не пасовать перед жизненными трудностями и т.д.).</a:t>
            </a:r>
            <a:endParaRPr/>
          </a:p>
          <a:p>
            <a:pPr marL="0" indent="0" algn="just">
              <a:buNone/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323664"/>
            <a:ext cx="10972800" cy="860024"/>
          </a:xfrm>
        </p:spPr>
        <p:txBody>
          <a:bodyPr/>
          <a:lstStyle/>
          <a:p>
            <a:pPr algn="ctr">
              <a:defRPr/>
            </a:pP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НАПРАВЛЕННОСТЬ ПРОГРАММЫ: </a:t>
            </a:r>
            <a:b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примеры обоснования</a:t>
            </a:r>
            <a:endParaRPr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 bwMode="auto">
          <a:xfrm>
            <a:off x="609600" y="1313180"/>
            <a:ext cx="9835662" cy="481457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1800" b="1">
                <a:latin typeface="Times New Roman"/>
                <a:cs typeface="Times New Roman"/>
              </a:rPr>
              <a:t>       Направленность программы:</a:t>
            </a:r>
            <a:r>
              <a:rPr lang="ru-RU" sz="1800">
                <a:latin typeface="Times New Roman"/>
                <a:cs typeface="Times New Roman"/>
              </a:rPr>
              <a:t> техническая.</a:t>
            </a:r>
            <a:endParaRPr/>
          </a:p>
          <a:p>
            <a:pPr marL="0" indent="0" algn="just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Программа знакомит с теоретическими и практическими основами </a:t>
            </a:r>
            <a:r>
              <a:rPr lang="ru-RU" sz="1800">
                <a:latin typeface="Times New Roman"/>
                <a:cs typeface="Times New Roman"/>
              </a:rPr>
              <a:t>медийной</a:t>
            </a:r>
            <a:r>
              <a:rPr lang="ru-RU" sz="1800">
                <a:latin typeface="Times New Roman"/>
                <a:cs typeface="Times New Roman"/>
              </a:rPr>
              <a:t> профессии </a:t>
            </a:r>
            <a:r>
              <a:rPr lang="ru-RU" sz="1800">
                <a:latin typeface="Times New Roman"/>
                <a:cs typeface="Times New Roman"/>
              </a:rPr>
              <a:t>видеоблогера</a:t>
            </a:r>
            <a:r>
              <a:rPr lang="ru-RU" sz="1800">
                <a:latin typeface="Times New Roman"/>
                <a:cs typeface="Times New Roman"/>
              </a:rPr>
              <a:t> и её составляющих - тележурналистики и кинопроизводства (история журналистики и кино, основы драматургии, режиссуры, операторского искусства, звукорежиссуры; техническими средствами современного </a:t>
            </a:r>
            <a:r>
              <a:rPr lang="ru-RU" sz="1800">
                <a:latin typeface="Times New Roman"/>
                <a:cs typeface="Times New Roman"/>
              </a:rPr>
              <a:t>медийного</a:t>
            </a:r>
            <a:r>
              <a:rPr lang="ru-RU" sz="1800">
                <a:latin typeface="Times New Roman"/>
                <a:cs typeface="Times New Roman"/>
              </a:rPr>
              <a:t> производства), правовыми основами деятельности в информационной сфере. Изучаются технические аспекты видеосъёмки, освещения, звукозаписи, монтажа. </a:t>
            </a:r>
            <a:endParaRPr/>
          </a:p>
          <a:p>
            <a:pPr marL="0" indent="0" algn="just">
              <a:buNone/>
              <a:defRPr/>
            </a:pPr>
            <a:endParaRPr lang="ru-RU" sz="18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800" b="1">
                <a:latin typeface="Times New Roman"/>
                <a:cs typeface="Times New Roman"/>
              </a:rPr>
              <a:t>       Направленность программы</a:t>
            </a:r>
            <a:r>
              <a:rPr lang="ru-RU" sz="1800">
                <a:latin typeface="Times New Roman"/>
                <a:cs typeface="Times New Roman"/>
              </a:rPr>
              <a:t>: художественная. </a:t>
            </a:r>
            <a:endParaRPr/>
          </a:p>
          <a:p>
            <a:pPr marL="0" indent="0" algn="just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Программа нацелена на получение обучающимися базовых навыков по изобразительному творчеству. Ориентирована на развитие художественных способностей и склонностей учащихся в изобразительном творчестве, а также их общей и эстетической культуры.</a:t>
            </a:r>
            <a:endParaRPr/>
          </a:p>
          <a:p>
            <a:pPr marL="0" indent="0" algn="just">
              <a:buNone/>
              <a:defRPr/>
            </a:pPr>
            <a:endParaRPr lang="ru-RU" sz="180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ru-RU" sz="1800" b="1">
                <a:latin typeface="Times New Roman"/>
                <a:cs typeface="Times New Roman"/>
              </a:rPr>
              <a:t>       Направленность программы:</a:t>
            </a:r>
            <a:r>
              <a:rPr lang="ru-RU" sz="1800">
                <a:latin typeface="Times New Roman"/>
                <a:cs typeface="Times New Roman"/>
              </a:rPr>
              <a:t> социально-гуманитарная. </a:t>
            </a:r>
            <a:endParaRPr/>
          </a:p>
          <a:p>
            <a:pPr marL="0" indent="0" algn="just">
              <a:buNone/>
              <a:defRPr/>
            </a:pPr>
            <a:r>
              <a:rPr lang="ru-RU" sz="1800">
                <a:latin typeface="Times New Roman"/>
                <a:cs typeface="Times New Roman"/>
              </a:rPr>
              <a:t>       Программа способствует развитию коммуникативных, интеллектуальных, а также лидерских способностей обучающихся, корректирует психические свойства личности, организует социальный досуг обучающихся и призвана содействовать уменьшению факторов риска приобщения подростков к злоупотреблению ПАВ.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Arial"/>
      </a:majorFont>
      <a:minorFont>
        <a:latin typeface="Arial"/>
        <a:ea typeface="SimSun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">
      <a:majorFont>
        <a:latin typeface="Arial"/>
        <a:ea typeface="SimSun"/>
        <a:cs typeface="Arial"/>
      </a:majorFont>
      <a:minorFont>
        <a:latin typeface="Arial"/>
        <a:ea typeface="SimSun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ONLYOFFICE/8.0.0.99</Application>
  <DocSecurity>0</DocSecurity>
  <PresentationFormat>Широкоэкранный</PresentationFormat>
  <Paragraphs>0</Paragraphs>
  <Slides>12</Slides>
  <Notes>12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СОДЕРЖАНИЮ И ОФОРМЛЕНИЮ  ДОПОЛНИТЕЛЬНЫХ ОБЩЕРАЗВИВАЮЩИХ ПРОГРАММ</dc:title>
  <dc:subject/>
  <dc:creator>n.hardina</dc:creator>
  <cp:keywords/>
  <dc:description/>
  <dc:identifier/>
  <dc:language/>
  <cp:lastModifiedBy/>
  <cp:revision>12</cp:revision>
  <dcterms:created xsi:type="dcterms:W3CDTF">2024-04-24T12:38:14Z</dcterms:created>
  <dcterms:modified xsi:type="dcterms:W3CDTF">2024-04-26T10:09:16Z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1049-11.1.0.11711</vt:lpwstr>
  </property>
</Properties>
</file>