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88" r:id="rId3"/>
    <p:sldId id="287" r:id="rId4"/>
    <p:sldId id="291" r:id="rId5"/>
    <p:sldId id="264" r:id="rId6"/>
    <p:sldId id="267" r:id="rId7"/>
    <p:sldId id="268" r:id="rId8"/>
    <p:sldId id="280" r:id="rId9"/>
    <p:sldId id="285" r:id="rId10"/>
    <p:sldId id="286" r:id="rId11"/>
    <p:sldId id="292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3735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716" y="-74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083A5-8056-4257-97A7-D516914CFEA9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83914-951A-4A30-9194-8406FF52D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47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01859-EFBA-44C9-BE0C-FB1C1BB6646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112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83914-951A-4A30-9194-8406FF52D13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140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4638"/>
            <a:ext cx="12192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932723"/>
            <a:ext cx="12192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68091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35560" y="476673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Тренды студенческого самоуправления в России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1344" y="4581128"/>
            <a:ext cx="4536504" cy="1752600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chemeClr val="bg1"/>
                </a:solidFill>
              </a:rPr>
              <a:t>Докладчик: </a:t>
            </a:r>
            <a:endParaRPr lang="ru-RU" sz="2000" b="1" dirty="0" smtClean="0">
              <a:solidFill>
                <a:schemeClr val="bg1"/>
              </a:solidFill>
            </a:endParaRPr>
          </a:p>
          <a:p>
            <a:pPr algn="l"/>
            <a:r>
              <a:rPr lang="ru-RU" sz="2000" b="1" dirty="0" smtClean="0">
                <a:solidFill>
                  <a:schemeClr val="bg1"/>
                </a:solidFill>
              </a:rPr>
              <a:t>Решетникова Кристина </a:t>
            </a:r>
            <a:r>
              <a:rPr lang="ru-RU" sz="2000" b="1" dirty="0" smtClean="0">
                <a:solidFill>
                  <a:schemeClr val="bg1"/>
                </a:solidFill>
              </a:rPr>
              <a:t>Ильинична</a:t>
            </a:r>
          </a:p>
          <a:p>
            <a:pPr algn="l"/>
            <a:r>
              <a:rPr lang="ru-RU" sz="2000" b="1" dirty="0" smtClean="0">
                <a:solidFill>
                  <a:schemeClr val="bg1"/>
                </a:solidFill>
              </a:rPr>
              <a:t>Куратор Совета учащейся молодежи Санкт-Петербурга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53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93272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Открытый городской конкурс студенческих советов </a:t>
            </a:r>
            <a:r>
              <a:rPr lang="ru-RU" dirty="0" smtClean="0">
                <a:solidFill>
                  <a:schemeClr val="tx1"/>
                </a:solidFill>
              </a:rPr>
              <a:t>ГПОУ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tx1"/>
                </a:solidFill>
              </a:rPr>
              <a:t>«Создавай, увлекай, мысли</a:t>
            </a:r>
            <a:r>
              <a:rPr lang="ru-RU" sz="3200" dirty="0" smtClean="0">
                <a:solidFill>
                  <a:schemeClr val="tx1"/>
                </a:solidFill>
              </a:rPr>
              <a:t>»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0151" y="1700808"/>
            <a:ext cx="108916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- Первый </a:t>
            </a:r>
            <a:r>
              <a:rPr lang="ru-RU" sz="2400" b="1" dirty="0"/>
              <a:t>(отборочный) этап</a:t>
            </a:r>
            <a:r>
              <a:rPr lang="ru-RU" sz="2400" b="1" dirty="0" smtClean="0"/>
              <a:t>.</a:t>
            </a:r>
          </a:p>
          <a:p>
            <a:r>
              <a:rPr lang="ru-RU" sz="2400" dirty="0" smtClean="0"/>
              <a:t>Проводится </a:t>
            </a:r>
            <a:r>
              <a:rPr lang="ru-RU" sz="2400" dirty="0"/>
              <a:t>в ГПОУ (делегаты команды определяются решением студенческого совета</a:t>
            </a:r>
            <a:r>
              <a:rPr lang="ru-RU" sz="2400" dirty="0" smtClean="0"/>
              <a:t>)</a:t>
            </a:r>
          </a:p>
          <a:p>
            <a:endParaRPr lang="ru-RU" sz="2400" dirty="0"/>
          </a:p>
          <a:p>
            <a:r>
              <a:rPr lang="ru-RU" sz="2400" b="1" dirty="0" smtClean="0"/>
              <a:t>- Второй </a:t>
            </a:r>
            <a:r>
              <a:rPr lang="ru-RU" sz="2400" b="1" dirty="0"/>
              <a:t>(подготовительный) этап. </a:t>
            </a:r>
            <a:endParaRPr lang="ru-RU" sz="2400" b="1" dirty="0" smtClean="0"/>
          </a:p>
          <a:p>
            <a:r>
              <a:rPr lang="ru-RU" sz="2400" dirty="0" smtClean="0"/>
              <a:t>Образовательная </a:t>
            </a:r>
            <a:r>
              <a:rPr lang="ru-RU" sz="2400" dirty="0"/>
              <a:t>программа для представителей студенческих советов является подготовительным этапом для конкурсной программы. Посещение образовательных семинаров является допуском к третьему </a:t>
            </a:r>
            <a:r>
              <a:rPr lang="ru-RU" sz="2400" dirty="0" smtClean="0"/>
              <a:t>этапу.</a:t>
            </a:r>
          </a:p>
          <a:p>
            <a:endParaRPr lang="ru-RU" sz="2400" dirty="0"/>
          </a:p>
          <a:p>
            <a:r>
              <a:rPr lang="ru-RU" sz="2400" b="1" dirty="0" smtClean="0"/>
              <a:t>- Третий </a:t>
            </a:r>
            <a:r>
              <a:rPr lang="ru-RU" sz="2400" b="1" dirty="0"/>
              <a:t>(финальный) этап. </a:t>
            </a:r>
            <a:endParaRPr lang="ru-RU" sz="2400" b="1" dirty="0" smtClean="0"/>
          </a:p>
          <a:p>
            <a:r>
              <a:rPr lang="ru-RU" sz="2400" dirty="0" smtClean="0"/>
              <a:t>Конкурсная </a:t>
            </a:r>
            <a:r>
              <a:rPr lang="ru-RU" sz="2400" dirty="0"/>
              <a:t>программа проводится в очном формате и включает в себя решение кейсов командами. </a:t>
            </a:r>
          </a:p>
        </p:txBody>
      </p:sp>
    </p:spTree>
    <p:extLst>
      <p:ext uri="{BB962C8B-B14F-4D97-AF65-F5344CB8AC3E}">
        <p14:creationId xmlns:p14="http://schemas.microsoft.com/office/powerpoint/2010/main" val="2280227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35560" y="476673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Тренды студенческого самоуправления в России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47528" y="2780928"/>
            <a:ext cx="4536504" cy="1752600"/>
          </a:xfrm>
        </p:spPr>
        <p:txBody>
          <a:bodyPr>
            <a:normAutofit/>
          </a:bodyPr>
          <a:lstStyle/>
          <a:p>
            <a:pPr algn="l"/>
            <a:r>
              <a:rPr lang="ru-RU" sz="2000" dirty="0">
                <a:solidFill>
                  <a:schemeClr val="bg1"/>
                </a:solidFill>
              </a:rPr>
              <a:t>Докладчик: </a:t>
            </a:r>
            <a:endParaRPr lang="ru-RU" sz="2000" dirty="0" smtClean="0">
              <a:solidFill>
                <a:schemeClr val="bg1"/>
              </a:solidFill>
            </a:endParaRPr>
          </a:p>
          <a:p>
            <a:pPr algn="l"/>
            <a:r>
              <a:rPr lang="ru-RU" sz="2000" dirty="0" smtClean="0">
                <a:solidFill>
                  <a:schemeClr val="bg1"/>
                </a:solidFill>
              </a:rPr>
              <a:t>Решетникова Кристина Ильинична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65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Российское движение детей и молодежи (РДДМ)</a:t>
            </a:r>
          </a:p>
        </p:txBody>
      </p:sp>
      <p:sp>
        <p:nvSpPr>
          <p:cNvPr id="4" name="Объект 4"/>
          <p:cNvSpPr txBox="1">
            <a:spLocks/>
          </p:cNvSpPr>
          <p:nvPr/>
        </p:nvSpPr>
        <p:spPr>
          <a:xfrm>
            <a:off x="371364" y="1340768"/>
            <a:ext cx="11449272" cy="475252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000" b="1" dirty="0" smtClean="0"/>
              <a:t>Федеральный закон №261 от 06.07.2022 </a:t>
            </a:r>
          </a:p>
          <a:p>
            <a:r>
              <a:rPr lang="ru-RU" sz="2000" dirty="0" smtClean="0"/>
              <a:t>Содействие воспитанию детей, их профессиональной ориентации, организация детей и молодежи;</a:t>
            </a:r>
          </a:p>
          <a:p>
            <a:r>
              <a:rPr lang="ru-RU" sz="2000" dirty="0" smtClean="0"/>
              <a:t>Создание равных возможностей для всестороннего развития и самореализации детей и молодежи;</a:t>
            </a:r>
          </a:p>
          <a:p>
            <a:r>
              <a:rPr lang="ru-RU" sz="2000" dirty="0" smtClean="0"/>
              <a:t>Подготовка детей и молодёжи к полноценной жизни в обществе.</a:t>
            </a:r>
          </a:p>
          <a:p>
            <a:pPr marL="0" indent="0" algn="ctr">
              <a:buFont typeface="Arial" pitchFamily="34" charset="0"/>
              <a:buNone/>
            </a:pPr>
            <a:endParaRPr lang="ru-RU" sz="2000" b="1" dirty="0" smtClean="0"/>
          </a:p>
          <a:p>
            <a:pPr marL="0" indent="0" algn="ctr">
              <a:buFont typeface="Arial" pitchFamily="34" charset="0"/>
              <a:buNone/>
            </a:pPr>
            <a:r>
              <a:rPr lang="ru-RU" sz="2000" b="1" dirty="0" smtClean="0"/>
              <a:t>Быть вместе. Быть со страной. Быть в Движении.</a:t>
            </a:r>
          </a:p>
          <a:p>
            <a:pPr marL="0" indent="0">
              <a:buFont typeface="Arial" pitchFamily="34" charset="0"/>
              <a:buNone/>
            </a:pPr>
            <a:endParaRPr lang="ru-RU" sz="2000" b="1" dirty="0" smtClean="0"/>
          </a:p>
          <a:p>
            <a:pPr marL="0" indent="0">
              <a:buFont typeface="Arial" pitchFamily="34" charset="0"/>
              <a:buNone/>
            </a:pPr>
            <a:r>
              <a:rPr lang="ru-RU" sz="2000" b="1" dirty="0" smtClean="0"/>
              <a:t>Наши ценности: </a:t>
            </a:r>
            <a:r>
              <a:rPr lang="ru-RU" sz="2000" dirty="0" smtClean="0"/>
              <a:t>объединение, уважение, патриотизм, созидание, развитие и знание, взаимопомощь, дружба и открытость</a:t>
            </a:r>
          </a:p>
          <a:p>
            <a:pPr marL="0" indent="0">
              <a:buFont typeface="Arial" pitchFamily="34" charset="0"/>
              <a:buNone/>
            </a:pPr>
            <a:endParaRPr lang="ru-RU" sz="2000" b="1" dirty="0" smtClean="0"/>
          </a:p>
          <a:p>
            <a:pPr marL="0" indent="0">
              <a:buFont typeface="Arial" pitchFamily="34" charset="0"/>
              <a:buNone/>
            </a:pPr>
            <a:r>
              <a:rPr lang="ru-RU" sz="2000" b="1" dirty="0" smtClean="0"/>
              <a:t>Возглавляет учредительный совет президент РФ – Владимир Владимирович Путин</a:t>
            </a:r>
          </a:p>
          <a:p>
            <a:pPr marL="0" indent="0">
              <a:buFont typeface="Arial" pitchFamily="34" charset="0"/>
              <a:buNone/>
            </a:pPr>
            <a:endParaRPr lang="ru-RU" sz="2000" b="1" dirty="0" smtClean="0"/>
          </a:p>
          <a:p>
            <a:pPr marL="0" indent="0">
              <a:buFont typeface="Arial" pitchFamily="34" charset="0"/>
              <a:buNone/>
            </a:pPr>
            <a:r>
              <a:rPr lang="ru-RU" sz="2000" b="1" dirty="0" smtClean="0"/>
              <a:t>В нашем регионе – Губернатор Санкт-Петербурга, Александр Дмитриевич </a:t>
            </a:r>
            <a:r>
              <a:rPr lang="ru-RU" sz="2000" b="1" dirty="0" err="1" smtClean="0"/>
              <a:t>Беглов</a:t>
            </a:r>
            <a:endParaRPr lang="ru-RU" sz="2000" b="1" dirty="0" smtClean="0"/>
          </a:p>
          <a:p>
            <a:pPr marL="0" indent="0">
              <a:buFont typeface="Arial" pitchFamily="34" charset="0"/>
              <a:buNone/>
            </a:pPr>
            <a:endParaRPr lang="ru-RU" sz="2000" b="1" dirty="0" smtClean="0"/>
          </a:p>
          <a:p>
            <a:pPr marL="0" indent="0">
              <a:buFont typeface="Arial" pitchFamily="34" charset="0"/>
              <a:buNone/>
            </a:pPr>
            <a:endParaRPr lang="ru-RU" sz="2000" b="1" dirty="0" smtClean="0"/>
          </a:p>
          <a:p>
            <a:pPr marL="0" indent="0">
              <a:buFont typeface="Arial" pitchFamily="34" charset="0"/>
              <a:buNone/>
            </a:pPr>
            <a:endParaRPr lang="ru-RU" sz="2000" b="1" dirty="0" smtClean="0"/>
          </a:p>
          <a:p>
            <a:pPr marL="0" indent="0">
              <a:buFont typeface="Arial" pitchFamily="34" charset="0"/>
              <a:buNone/>
            </a:pPr>
            <a:endParaRPr lang="ru-RU" sz="2000" b="1" dirty="0" smtClean="0"/>
          </a:p>
          <a:p>
            <a:pPr marL="0" indent="0" algn="ctr">
              <a:buFont typeface="Arial" pitchFamily="34" charset="0"/>
              <a:buNone/>
            </a:pPr>
            <a:endParaRPr lang="ru-RU" sz="2000" b="1" dirty="0" smtClean="0"/>
          </a:p>
          <a:p>
            <a:pPr marL="0" indent="0" algn="ctr">
              <a:buFont typeface="Arial" pitchFamily="34" charset="0"/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8347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Учредители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70" t="19812" r="14614" b="15959"/>
          <a:stretch/>
        </p:blipFill>
        <p:spPr bwMode="auto">
          <a:xfrm>
            <a:off x="2567608" y="1916832"/>
            <a:ext cx="7345654" cy="3828644"/>
          </a:xfrm>
          <a:prstGeom prst="rect">
            <a:avLst/>
          </a:prstGeom>
          <a:ln>
            <a:noFill/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18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Студенческое самоуправление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09600" y="2276872"/>
            <a:ext cx="10972800" cy="295232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 smtClean="0"/>
              <a:t>РЕЗУЛЬТАТЫ ГОРОДСКОГО ИССЛЕДОВАНИЯ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О СОСТОЯНИИ СТУДЕНЧЕСКОГО САМОУПРАВЛЕНИЯ</a:t>
            </a:r>
          </a:p>
          <a:p>
            <a:pPr marL="0" indent="0" algn="ctr">
              <a:buNone/>
            </a:pPr>
            <a:r>
              <a:rPr lang="ru-RU" dirty="0"/>
              <a:t>В ГПОУ </a:t>
            </a:r>
            <a:r>
              <a:rPr lang="ru-RU" dirty="0" smtClean="0"/>
              <a:t>САНКТ-ПЕТЕРБУРГА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Август-сентябрь 2022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410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ru-RU" altLang="ko-KR" dirty="0" smtClean="0">
                <a:solidFill>
                  <a:schemeClr val="accent1"/>
                </a:solidFill>
              </a:rPr>
              <a:t>Охват исследования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grpSp>
        <p:nvGrpSpPr>
          <p:cNvPr id="28" name="Group 14"/>
          <p:cNvGrpSpPr/>
          <p:nvPr/>
        </p:nvGrpSpPr>
        <p:grpSpPr>
          <a:xfrm>
            <a:off x="400690" y="952268"/>
            <a:ext cx="2603339" cy="874144"/>
            <a:chOff x="803640" y="3362835"/>
            <a:chExt cx="2059657" cy="655608"/>
          </a:xfrm>
        </p:grpSpPr>
        <p:sp>
          <p:nvSpPr>
            <p:cNvPr id="29" name="TextBox 28"/>
            <p:cNvSpPr txBox="1"/>
            <p:nvPr/>
          </p:nvSpPr>
          <p:spPr>
            <a:xfrm>
              <a:off x="803640" y="3579862"/>
              <a:ext cx="2059657" cy="438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из 39 ГПОУ, находящихся в ведении КО</a:t>
              </a:r>
              <a:endPara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03640" y="3362835"/>
              <a:ext cx="205965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21 ГПОУ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9496864" y="985213"/>
            <a:ext cx="26033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57 педагогов и сотрудников администрации ГПОУ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437448" y="1854037"/>
            <a:ext cx="26033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1461 студентов ГПОУ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-18353" y="1505545"/>
            <a:ext cx="12192000" cy="726309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altLang="ko-KR" b="1" dirty="0" smtClean="0">
                <a:solidFill>
                  <a:srgbClr val="002060"/>
                </a:solidFill>
              </a:rPr>
              <a:t>108 человек</a:t>
            </a:r>
          </a:p>
          <a:p>
            <a:pPr lvl="0"/>
            <a:r>
              <a:rPr lang="ru-RU" altLang="ko-KR" b="1" dirty="0" smtClean="0">
                <a:solidFill>
                  <a:schemeClr val="accent1"/>
                </a:solidFill>
              </a:rPr>
              <a:t>среднее количество членов студенческого совета ГПОУ</a:t>
            </a:r>
          </a:p>
          <a:p>
            <a:pPr lvl="0"/>
            <a:r>
              <a:rPr lang="ru-RU" altLang="ko-KR" b="1" dirty="0" smtClean="0">
                <a:solidFill>
                  <a:srgbClr val="002060"/>
                </a:solidFill>
              </a:rPr>
              <a:t>13,9% </a:t>
            </a:r>
            <a:r>
              <a:rPr lang="ru-RU" altLang="ko-KR" b="1" dirty="0" smtClean="0">
                <a:solidFill>
                  <a:schemeClr val="accent1"/>
                </a:solidFill>
              </a:rPr>
              <a:t>из всех опрошеных студентов входят в студенческий совет </a:t>
            </a:r>
            <a:endParaRPr lang="en-US" altLang="ko-KR" b="1" dirty="0">
              <a:solidFill>
                <a:schemeClr val="accent1"/>
              </a:solidFill>
            </a:endParaRPr>
          </a:p>
        </p:txBody>
      </p:sp>
      <p:grpSp>
        <p:nvGrpSpPr>
          <p:cNvPr id="23" name="Group 7"/>
          <p:cNvGrpSpPr/>
          <p:nvPr/>
        </p:nvGrpSpPr>
        <p:grpSpPr>
          <a:xfrm>
            <a:off x="719403" y="2348880"/>
            <a:ext cx="10724256" cy="3993559"/>
            <a:chOff x="539552" y="1664813"/>
            <a:chExt cx="8043192" cy="2995169"/>
          </a:xfrm>
        </p:grpSpPr>
        <p:sp>
          <p:nvSpPr>
            <p:cNvPr id="25" name="Rectangle 8"/>
            <p:cNvSpPr/>
            <p:nvPr/>
          </p:nvSpPr>
          <p:spPr>
            <a:xfrm>
              <a:off x="4581165" y="3809320"/>
              <a:ext cx="3384376" cy="640620"/>
            </a:xfrm>
            <a:prstGeom prst="rect">
              <a:avLst/>
            </a:prstGeom>
            <a:solidFill>
              <a:srgbClr val="9537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/>
            </a:p>
          </p:txBody>
        </p:sp>
        <p:sp>
          <p:nvSpPr>
            <p:cNvPr id="26" name="Block Arc 6"/>
            <p:cNvSpPr/>
            <p:nvPr/>
          </p:nvSpPr>
          <p:spPr>
            <a:xfrm rot="10800000">
              <a:off x="3275856" y="1879355"/>
              <a:ext cx="2570584" cy="2570584"/>
            </a:xfrm>
            <a:prstGeom prst="blockArc">
              <a:avLst>
                <a:gd name="adj1" fmla="val 5399885"/>
                <a:gd name="adj2" fmla="val 16270511"/>
                <a:gd name="adj3" fmla="val 25497"/>
              </a:avLst>
            </a:prstGeom>
            <a:solidFill>
              <a:srgbClr val="4F81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>
                <a:solidFill>
                  <a:srgbClr val="4F81BD"/>
                </a:solidFill>
              </a:endParaRPr>
            </a:p>
          </p:txBody>
        </p:sp>
        <p:sp>
          <p:nvSpPr>
            <p:cNvPr id="27" name="Block Arc 3"/>
            <p:cNvSpPr/>
            <p:nvPr/>
          </p:nvSpPr>
          <p:spPr>
            <a:xfrm>
              <a:off x="3275856" y="1879356"/>
              <a:ext cx="2570584" cy="2570584"/>
            </a:xfrm>
            <a:prstGeom prst="blockArc">
              <a:avLst>
                <a:gd name="adj1" fmla="val 5399885"/>
                <a:gd name="adj2" fmla="val 16270511"/>
                <a:gd name="adj3" fmla="val 25497"/>
              </a:avLst>
            </a:prstGeom>
            <a:solidFill>
              <a:srgbClr val="9537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33" name="Isosceles Triangle 4"/>
            <p:cNvSpPr/>
            <p:nvPr/>
          </p:nvSpPr>
          <p:spPr>
            <a:xfrm rot="5400000">
              <a:off x="4487996" y="1737965"/>
              <a:ext cx="1060704" cy="914400"/>
            </a:xfrm>
            <a:prstGeom prst="triangle">
              <a:avLst/>
            </a:prstGeom>
            <a:solidFill>
              <a:srgbClr val="9537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/>
            </a:p>
          </p:txBody>
        </p:sp>
        <p:sp>
          <p:nvSpPr>
            <p:cNvPr id="34" name="Rectangle 5"/>
            <p:cNvSpPr/>
            <p:nvPr/>
          </p:nvSpPr>
          <p:spPr>
            <a:xfrm>
              <a:off x="1194068" y="3809320"/>
              <a:ext cx="3384376" cy="640620"/>
            </a:xfrm>
            <a:prstGeom prst="rect">
              <a:avLst/>
            </a:prstGeom>
            <a:solidFill>
              <a:srgbClr val="4F81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rgbClr val="4F81BD"/>
                </a:solidFill>
              </a:endParaRPr>
            </a:p>
          </p:txBody>
        </p:sp>
        <p:sp>
          <p:nvSpPr>
            <p:cNvPr id="36" name="Isosceles Triangle 9"/>
            <p:cNvSpPr/>
            <p:nvPr/>
          </p:nvSpPr>
          <p:spPr>
            <a:xfrm rot="5400000">
              <a:off x="7595192" y="3672430"/>
              <a:ext cx="1060704" cy="914400"/>
            </a:xfrm>
            <a:prstGeom prst="triangle">
              <a:avLst/>
            </a:prstGeom>
            <a:solidFill>
              <a:srgbClr val="9537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/>
            </a:p>
          </p:txBody>
        </p:sp>
        <p:sp>
          <p:nvSpPr>
            <p:cNvPr id="38" name="Isosceles Triangle 10"/>
            <p:cNvSpPr/>
            <p:nvPr/>
          </p:nvSpPr>
          <p:spPr>
            <a:xfrm rot="16200000">
              <a:off x="466400" y="3672430"/>
              <a:ext cx="1060704" cy="914400"/>
            </a:xfrm>
            <a:prstGeom prst="triangle">
              <a:avLst/>
            </a:prstGeom>
            <a:solidFill>
              <a:srgbClr val="4F81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1979159" y="5342915"/>
            <a:ext cx="2768695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altLang="ko-KR" sz="3200" b="1" dirty="0">
                <a:solidFill>
                  <a:schemeClr val="bg1"/>
                </a:solidFill>
                <a:cs typeface="Arial" pitchFamily="34" charset="0"/>
              </a:rPr>
              <a:t>86</a:t>
            </a:r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%</a:t>
            </a:r>
            <a:r>
              <a:rPr lang="ru-RU" altLang="ko-KR" sz="3200" b="1" dirty="0">
                <a:solidFill>
                  <a:schemeClr val="bg1"/>
                </a:solidFill>
                <a:cs typeface="Arial" pitchFamily="34" charset="0"/>
              </a:rPr>
              <a:t> / 67,4%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440149" y="5342913"/>
            <a:ext cx="278336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altLang="ko-KR" sz="3200" b="1" dirty="0">
                <a:solidFill>
                  <a:schemeClr val="bg1"/>
                </a:solidFill>
                <a:cs typeface="Arial" pitchFamily="34" charset="0"/>
              </a:rPr>
              <a:t>14</a:t>
            </a:r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%</a:t>
            </a:r>
            <a:r>
              <a:rPr lang="ru-RU" altLang="ko-KR" sz="3200" b="1" dirty="0">
                <a:solidFill>
                  <a:schemeClr val="bg1"/>
                </a:solidFill>
                <a:cs typeface="Arial" pitchFamily="34" charset="0"/>
              </a:rPr>
              <a:t>/ 32,6%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43" name="Group 14"/>
          <p:cNvGrpSpPr/>
          <p:nvPr/>
        </p:nvGrpSpPr>
        <p:grpSpPr>
          <a:xfrm>
            <a:off x="487135" y="3739829"/>
            <a:ext cx="3404827" cy="1188134"/>
            <a:chOff x="300361" y="1376682"/>
            <a:chExt cx="2936827" cy="891100"/>
          </a:xfrm>
        </p:grpSpPr>
        <p:sp>
          <p:nvSpPr>
            <p:cNvPr id="44" name="TextBox 43"/>
            <p:cNvSpPr txBox="1"/>
            <p:nvPr/>
          </p:nvSpPr>
          <p:spPr>
            <a:xfrm>
              <a:off x="300361" y="1829201"/>
              <a:ext cx="2936827" cy="438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Ответы педагогического состава/</a:t>
              </a:r>
            </a:p>
            <a:p>
              <a:pPr algn="r"/>
              <a:r>
                <a:rPr lang="ru-RU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Ответы студентов</a:t>
              </a:r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00361" y="1376682"/>
              <a:ext cx="2936827" cy="253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altLang="ko-KR" sz="1600" b="1" dirty="0">
                  <a:solidFill>
                    <a:srgbClr val="4F81BD"/>
                  </a:solidFill>
                  <a:cs typeface="Arial" pitchFamily="34" charset="0"/>
                </a:rPr>
                <a:t>Есть студенческий совет в ГПОУ</a:t>
              </a:r>
              <a:endParaRPr lang="ko-KR" altLang="en-US" sz="1600" b="1" dirty="0">
                <a:solidFill>
                  <a:srgbClr val="4F81BD"/>
                </a:solidFill>
                <a:cs typeface="Arial" pitchFamily="34" charset="0"/>
              </a:endParaRPr>
            </a:p>
          </p:txBody>
        </p:sp>
      </p:grpSp>
      <p:grpSp>
        <p:nvGrpSpPr>
          <p:cNvPr id="46" name="Group 17"/>
          <p:cNvGrpSpPr/>
          <p:nvPr/>
        </p:nvGrpSpPr>
        <p:grpSpPr>
          <a:xfrm>
            <a:off x="8112224" y="3718047"/>
            <a:ext cx="3404827" cy="1210591"/>
            <a:chOff x="300361" y="1376682"/>
            <a:chExt cx="2936827" cy="907943"/>
          </a:xfrm>
        </p:grpSpPr>
        <p:sp>
          <p:nvSpPr>
            <p:cNvPr id="47" name="TextBox 46"/>
            <p:cNvSpPr txBox="1"/>
            <p:nvPr/>
          </p:nvSpPr>
          <p:spPr>
            <a:xfrm>
              <a:off x="300361" y="1846044"/>
              <a:ext cx="2936827" cy="438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Ответы педагогического состава/</a:t>
              </a:r>
            </a:p>
            <a:p>
              <a:r>
                <a:rPr lang="ru-RU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   Ответы </a:t>
              </a:r>
              <a:r>
                <a:rPr lang="ru-RU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студентов</a:t>
              </a:r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00361" y="1376682"/>
              <a:ext cx="2936827" cy="253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altLang="ko-KR" sz="1600" b="1" dirty="0">
                  <a:solidFill>
                    <a:srgbClr val="953735"/>
                  </a:solidFill>
                  <a:cs typeface="Arial" pitchFamily="34" charset="0"/>
                </a:rPr>
                <a:t>Нет студенческого совета в ГПОУ</a:t>
              </a:r>
              <a:endParaRPr lang="ko-KR" altLang="en-US" sz="1600" b="1" dirty="0">
                <a:solidFill>
                  <a:srgbClr val="953735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351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altLang="ko-KR" sz="3733" dirty="0">
                <a:solidFill>
                  <a:schemeClr val="accent1"/>
                </a:solidFill>
              </a:rPr>
              <a:t>Направления деятельности студенческих советов</a:t>
            </a:r>
            <a:endParaRPr lang="ko-KR" altLang="en-US" sz="3733" dirty="0">
              <a:solidFill>
                <a:schemeClr val="accent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altLang="ko-KR" dirty="0">
                <a:solidFill>
                  <a:schemeClr val="accent1"/>
                </a:solidFill>
              </a:rPr>
              <a:t>Студенты / Педагоги и </a:t>
            </a:r>
            <a:r>
              <a:rPr lang="ru-RU" altLang="ko-KR" dirty="0" smtClean="0">
                <a:solidFill>
                  <a:schemeClr val="accent1"/>
                </a:solidFill>
              </a:rPr>
              <a:t>администрация</a:t>
            </a:r>
            <a:endParaRPr lang="en-US" altLang="ko-KR" dirty="0">
              <a:solidFill>
                <a:schemeClr val="accent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1426" y="2628002"/>
            <a:ext cx="1785189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sz="1333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добровольческая деятельность</a:t>
            </a:r>
            <a:endParaRPr lang="ko-KR" altLang="en-US" sz="1333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52766" y="2584553"/>
            <a:ext cx="2664429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sz="1333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профилактика правонарушений и асоциального поведения</a:t>
            </a:r>
            <a:endParaRPr lang="ko-KR" altLang="en-US" sz="1333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61645" y="2584554"/>
            <a:ext cx="1785189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sz="1333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патриотическое воспитание</a:t>
            </a:r>
            <a:endParaRPr lang="ko-KR" altLang="en-US" sz="1333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837207" y="2628003"/>
            <a:ext cx="2154726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sz="1333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спортивная деятельность и пропаганда ЗОЖ</a:t>
            </a:r>
            <a:endParaRPr lang="ko-KR" altLang="en-US" sz="1333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1426" y="4259319"/>
            <a:ext cx="1785189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sz="1333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досуг студентов</a:t>
            </a:r>
            <a:endParaRPr lang="ko-KR" altLang="en-US" sz="1333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92386" y="4259319"/>
            <a:ext cx="1785189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sz="1333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наставничество</a:t>
            </a:r>
            <a:endParaRPr lang="ko-KR" altLang="en-US" sz="1333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645" y="4259319"/>
            <a:ext cx="1785189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sz="1333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профориентация</a:t>
            </a:r>
            <a:endParaRPr lang="ko-KR" altLang="en-US" sz="1333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616280" y="4259319"/>
            <a:ext cx="2596581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sz="1333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исследования, опрос мнения студентов  </a:t>
            </a:r>
            <a:endParaRPr lang="ko-KR" altLang="en-US" sz="1333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91344" y="5891500"/>
            <a:ext cx="2805353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sz="1333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поддержка деятельности студенческих объединений</a:t>
            </a:r>
            <a:endParaRPr lang="ko-KR" altLang="en-US" sz="1333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46367" y="5891500"/>
            <a:ext cx="2677227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sz="1333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деятельность студенческих/</a:t>
            </a:r>
          </a:p>
          <a:p>
            <a:pPr algn="ctr"/>
            <a:r>
              <a:rPr lang="ru-RU" altLang="ko-KR" sz="1333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молодежных СМИ</a:t>
            </a:r>
            <a:endParaRPr lang="ko-KR" altLang="en-US" sz="1333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561645" y="5891500"/>
            <a:ext cx="1785189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sz="1333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работа проектных офисов</a:t>
            </a:r>
            <a:endParaRPr lang="ko-KR" altLang="en-US" sz="1333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021976" y="5891500"/>
            <a:ext cx="1785189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sz="1333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ДРУГОЕ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841134" y="1468940"/>
            <a:ext cx="1505772" cy="1155072"/>
            <a:chOff x="1142242" y="1468940"/>
            <a:chExt cx="1505772" cy="1155072"/>
          </a:xfrm>
        </p:grpSpPr>
        <p:sp>
          <p:nvSpPr>
            <p:cNvPr id="4" name="Oval 3"/>
            <p:cNvSpPr/>
            <p:nvPr/>
          </p:nvSpPr>
          <p:spPr>
            <a:xfrm>
              <a:off x="1142242" y="1720457"/>
              <a:ext cx="903555" cy="903555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174585" y="2008088"/>
              <a:ext cx="838869" cy="2974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altLang="ko-KR" sz="1333" b="1" dirty="0">
                  <a:solidFill>
                    <a:schemeClr val="bg1"/>
                  </a:solidFill>
                  <a:cs typeface="Arial" pitchFamily="34" charset="0"/>
                </a:rPr>
                <a:t>14,8%</a:t>
              </a:r>
              <a:endParaRPr lang="ko-KR" altLang="en-US" sz="1333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3" name="Oval 3"/>
            <p:cNvSpPr/>
            <p:nvPr/>
          </p:nvSpPr>
          <p:spPr>
            <a:xfrm>
              <a:off x="1744459" y="1468940"/>
              <a:ext cx="903555" cy="903555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776802" y="1756571"/>
              <a:ext cx="838869" cy="2974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altLang="ko-KR" sz="1333" b="1" dirty="0">
                  <a:solidFill>
                    <a:schemeClr val="bg1"/>
                  </a:solidFill>
                  <a:cs typeface="Arial" pitchFamily="34" charset="0"/>
                </a:rPr>
                <a:t>13,4%</a:t>
              </a:r>
              <a:endParaRPr lang="ko-KR" altLang="en-US" sz="1333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6622288" y="1491926"/>
            <a:ext cx="1525385" cy="1132086"/>
            <a:chOff x="6933203" y="1491926"/>
            <a:chExt cx="1525385" cy="1132086"/>
          </a:xfrm>
        </p:grpSpPr>
        <p:sp>
          <p:nvSpPr>
            <p:cNvPr id="8" name="Oval 7"/>
            <p:cNvSpPr/>
            <p:nvPr/>
          </p:nvSpPr>
          <p:spPr>
            <a:xfrm>
              <a:off x="6933203" y="1720457"/>
              <a:ext cx="903555" cy="90355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965546" y="2008088"/>
              <a:ext cx="838869" cy="2974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altLang="ko-KR" sz="1333" b="1" dirty="0">
                  <a:solidFill>
                    <a:schemeClr val="bg1"/>
                  </a:solidFill>
                  <a:cs typeface="Arial" pitchFamily="34" charset="0"/>
                </a:rPr>
                <a:t>8,5%</a:t>
              </a:r>
              <a:endParaRPr lang="ko-KR" altLang="en-US" sz="1333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7" name="Oval 7"/>
            <p:cNvSpPr/>
            <p:nvPr/>
          </p:nvSpPr>
          <p:spPr>
            <a:xfrm>
              <a:off x="7555033" y="1491926"/>
              <a:ext cx="903555" cy="903555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7587376" y="1779557"/>
              <a:ext cx="838869" cy="2974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altLang="ko-KR" sz="1333" b="1" dirty="0">
                  <a:solidFill>
                    <a:schemeClr val="bg1"/>
                  </a:solidFill>
                  <a:cs typeface="Arial" pitchFamily="34" charset="0"/>
                </a:rPr>
                <a:t>9,9%</a:t>
              </a:r>
              <a:endParaRPr lang="ko-KR" altLang="en-US" sz="1333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9168049" y="1468940"/>
            <a:ext cx="1493042" cy="1155072"/>
            <a:chOff x="9422651" y="1468940"/>
            <a:chExt cx="1493042" cy="1155072"/>
          </a:xfrm>
        </p:grpSpPr>
        <p:sp>
          <p:nvSpPr>
            <p:cNvPr id="9" name="Oval 8"/>
            <p:cNvSpPr/>
            <p:nvPr/>
          </p:nvSpPr>
          <p:spPr>
            <a:xfrm>
              <a:off x="9422651" y="1720457"/>
              <a:ext cx="903555" cy="903555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9454994" y="2008088"/>
              <a:ext cx="838869" cy="2974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altLang="ko-KR" sz="1333" b="1" dirty="0">
                  <a:solidFill>
                    <a:schemeClr val="bg1"/>
                  </a:solidFill>
                  <a:cs typeface="Arial" pitchFamily="34" charset="0"/>
                </a:rPr>
                <a:t>12,9%</a:t>
              </a:r>
              <a:endParaRPr lang="ko-KR" altLang="en-US" sz="1333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8" name="Oval 8"/>
            <p:cNvSpPr/>
            <p:nvPr/>
          </p:nvSpPr>
          <p:spPr>
            <a:xfrm>
              <a:off x="10012138" y="1468940"/>
              <a:ext cx="903555" cy="903555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10044481" y="1756571"/>
              <a:ext cx="838869" cy="2974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altLang="ko-KR" sz="1333" b="1" dirty="0">
                  <a:solidFill>
                    <a:schemeClr val="bg1"/>
                  </a:solidFill>
                  <a:cs typeface="Arial" pitchFamily="34" charset="0"/>
                </a:rPr>
                <a:t>12,2%</a:t>
              </a:r>
              <a:endParaRPr lang="ko-KR" altLang="en-US" sz="1333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850025" y="3171026"/>
            <a:ext cx="1487991" cy="1135171"/>
            <a:chOff x="1142242" y="3171026"/>
            <a:chExt cx="1487991" cy="1135171"/>
          </a:xfrm>
        </p:grpSpPr>
        <p:sp>
          <p:nvSpPr>
            <p:cNvPr id="10" name="Oval 9"/>
            <p:cNvSpPr/>
            <p:nvPr/>
          </p:nvSpPr>
          <p:spPr>
            <a:xfrm>
              <a:off x="1142242" y="3402642"/>
              <a:ext cx="903555" cy="903555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174585" y="3690273"/>
              <a:ext cx="838869" cy="2974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altLang="ko-KR" sz="1333" b="1" dirty="0">
                  <a:solidFill>
                    <a:schemeClr val="bg1"/>
                  </a:solidFill>
                  <a:cs typeface="Arial" pitchFamily="34" charset="0"/>
                </a:rPr>
                <a:t>10,5%</a:t>
              </a:r>
              <a:endParaRPr lang="ko-KR" altLang="en-US" sz="1333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9" name="Oval 9"/>
            <p:cNvSpPr/>
            <p:nvPr/>
          </p:nvSpPr>
          <p:spPr>
            <a:xfrm>
              <a:off x="1726678" y="3171026"/>
              <a:ext cx="903555" cy="903555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759021" y="3458657"/>
              <a:ext cx="838869" cy="2974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altLang="ko-KR" sz="1333" b="1" dirty="0">
                  <a:solidFill>
                    <a:schemeClr val="bg1"/>
                  </a:solidFill>
                  <a:cs typeface="Arial" pitchFamily="34" charset="0"/>
                </a:rPr>
                <a:t>9,9%</a:t>
              </a:r>
              <a:endParaRPr lang="ko-KR" altLang="en-US" sz="1333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3688458" y="3170608"/>
            <a:ext cx="1531562" cy="1135589"/>
            <a:chOff x="3908867" y="3170608"/>
            <a:chExt cx="1531562" cy="1135589"/>
          </a:xfrm>
        </p:grpSpPr>
        <p:sp>
          <p:nvSpPr>
            <p:cNvPr id="11" name="Oval 10"/>
            <p:cNvSpPr/>
            <p:nvPr/>
          </p:nvSpPr>
          <p:spPr>
            <a:xfrm>
              <a:off x="3908867" y="3402642"/>
              <a:ext cx="903555" cy="90355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941210" y="3690273"/>
              <a:ext cx="838869" cy="2974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altLang="ko-KR" sz="1333" b="1" dirty="0">
                  <a:solidFill>
                    <a:schemeClr val="bg1"/>
                  </a:solidFill>
                  <a:cs typeface="Arial" pitchFamily="34" charset="0"/>
                </a:rPr>
                <a:t>7,3%</a:t>
              </a:r>
              <a:endParaRPr lang="ko-KR" altLang="en-US" sz="1333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0" name="Oval 10"/>
            <p:cNvSpPr/>
            <p:nvPr/>
          </p:nvSpPr>
          <p:spPr>
            <a:xfrm>
              <a:off x="4536874" y="3170608"/>
              <a:ext cx="903555" cy="903555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4569217" y="3458239"/>
              <a:ext cx="838869" cy="2974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altLang="ko-KR" sz="1333" b="1" dirty="0">
                  <a:solidFill>
                    <a:schemeClr val="bg1"/>
                  </a:solidFill>
                  <a:cs typeface="Arial" pitchFamily="34" charset="0"/>
                </a:rPr>
                <a:t>9,6%</a:t>
              </a:r>
              <a:endParaRPr lang="ko-KR" altLang="en-US" sz="1333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6622288" y="3170608"/>
            <a:ext cx="1525385" cy="1135589"/>
            <a:chOff x="6933203" y="3170608"/>
            <a:chExt cx="1525385" cy="1135589"/>
          </a:xfrm>
        </p:grpSpPr>
        <p:sp>
          <p:nvSpPr>
            <p:cNvPr id="12" name="Oval 11"/>
            <p:cNvSpPr/>
            <p:nvPr/>
          </p:nvSpPr>
          <p:spPr>
            <a:xfrm>
              <a:off x="6933203" y="3402642"/>
              <a:ext cx="903555" cy="90355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965546" y="3690273"/>
              <a:ext cx="838869" cy="2974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altLang="ko-KR" sz="1333" b="1" dirty="0">
                  <a:solidFill>
                    <a:schemeClr val="bg1"/>
                  </a:solidFill>
                  <a:cs typeface="Arial" pitchFamily="34" charset="0"/>
                </a:rPr>
                <a:t>8,3%</a:t>
              </a:r>
              <a:endParaRPr lang="ko-KR" altLang="en-US" sz="1333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1" name="Oval 11"/>
            <p:cNvSpPr/>
            <p:nvPr/>
          </p:nvSpPr>
          <p:spPr>
            <a:xfrm>
              <a:off x="7555033" y="3170608"/>
              <a:ext cx="903555" cy="903555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7587376" y="3458239"/>
              <a:ext cx="838869" cy="2974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altLang="ko-KR" sz="1333" b="1" dirty="0">
                  <a:solidFill>
                    <a:schemeClr val="bg1"/>
                  </a:solidFill>
                  <a:cs typeface="Arial" pitchFamily="34" charset="0"/>
                </a:rPr>
                <a:t>9,3%</a:t>
              </a:r>
              <a:endParaRPr lang="ko-KR" altLang="en-US" sz="1333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9168049" y="3178712"/>
            <a:ext cx="1493042" cy="1127485"/>
            <a:chOff x="9422651" y="3178712"/>
            <a:chExt cx="1493042" cy="1127485"/>
          </a:xfrm>
        </p:grpSpPr>
        <p:sp>
          <p:nvSpPr>
            <p:cNvPr id="13" name="Oval 12"/>
            <p:cNvSpPr/>
            <p:nvPr/>
          </p:nvSpPr>
          <p:spPr>
            <a:xfrm>
              <a:off x="9422651" y="3402642"/>
              <a:ext cx="903555" cy="90355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9454994" y="3690273"/>
              <a:ext cx="838869" cy="2974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altLang="ko-KR" sz="1333" b="1" dirty="0">
                  <a:solidFill>
                    <a:schemeClr val="bg1"/>
                  </a:solidFill>
                  <a:cs typeface="Arial" pitchFamily="34" charset="0"/>
                </a:rPr>
                <a:t>7,7%</a:t>
              </a:r>
              <a:endParaRPr lang="ko-KR" altLang="en-US" sz="1333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2" name="Oval 12"/>
            <p:cNvSpPr/>
            <p:nvPr/>
          </p:nvSpPr>
          <p:spPr>
            <a:xfrm>
              <a:off x="10012138" y="3178712"/>
              <a:ext cx="903555" cy="90355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10044481" y="3466343"/>
              <a:ext cx="838869" cy="2974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altLang="ko-KR" sz="1333" b="1" dirty="0">
                  <a:solidFill>
                    <a:schemeClr val="bg1"/>
                  </a:solidFill>
                  <a:cs typeface="Arial" pitchFamily="34" charset="0"/>
                </a:rPr>
                <a:t>7,6%</a:t>
              </a:r>
              <a:endParaRPr lang="ko-KR" altLang="en-US" sz="1333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852890" y="4716642"/>
            <a:ext cx="1482261" cy="1190179"/>
            <a:chOff x="1142242" y="4716642"/>
            <a:chExt cx="1482261" cy="1190179"/>
          </a:xfrm>
        </p:grpSpPr>
        <p:sp>
          <p:nvSpPr>
            <p:cNvPr id="32" name="Oval 9"/>
            <p:cNvSpPr/>
            <p:nvPr/>
          </p:nvSpPr>
          <p:spPr>
            <a:xfrm>
              <a:off x="1142242" y="5003266"/>
              <a:ext cx="903555" cy="90355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174585" y="5290897"/>
              <a:ext cx="838869" cy="2974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altLang="ko-KR" sz="1333" b="1" dirty="0">
                  <a:solidFill>
                    <a:schemeClr val="bg1"/>
                  </a:solidFill>
                  <a:cs typeface="Arial" pitchFamily="34" charset="0"/>
                </a:rPr>
                <a:t>7,4%</a:t>
              </a:r>
              <a:endParaRPr lang="ko-KR" altLang="en-US" sz="1333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1" name="Oval 9"/>
            <p:cNvSpPr/>
            <p:nvPr/>
          </p:nvSpPr>
          <p:spPr>
            <a:xfrm>
              <a:off x="1720948" y="4716642"/>
              <a:ext cx="903555" cy="90355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1753291" y="5004273"/>
              <a:ext cx="838869" cy="2974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altLang="ko-KR" sz="1333" b="1" dirty="0">
                  <a:solidFill>
                    <a:schemeClr val="bg1"/>
                  </a:solidFill>
                  <a:cs typeface="Arial" pitchFamily="34" charset="0"/>
                </a:rPr>
                <a:t>6,1%</a:t>
              </a:r>
              <a:endParaRPr lang="ko-KR" altLang="en-US" sz="1333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3707288" y="4780886"/>
            <a:ext cx="1493902" cy="1125935"/>
            <a:chOff x="3908867" y="4780886"/>
            <a:chExt cx="1493902" cy="1125935"/>
          </a:xfrm>
        </p:grpSpPr>
        <p:sp>
          <p:nvSpPr>
            <p:cNvPr id="33" name="Oval 10"/>
            <p:cNvSpPr/>
            <p:nvPr/>
          </p:nvSpPr>
          <p:spPr>
            <a:xfrm>
              <a:off x="3908867" y="5003266"/>
              <a:ext cx="903555" cy="90355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941210" y="5290897"/>
              <a:ext cx="838869" cy="2974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altLang="ko-KR" sz="1333" b="1" dirty="0">
                  <a:solidFill>
                    <a:schemeClr val="bg1"/>
                  </a:solidFill>
                  <a:cs typeface="Arial" pitchFamily="34" charset="0"/>
                </a:rPr>
                <a:t>5,3%</a:t>
              </a:r>
              <a:endParaRPr lang="ko-KR" altLang="en-US" sz="1333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2" name="Oval 10"/>
            <p:cNvSpPr/>
            <p:nvPr/>
          </p:nvSpPr>
          <p:spPr>
            <a:xfrm>
              <a:off x="4499214" y="4780886"/>
              <a:ext cx="903555" cy="90355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531557" y="5068517"/>
              <a:ext cx="838869" cy="2974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altLang="ko-KR" sz="1333" b="1" dirty="0">
                  <a:solidFill>
                    <a:schemeClr val="bg1"/>
                  </a:solidFill>
                  <a:cs typeface="Arial" pitchFamily="34" charset="0"/>
                </a:rPr>
                <a:t>4,7%</a:t>
              </a:r>
              <a:endParaRPr lang="ko-KR" altLang="en-US" sz="1333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6622288" y="4738243"/>
            <a:ext cx="1525385" cy="1168578"/>
            <a:chOff x="6933203" y="4738243"/>
            <a:chExt cx="1525385" cy="1168578"/>
          </a:xfrm>
        </p:grpSpPr>
        <p:sp>
          <p:nvSpPr>
            <p:cNvPr id="34" name="Oval 11"/>
            <p:cNvSpPr/>
            <p:nvPr/>
          </p:nvSpPr>
          <p:spPr>
            <a:xfrm>
              <a:off x="6933203" y="5003266"/>
              <a:ext cx="903555" cy="90355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965546" y="5290897"/>
              <a:ext cx="838869" cy="2974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altLang="ko-KR" sz="1333" b="1" dirty="0">
                  <a:solidFill>
                    <a:schemeClr val="bg1"/>
                  </a:solidFill>
                  <a:cs typeface="Arial" pitchFamily="34" charset="0"/>
                </a:rPr>
                <a:t>5,7%</a:t>
              </a:r>
              <a:endParaRPr lang="ko-KR" altLang="en-US" sz="1333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3" name="Oval 11"/>
            <p:cNvSpPr/>
            <p:nvPr/>
          </p:nvSpPr>
          <p:spPr>
            <a:xfrm>
              <a:off x="7555033" y="4738243"/>
              <a:ext cx="903555" cy="87744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7587376" y="5025874"/>
              <a:ext cx="838869" cy="2974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altLang="ko-KR" sz="1333" b="1" dirty="0">
                  <a:solidFill>
                    <a:schemeClr val="bg1"/>
                  </a:solidFill>
                  <a:cs typeface="Arial" pitchFamily="34" charset="0"/>
                </a:rPr>
                <a:t>4,7%</a:t>
              </a:r>
              <a:endParaRPr lang="ko-KR" altLang="en-US" sz="1333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9168049" y="4742653"/>
            <a:ext cx="1493042" cy="1164168"/>
            <a:chOff x="9422651" y="4742653"/>
            <a:chExt cx="1493042" cy="1164168"/>
          </a:xfrm>
        </p:grpSpPr>
        <p:sp>
          <p:nvSpPr>
            <p:cNvPr id="35" name="Oval 12"/>
            <p:cNvSpPr/>
            <p:nvPr/>
          </p:nvSpPr>
          <p:spPr>
            <a:xfrm>
              <a:off x="9422651" y="5003266"/>
              <a:ext cx="903555" cy="90355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9454994" y="5290897"/>
              <a:ext cx="838869" cy="2974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altLang="ko-KR" sz="1333" b="1" dirty="0">
                  <a:solidFill>
                    <a:schemeClr val="bg1"/>
                  </a:solidFill>
                  <a:cs typeface="Arial" pitchFamily="34" charset="0"/>
                </a:rPr>
                <a:t>1,0%</a:t>
              </a:r>
              <a:endParaRPr lang="ko-KR" altLang="en-US" sz="1333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4" name="Oval 12"/>
            <p:cNvSpPr/>
            <p:nvPr/>
          </p:nvSpPr>
          <p:spPr>
            <a:xfrm>
              <a:off x="10012138" y="4742653"/>
              <a:ext cx="903555" cy="90355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10044481" y="5030284"/>
              <a:ext cx="838869" cy="2974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altLang="ko-KR" sz="1333" b="1" dirty="0">
                  <a:solidFill>
                    <a:schemeClr val="bg1"/>
                  </a:solidFill>
                  <a:cs typeface="Arial" pitchFamily="34" charset="0"/>
                </a:rPr>
                <a:t>0,6%</a:t>
              </a:r>
              <a:endParaRPr lang="ko-KR" altLang="en-US" sz="1333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3707288" y="1496344"/>
            <a:ext cx="1493902" cy="1127668"/>
            <a:chOff x="3908867" y="1496344"/>
            <a:chExt cx="1493902" cy="1127668"/>
          </a:xfrm>
        </p:grpSpPr>
        <p:sp>
          <p:nvSpPr>
            <p:cNvPr id="7" name="Oval 6"/>
            <p:cNvSpPr/>
            <p:nvPr/>
          </p:nvSpPr>
          <p:spPr>
            <a:xfrm>
              <a:off x="3908867" y="1720457"/>
              <a:ext cx="903555" cy="903555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/>
            </a:p>
          </p:txBody>
        </p:sp>
        <p:sp>
          <p:nvSpPr>
            <p:cNvPr id="56" name="Oval 6"/>
            <p:cNvSpPr/>
            <p:nvPr/>
          </p:nvSpPr>
          <p:spPr>
            <a:xfrm>
              <a:off x="4499214" y="1496344"/>
              <a:ext cx="903555" cy="903555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4531557" y="1783975"/>
              <a:ext cx="838869" cy="2974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altLang="ko-KR" sz="1333" b="1" dirty="0">
                  <a:solidFill>
                    <a:schemeClr val="bg1"/>
                  </a:solidFill>
                  <a:cs typeface="Arial" pitchFamily="34" charset="0"/>
                </a:rPr>
                <a:t>12,2%</a:t>
              </a:r>
              <a:endParaRPr lang="ko-KR" altLang="en-US" sz="1333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941210" y="2008088"/>
              <a:ext cx="838869" cy="2974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altLang="ko-KR" sz="1333" b="1" dirty="0">
                  <a:solidFill>
                    <a:schemeClr val="bg1"/>
                  </a:solidFill>
                  <a:cs typeface="Arial" pitchFamily="34" charset="0"/>
                </a:rPr>
                <a:t>10,7%</a:t>
              </a:r>
              <a:endParaRPr lang="ko-KR" altLang="en-US" sz="1333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017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ru-RU" altLang="ko-KR" dirty="0" smtClean="0">
                <a:solidFill>
                  <a:schemeClr val="accent1"/>
                </a:solidFill>
              </a:rPr>
              <a:t>Студенческие объединения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ru-RU" altLang="ko-KR" dirty="0" smtClean="0">
                <a:solidFill>
                  <a:schemeClr val="accent1"/>
                </a:solidFill>
              </a:rPr>
              <a:t>Педагоги и администрация / студенты</a:t>
            </a:r>
            <a:endParaRPr lang="en-US" altLang="ko-KR" dirty="0">
              <a:solidFill>
                <a:schemeClr val="accent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11425" y="1412776"/>
            <a:ext cx="10531452" cy="761803"/>
          </a:xfrm>
          <a:custGeom>
            <a:avLst/>
            <a:gdLst/>
            <a:ahLst/>
            <a:cxnLst/>
            <a:rect l="l" t="t" r="r" b="b"/>
            <a:pathLst>
              <a:path w="6498339" h="756000">
                <a:moveTo>
                  <a:pt x="0" y="0"/>
                </a:moveTo>
                <a:lnTo>
                  <a:pt x="6498339" y="0"/>
                </a:lnTo>
                <a:lnTo>
                  <a:pt x="6498339" y="756000"/>
                </a:lnTo>
                <a:lnTo>
                  <a:pt x="435112" y="756000"/>
                </a:lnTo>
                <a:cubicBezTo>
                  <a:pt x="313181" y="659925"/>
                  <a:pt x="163227" y="599112"/>
                  <a:pt x="0" y="58425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27" name="Rectangle 26"/>
          <p:cNvSpPr/>
          <p:nvPr/>
        </p:nvSpPr>
        <p:spPr>
          <a:xfrm>
            <a:off x="1745329" y="2240627"/>
            <a:ext cx="9697547" cy="761803"/>
          </a:xfrm>
          <a:custGeom>
            <a:avLst/>
            <a:gdLst/>
            <a:ahLst/>
            <a:cxnLst/>
            <a:rect l="l" t="t" r="r" b="b"/>
            <a:pathLst>
              <a:path w="5983785" h="756000">
                <a:moveTo>
                  <a:pt x="0" y="0"/>
                </a:moveTo>
                <a:lnTo>
                  <a:pt x="5983785" y="0"/>
                </a:lnTo>
                <a:lnTo>
                  <a:pt x="5983785" y="756000"/>
                </a:lnTo>
                <a:lnTo>
                  <a:pt x="252297" y="756000"/>
                </a:lnTo>
                <a:cubicBezTo>
                  <a:pt x="260588" y="711245"/>
                  <a:pt x="264355" y="665156"/>
                  <a:pt x="264355" y="618187"/>
                </a:cubicBezTo>
                <a:cubicBezTo>
                  <a:pt x="264355" y="374972"/>
                  <a:pt x="163339" y="155350"/>
                  <a:pt x="0" y="0"/>
                </a:cubicBezTo>
                <a:close/>
              </a:path>
            </a:pathLst>
          </a:custGeom>
          <a:solidFill>
            <a:schemeClr val="accent2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28" name="Rectangle 27"/>
          <p:cNvSpPr/>
          <p:nvPr/>
        </p:nvSpPr>
        <p:spPr>
          <a:xfrm>
            <a:off x="941146" y="3068479"/>
            <a:ext cx="10501732" cy="761803"/>
          </a:xfrm>
          <a:custGeom>
            <a:avLst/>
            <a:gdLst/>
            <a:ahLst/>
            <a:cxnLst/>
            <a:rect l="l" t="t" r="r" b="b"/>
            <a:pathLst>
              <a:path w="6480000" h="756000">
                <a:moveTo>
                  <a:pt x="735360" y="0"/>
                </a:moveTo>
                <a:lnTo>
                  <a:pt x="6480000" y="0"/>
                </a:lnTo>
                <a:lnTo>
                  <a:pt x="6480000" y="756000"/>
                </a:lnTo>
                <a:lnTo>
                  <a:pt x="0" y="756000"/>
                </a:lnTo>
                <a:lnTo>
                  <a:pt x="0" y="650058"/>
                </a:lnTo>
                <a:cubicBezTo>
                  <a:pt x="360073" y="609245"/>
                  <a:pt x="652453" y="345514"/>
                  <a:pt x="735360" y="0"/>
                </a:cubicBezTo>
                <a:close/>
              </a:path>
            </a:pathLst>
          </a:custGeom>
          <a:solidFill>
            <a:schemeClr val="accent2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37" name="TextBox 36"/>
          <p:cNvSpPr txBox="1"/>
          <p:nvPr/>
        </p:nvSpPr>
        <p:spPr>
          <a:xfrm>
            <a:off x="2807160" y="1451565"/>
            <a:ext cx="6036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1600" b="1" dirty="0">
                <a:solidFill>
                  <a:schemeClr val="bg1"/>
                </a:solidFill>
                <a:cs typeface="Arial" pitchFamily="34" charset="0"/>
              </a:rPr>
              <a:t>волонтерские отряды, добровольческие объединения и центры на базе ПОО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807160" y="2280829"/>
            <a:ext cx="8443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1600" b="1" dirty="0">
                <a:solidFill>
                  <a:schemeClr val="bg1"/>
                </a:solidFill>
                <a:cs typeface="Arial" pitchFamily="34" charset="0"/>
              </a:rPr>
              <a:t>творческие объединения и кружки по различным направлениям</a:t>
            </a:r>
          </a:p>
          <a:p>
            <a:r>
              <a:rPr lang="ru-RU" altLang="ko-KR" sz="1600" b="1" dirty="0">
                <a:solidFill>
                  <a:schemeClr val="bg1"/>
                </a:solidFill>
                <a:cs typeface="Arial" pitchFamily="34" charset="0"/>
              </a:rPr>
              <a:t>(театральные, танцевальные, вокальные, киноклубы, КВН)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807160" y="3110093"/>
            <a:ext cx="7322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1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спортивные клубы и команды, спортивно-туристические объединения</a:t>
            </a:r>
          </a:p>
        </p:txBody>
      </p:sp>
      <p:sp>
        <p:nvSpPr>
          <p:cNvPr id="45" name="Rectangle 25"/>
          <p:cNvSpPr/>
          <p:nvPr/>
        </p:nvSpPr>
        <p:spPr>
          <a:xfrm>
            <a:off x="941146" y="3871895"/>
            <a:ext cx="10531452" cy="761803"/>
          </a:xfrm>
          <a:custGeom>
            <a:avLst/>
            <a:gdLst/>
            <a:ahLst/>
            <a:cxnLst/>
            <a:rect l="l" t="t" r="r" b="b"/>
            <a:pathLst>
              <a:path w="6498339" h="756000">
                <a:moveTo>
                  <a:pt x="0" y="0"/>
                </a:moveTo>
                <a:lnTo>
                  <a:pt x="6498339" y="0"/>
                </a:lnTo>
                <a:lnTo>
                  <a:pt x="6498339" y="756000"/>
                </a:lnTo>
                <a:lnTo>
                  <a:pt x="435112" y="756000"/>
                </a:lnTo>
                <a:cubicBezTo>
                  <a:pt x="313181" y="659925"/>
                  <a:pt x="163227" y="599112"/>
                  <a:pt x="0" y="584258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46" name="Rectangle 26"/>
          <p:cNvSpPr/>
          <p:nvPr/>
        </p:nvSpPr>
        <p:spPr>
          <a:xfrm>
            <a:off x="1775051" y="4699747"/>
            <a:ext cx="9697547" cy="761803"/>
          </a:xfrm>
          <a:custGeom>
            <a:avLst/>
            <a:gdLst/>
            <a:ahLst/>
            <a:cxnLst/>
            <a:rect l="l" t="t" r="r" b="b"/>
            <a:pathLst>
              <a:path w="5983785" h="756000">
                <a:moveTo>
                  <a:pt x="0" y="0"/>
                </a:moveTo>
                <a:lnTo>
                  <a:pt x="5983785" y="0"/>
                </a:lnTo>
                <a:lnTo>
                  <a:pt x="5983785" y="756000"/>
                </a:lnTo>
                <a:lnTo>
                  <a:pt x="252297" y="756000"/>
                </a:lnTo>
                <a:cubicBezTo>
                  <a:pt x="260588" y="711245"/>
                  <a:pt x="264355" y="665156"/>
                  <a:pt x="264355" y="618187"/>
                </a:cubicBezTo>
                <a:cubicBezTo>
                  <a:pt x="264355" y="374972"/>
                  <a:pt x="163339" y="155350"/>
                  <a:pt x="0" y="0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47" name="Rectangle 27"/>
          <p:cNvSpPr/>
          <p:nvPr/>
        </p:nvSpPr>
        <p:spPr>
          <a:xfrm>
            <a:off x="970866" y="5527598"/>
            <a:ext cx="10501732" cy="410945"/>
          </a:xfrm>
          <a:custGeom>
            <a:avLst/>
            <a:gdLst/>
            <a:ahLst/>
            <a:cxnLst/>
            <a:rect l="l" t="t" r="r" b="b"/>
            <a:pathLst>
              <a:path w="6480000" h="756000">
                <a:moveTo>
                  <a:pt x="735360" y="0"/>
                </a:moveTo>
                <a:lnTo>
                  <a:pt x="6480000" y="0"/>
                </a:lnTo>
                <a:lnTo>
                  <a:pt x="6480000" y="756000"/>
                </a:lnTo>
                <a:lnTo>
                  <a:pt x="0" y="756000"/>
                </a:lnTo>
                <a:lnTo>
                  <a:pt x="0" y="650058"/>
                </a:lnTo>
                <a:cubicBezTo>
                  <a:pt x="360073" y="609245"/>
                  <a:pt x="652453" y="345514"/>
                  <a:pt x="735360" y="0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53" name="TextBox 52"/>
          <p:cNvSpPr txBox="1"/>
          <p:nvPr/>
        </p:nvSpPr>
        <p:spPr>
          <a:xfrm>
            <a:off x="2807161" y="3910685"/>
            <a:ext cx="7609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1600" b="1" dirty="0">
                <a:solidFill>
                  <a:schemeClr val="bg1"/>
                </a:solidFill>
                <a:cs typeface="Arial" pitchFamily="34" charset="0"/>
              </a:rPr>
              <a:t>патриотические объединения и клубы, в том числе, поисковые отряды</a:t>
            </a:r>
          </a:p>
          <a:p>
            <a:r>
              <a:rPr lang="ru-RU" altLang="ko-KR" sz="1600" b="1" dirty="0">
                <a:solidFill>
                  <a:schemeClr val="bg1"/>
                </a:solidFill>
                <a:cs typeface="Arial" pitchFamily="34" charset="0"/>
              </a:rPr>
              <a:t>и студенческие объединения музеев на базе ОУ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807160" y="4739947"/>
            <a:ext cx="78013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1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просветительские (дискуссионные, правовые, студенческие научные сообщества)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807160" y="5569211"/>
            <a:ext cx="6036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1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профсоюзные организации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911424" y="1412776"/>
            <a:ext cx="1728192" cy="5058409"/>
          </a:xfrm>
          <a:prstGeom prst="rect">
            <a:avLst/>
          </a:prstGeom>
          <a:solidFill>
            <a:srgbClr val="0072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66" name="TextBox 65"/>
          <p:cNvSpPr txBox="1"/>
          <p:nvPr/>
        </p:nvSpPr>
        <p:spPr>
          <a:xfrm>
            <a:off x="911425" y="1579186"/>
            <a:ext cx="16687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1600" b="1" dirty="0">
                <a:solidFill>
                  <a:schemeClr val="bg1"/>
                </a:solidFill>
                <a:cs typeface="Arial" pitchFamily="34" charset="0"/>
              </a:rPr>
              <a:t>25,8% / 25,4%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911425" y="2442843"/>
            <a:ext cx="16687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1600" b="1" dirty="0">
                <a:solidFill>
                  <a:schemeClr val="bg1"/>
                </a:solidFill>
                <a:cs typeface="Arial" pitchFamily="34" charset="0"/>
              </a:rPr>
              <a:t>24,2% / 25,4%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911425" y="3260854"/>
            <a:ext cx="16687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1600" b="1" dirty="0">
                <a:solidFill>
                  <a:schemeClr val="bg1"/>
                </a:solidFill>
                <a:cs typeface="Arial" pitchFamily="34" charset="0"/>
              </a:rPr>
              <a:t>22,5% / 23,1%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911425" y="4047333"/>
            <a:ext cx="16687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1600" b="1" dirty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15,2% / 11,0%</a:t>
            </a:r>
            <a:endParaRPr lang="ko-KR" altLang="en-US" sz="1600" b="1" dirty="0">
              <a:solidFill>
                <a:schemeClr val="bg1">
                  <a:lumMod val="65000"/>
                </a:schemeClr>
              </a:solidFill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911425" y="4863056"/>
            <a:ext cx="16687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1600" b="1" dirty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9,0% / 8,2%</a:t>
            </a:r>
            <a:endParaRPr lang="ko-KR" altLang="en-US" sz="1600" b="1" dirty="0">
              <a:solidFill>
                <a:schemeClr val="bg1">
                  <a:lumMod val="65000"/>
                </a:schemeClr>
              </a:solidFill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910954" y="5569210"/>
            <a:ext cx="16687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1600" b="1" dirty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2,2%/  4,9%</a:t>
            </a:r>
            <a:endParaRPr lang="ko-KR" altLang="en-US" sz="1600" b="1" dirty="0">
              <a:solidFill>
                <a:schemeClr val="bg1">
                  <a:lumMod val="65000"/>
                </a:schemeClr>
              </a:solidFill>
              <a:cs typeface="Arial" pitchFamily="34" charset="0"/>
            </a:endParaRPr>
          </a:p>
        </p:txBody>
      </p:sp>
      <p:sp>
        <p:nvSpPr>
          <p:cNvPr id="73" name="Rectangle 27"/>
          <p:cNvSpPr/>
          <p:nvPr/>
        </p:nvSpPr>
        <p:spPr>
          <a:xfrm>
            <a:off x="970866" y="6060241"/>
            <a:ext cx="10501732" cy="410945"/>
          </a:xfrm>
          <a:custGeom>
            <a:avLst/>
            <a:gdLst/>
            <a:ahLst/>
            <a:cxnLst/>
            <a:rect l="l" t="t" r="r" b="b"/>
            <a:pathLst>
              <a:path w="6480000" h="756000">
                <a:moveTo>
                  <a:pt x="735360" y="0"/>
                </a:moveTo>
                <a:lnTo>
                  <a:pt x="6480000" y="0"/>
                </a:lnTo>
                <a:lnTo>
                  <a:pt x="6480000" y="756000"/>
                </a:lnTo>
                <a:lnTo>
                  <a:pt x="0" y="756000"/>
                </a:lnTo>
                <a:lnTo>
                  <a:pt x="0" y="650058"/>
                </a:lnTo>
                <a:cubicBezTo>
                  <a:pt x="360073" y="609245"/>
                  <a:pt x="652453" y="345514"/>
                  <a:pt x="735360" y="0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74" name="TextBox 73"/>
          <p:cNvSpPr txBox="1"/>
          <p:nvPr/>
        </p:nvSpPr>
        <p:spPr>
          <a:xfrm>
            <a:off x="940675" y="6108238"/>
            <a:ext cx="16687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1600" b="1" dirty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1,1%/  2,1%</a:t>
            </a:r>
            <a:endParaRPr lang="ko-KR" altLang="en-US" sz="1600" b="1" dirty="0">
              <a:solidFill>
                <a:schemeClr val="bg1">
                  <a:lumMod val="65000"/>
                </a:schemeClr>
              </a:solidFill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831713" y="6053857"/>
            <a:ext cx="77767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1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прочее (нет ничего / студенты не знают о возможности объединений)</a:t>
            </a:r>
          </a:p>
        </p:txBody>
      </p:sp>
    </p:spTree>
    <p:extLst>
      <p:ext uri="{BB962C8B-B14F-4D97-AF65-F5344CB8AC3E}">
        <p14:creationId xmlns:p14="http://schemas.microsoft.com/office/powerpoint/2010/main" val="34073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altLang="ko-KR" sz="3733" dirty="0">
                <a:solidFill>
                  <a:schemeClr val="accent1"/>
                </a:solidFill>
              </a:rPr>
              <a:t>Сложности в развитии ССУ и воспитательной работы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691230" y="1128692"/>
            <a:ext cx="5233129" cy="1120366"/>
            <a:chOff x="803640" y="3362835"/>
            <a:chExt cx="2059657" cy="840275"/>
          </a:xfrm>
        </p:grpSpPr>
        <p:sp>
          <p:nvSpPr>
            <p:cNvPr id="16" name="TextBox 15"/>
            <p:cNvSpPr txBox="1"/>
            <p:nvPr/>
          </p:nvSpPr>
          <p:spPr>
            <a:xfrm>
              <a:off x="803640" y="3579862"/>
              <a:ext cx="2059657" cy="623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altLang="ko-KR" sz="16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пассивность студентов в ПОУ – отсутствие заинтересованности в общественной деятельности, низкая мотивация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03640" y="3362835"/>
              <a:ext cx="205965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altLang="ko-KR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24,5%</a:t>
              </a:r>
              <a:endParaRPr lang="ko-KR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333734" y="2575199"/>
            <a:ext cx="3385977" cy="874144"/>
            <a:chOff x="803640" y="3362835"/>
            <a:chExt cx="2059657" cy="655608"/>
          </a:xfrm>
        </p:grpSpPr>
        <p:sp>
          <p:nvSpPr>
            <p:cNvPr id="19" name="TextBox 18"/>
            <p:cNvSpPr txBox="1"/>
            <p:nvPr/>
          </p:nvSpPr>
          <p:spPr>
            <a:xfrm>
              <a:off x="803640" y="3579862"/>
              <a:ext cx="2059657" cy="438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altLang="ko-KR" sz="1600" dirty="0">
                  <a:solidFill>
                    <a:schemeClr val="tx2">
                      <a:lumMod val="50000"/>
                    </a:schemeClr>
                  </a:solidFill>
                  <a:cs typeface="Arial" pitchFamily="34" charset="0"/>
                </a:rPr>
                <a:t>ограничения, связанные с эпидемиологической обстановкой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03640" y="3362835"/>
              <a:ext cx="205965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altLang="ko-KR" sz="1600" b="1" dirty="0">
                  <a:solidFill>
                    <a:schemeClr val="tx2">
                      <a:lumMod val="50000"/>
                    </a:schemeClr>
                  </a:solidFill>
                  <a:cs typeface="Arial" pitchFamily="34" charset="0"/>
                </a:rPr>
                <a:t>16,0%</a:t>
              </a:r>
              <a:endParaRPr lang="ko-KR" altLang="en-US" sz="1600" b="1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344139" y="2192399"/>
            <a:ext cx="4128459" cy="874144"/>
            <a:chOff x="803640" y="3362835"/>
            <a:chExt cx="2059657" cy="655608"/>
          </a:xfrm>
        </p:grpSpPr>
        <p:sp>
          <p:nvSpPr>
            <p:cNvPr id="22" name="TextBox 21"/>
            <p:cNvSpPr txBox="1"/>
            <p:nvPr/>
          </p:nvSpPr>
          <p:spPr>
            <a:xfrm>
              <a:off x="803640" y="3579862"/>
              <a:ext cx="2059657" cy="438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altLang="ko-KR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проблемы взаимодействия между учебной деятельностью и воспитательной работой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03640" y="3362835"/>
              <a:ext cx="205965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altLang="ko-KR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6,6%</a:t>
              </a:r>
              <a:endParaRPr lang="ko-KR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981010" y="3686473"/>
            <a:ext cx="3385977" cy="874144"/>
            <a:chOff x="803640" y="3362835"/>
            <a:chExt cx="2059657" cy="655608"/>
          </a:xfrm>
        </p:grpSpPr>
        <p:sp>
          <p:nvSpPr>
            <p:cNvPr id="25" name="TextBox 24"/>
            <p:cNvSpPr txBox="1"/>
            <p:nvPr/>
          </p:nvSpPr>
          <p:spPr>
            <a:xfrm>
              <a:off x="803640" y="3579862"/>
              <a:ext cx="2059657" cy="438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altLang="ko-KR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проблемы, связанные с кадрами воспитательной работы 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03640" y="3362835"/>
              <a:ext cx="205965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altLang="ko-KR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3,8%</a:t>
              </a:r>
              <a:endParaRPr lang="ko-KR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7" name="Group 11">
            <a:extLst>
              <a:ext uri="{FF2B5EF4-FFF2-40B4-BE49-F238E27FC236}">
                <a16:creationId xmlns="" xmlns:a16="http://schemas.microsoft.com/office/drawing/2014/main" id="{C7A984BB-ADAB-4EEC-A0A1-1941379A82A0}"/>
              </a:ext>
            </a:extLst>
          </p:cNvPr>
          <p:cNvGrpSpPr/>
          <p:nvPr/>
        </p:nvGrpSpPr>
        <p:grpSpPr>
          <a:xfrm>
            <a:off x="5233130" y="3222760"/>
            <a:ext cx="1822977" cy="1439371"/>
            <a:chOff x="3995936" y="1131590"/>
            <a:chExt cx="3780122" cy="3249575"/>
          </a:xfrm>
        </p:grpSpPr>
        <p:sp>
          <p:nvSpPr>
            <p:cNvPr id="28" name="Diamond 5">
              <a:extLst>
                <a:ext uri="{FF2B5EF4-FFF2-40B4-BE49-F238E27FC236}">
                  <a16:creationId xmlns="" xmlns:a16="http://schemas.microsoft.com/office/drawing/2014/main" id="{F02BD426-2A79-414C-AF1A-A4E534FB7378}"/>
                </a:ext>
              </a:extLst>
            </p:cNvPr>
            <p:cNvSpPr/>
            <p:nvPr/>
          </p:nvSpPr>
          <p:spPr>
            <a:xfrm>
              <a:off x="3995936" y="1131590"/>
              <a:ext cx="3240001" cy="3249575"/>
            </a:xfrm>
            <a:custGeom>
              <a:avLst/>
              <a:gdLst/>
              <a:ahLst/>
              <a:cxnLst/>
              <a:rect l="l" t="t" r="r" b="b"/>
              <a:pathLst>
                <a:path w="3240001" h="3249575">
                  <a:moveTo>
                    <a:pt x="1275349" y="2002569"/>
                  </a:moveTo>
                  <a:lnTo>
                    <a:pt x="1625117" y="2233002"/>
                  </a:lnTo>
                  <a:lnTo>
                    <a:pt x="1968772" y="2006596"/>
                  </a:lnTo>
                  <a:lnTo>
                    <a:pt x="3240001" y="3249575"/>
                  </a:lnTo>
                  <a:lnTo>
                    <a:pt x="0" y="3249575"/>
                  </a:lnTo>
                  <a:close/>
                  <a:moveTo>
                    <a:pt x="1067116" y="1473605"/>
                  </a:moveTo>
                  <a:lnTo>
                    <a:pt x="1067116" y="1581605"/>
                  </a:lnTo>
                  <a:lnTo>
                    <a:pt x="2183116" y="1581605"/>
                  </a:lnTo>
                  <a:lnTo>
                    <a:pt x="2183116" y="1473605"/>
                  </a:lnTo>
                  <a:close/>
                  <a:moveTo>
                    <a:pt x="1067116" y="1267205"/>
                  </a:moveTo>
                  <a:lnTo>
                    <a:pt x="1067116" y="1375205"/>
                  </a:lnTo>
                  <a:lnTo>
                    <a:pt x="2183116" y="1375205"/>
                  </a:lnTo>
                  <a:lnTo>
                    <a:pt x="2183116" y="1267205"/>
                  </a:lnTo>
                  <a:close/>
                  <a:moveTo>
                    <a:pt x="3240001" y="1172196"/>
                  </a:moveTo>
                  <a:lnTo>
                    <a:pt x="3240001" y="3142550"/>
                  </a:lnTo>
                  <a:lnTo>
                    <a:pt x="2026252" y="1968728"/>
                  </a:lnTo>
                  <a:lnTo>
                    <a:pt x="3049854" y="1294362"/>
                  </a:lnTo>
                  <a:close/>
                  <a:moveTo>
                    <a:pt x="0" y="1172196"/>
                  </a:moveTo>
                  <a:lnTo>
                    <a:pt x="602850" y="1559516"/>
                  </a:lnTo>
                  <a:lnTo>
                    <a:pt x="1217896" y="1964719"/>
                  </a:lnTo>
                  <a:lnTo>
                    <a:pt x="0" y="3142550"/>
                  </a:lnTo>
                  <a:close/>
                  <a:moveTo>
                    <a:pt x="1067116" y="1060805"/>
                  </a:moveTo>
                  <a:lnTo>
                    <a:pt x="1067116" y="1168805"/>
                  </a:lnTo>
                  <a:lnTo>
                    <a:pt x="2183116" y="1168805"/>
                  </a:lnTo>
                  <a:lnTo>
                    <a:pt x="2183116" y="1060805"/>
                  </a:lnTo>
                  <a:close/>
                  <a:moveTo>
                    <a:pt x="869032" y="816137"/>
                  </a:moveTo>
                  <a:lnTo>
                    <a:pt x="2381200" y="816137"/>
                  </a:lnTo>
                  <a:lnTo>
                    <a:pt x="2381200" y="1623491"/>
                  </a:lnTo>
                  <a:lnTo>
                    <a:pt x="1668045" y="2093329"/>
                  </a:lnTo>
                  <a:lnTo>
                    <a:pt x="1625116" y="2121611"/>
                  </a:lnTo>
                  <a:lnTo>
                    <a:pt x="869032" y="1623491"/>
                  </a:lnTo>
                  <a:close/>
                  <a:moveTo>
                    <a:pt x="1625116" y="0"/>
                  </a:moveTo>
                  <a:lnTo>
                    <a:pt x="3235286" y="1060806"/>
                  </a:lnTo>
                  <a:lnTo>
                    <a:pt x="2489212" y="1552331"/>
                  </a:lnTo>
                  <a:lnTo>
                    <a:pt x="2489212" y="708008"/>
                  </a:lnTo>
                  <a:lnTo>
                    <a:pt x="761020" y="708008"/>
                  </a:lnTo>
                  <a:lnTo>
                    <a:pt x="761020" y="1552331"/>
                  </a:lnTo>
                  <a:lnTo>
                    <a:pt x="14946" y="106080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/>
            </a:p>
          </p:txBody>
        </p:sp>
        <p:sp>
          <p:nvSpPr>
            <p:cNvPr id="29" name="Rectangle 1">
              <a:extLst>
                <a:ext uri="{FF2B5EF4-FFF2-40B4-BE49-F238E27FC236}">
                  <a16:creationId xmlns="" xmlns:a16="http://schemas.microsoft.com/office/drawing/2014/main" id="{C1CE13D2-D0BE-4A55-B346-DBC5357D6BC4}"/>
                </a:ext>
              </a:extLst>
            </p:cNvPr>
            <p:cNvSpPr/>
            <p:nvPr/>
          </p:nvSpPr>
          <p:spPr>
            <a:xfrm>
              <a:off x="4319792" y="1419623"/>
              <a:ext cx="2592288" cy="1828721"/>
            </a:xfrm>
            <a:custGeom>
              <a:avLst/>
              <a:gdLst/>
              <a:ahLst/>
              <a:cxnLst/>
              <a:rect l="l" t="t" r="r" b="b"/>
              <a:pathLst>
                <a:path w="2592288" h="1828721">
                  <a:moveTo>
                    <a:pt x="0" y="0"/>
                  </a:moveTo>
                  <a:lnTo>
                    <a:pt x="2592288" y="0"/>
                  </a:lnTo>
                  <a:lnTo>
                    <a:pt x="2592288" y="980121"/>
                  </a:lnTo>
                  <a:lnTo>
                    <a:pt x="1302036" y="1828721"/>
                  </a:lnTo>
                  <a:lnTo>
                    <a:pt x="0" y="97875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30" name="Freeform 14">
              <a:extLst>
                <a:ext uri="{FF2B5EF4-FFF2-40B4-BE49-F238E27FC236}">
                  <a16:creationId xmlns="" xmlns:a16="http://schemas.microsoft.com/office/drawing/2014/main" id="{5DE89735-50CB-43CE-A256-EA13ECBAB403}"/>
                </a:ext>
              </a:extLst>
            </p:cNvPr>
            <p:cNvSpPr/>
            <p:nvPr/>
          </p:nvSpPr>
          <p:spPr>
            <a:xfrm>
              <a:off x="4820717" y="1550822"/>
              <a:ext cx="2955341" cy="1163117"/>
            </a:xfrm>
            <a:custGeom>
              <a:avLst/>
              <a:gdLst>
                <a:gd name="connsiteX0" fmla="*/ 0 w 2955341"/>
                <a:gd name="connsiteY0" fmla="*/ 1163117 h 1163117"/>
                <a:gd name="connsiteX1" fmla="*/ 577901 w 2955341"/>
                <a:gd name="connsiteY1" fmla="*/ 833933 h 1163117"/>
                <a:gd name="connsiteX2" fmla="*/ 746150 w 2955341"/>
                <a:gd name="connsiteY2" fmla="*/ 1163117 h 1163117"/>
                <a:gd name="connsiteX3" fmla="*/ 1170432 w 2955341"/>
                <a:gd name="connsiteY3" fmla="*/ 409652 h 1163117"/>
                <a:gd name="connsiteX4" fmla="*/ 1506931 w 2955341"/>
                <a:gd name="connsiteY4" fmla="*/ 811988 h 1163117"/>
                <a:gd name="connsiteX5" fmla="*/ 2955341 w 2955341"/>
                <a:gd name="connsiteY5" fmla="*/ 0 h 1163117"/>
                <a:gd name="connsiteX6" fmla="*/ 2955341 w 2955341"/>
                <a:gd name="connsiteY6" fmla="*/ 0 h 1163117"/>
                <a:gd name="connsiteX0" fmla="*/ 0 w 2955341"/>
                <a:gd name="connsiteY0" fmla="*/ 1163117 h 1163117"/>
                <a:gd name="connsiteX1" fmla="*/ 351130 w 2955341"/>
                <a:gd name="connsiteY1" fmla="*/ 716890 h 1163117"/>
                <a:gd name="connsiteX2" fmla="*/ 746150 w 2955341"/>
                <a:gd name="connsiteY2" fmla="*/ 1163117 h 1163117"/>
                <a:gd name="connsiteX3" fmla="*/ 1170432 w 2955341"/>
                <a:gd name="connsiteY3" fmla="*/ 409652 h 1163117"/>
                <a:gd name="connsiteX4" fmla="*/ 1506931 w 2955341"/>
                <a:gd name="connsiteY4" fmla="*/ 811988 h 1163117"/>
                <a:gd name="connsiteX5" fmla="*/ 2955341 w 2955341"/>
                <a:gd name="connsiteY5" fmla="*/ 0 h 1163117"/>
                <a:gd name="connsiteX6" fmla="*/ 2955341 w 2955341"/>
                <a:gd name="connsiteY6" fmla="*/ 0 h 1163117"/>
                <a:gd name="connsiteX0" fmla="*/ 0 w 2955341"/>
                <a:gd name="connsiteY0" fmla="*/ 1163117 h 1163117"/>
                <a:gd name="connsiteX1" fmla="*/ 351130 w 2955341"/>
                <a:gd name="connsiteY1" fmla="*/ 716890 h 1163117"/>
                <a:gd name="connsiteX2" fmla="*/ 746150 w 2955341"/>
                <a:gd name="connsiteY2" fmla="*/ 1163117 h 1163117"/>
                <a:gd name="connsiteX3" fmla="*/ 1170432 w 2955341"/>
                <a:gd name="connsiteY3" fmla="*/ 409652 h 1163117"/>
                <a:gd name="connsiteX4" fmla="*/ 1704441 w 2955341"/>
                <a:gd name="connsiteY4" fmla="*/ 702260 h 1163117"/>
                <a:gd name="connsiteX5" fmla="*/ 2955341 w 2955341"/>
                <a:gd name="connsiteY5" fmla="*/ 0 h 1163117"/>
                <a:gd name="connsiteX6" fmla="*/ 2955341 w 2955341"/>
                <a:gd name="connsiteY6" fmla="*/ 0 h 1163117"/>
                <a:gd name="connsiteX0" fmla="*/ 0 w 2955341"/>
                <a:gd name="connsiteY0" fmla="*/ 1163117 h 1163117"/>
                <a:gd name="connsiteX1" fmla="*/ 351130 w 2955341"/>
                <a:gd name="connsiteY1" fmla="*/ 716890 h 1163117"/>
                <a:gd name="connsiteX2" fmla="*/ 746150 w 2955341"/>
                <a:gd name="connsiteY2" fmla="*/ 1163117 h 1163117"/>
                <a:gd name="connsiteX3" fmla="*/ 1170432 w 2955341"/>
                <a:gd name="connsiteY3" fmla="*/ 409652 h 1163117"/>
                <a:gd name="connsiteX4" fmla="*/ 1704441 w 2955341"/>
                <a:gd name="connsiteY4" fmla="*/ 833934 h 1163117"/>
                <a:gd name="connsiteX5" fmla="*/ 2955341 w 2955341"/>
                <a:gd name="connsiteY5" fmla="*/ 0 h 1163117"/>
                <a:gd name="connsiteX6" fmla="*/ 2955341 w 2955341"/>
                <a:gd name="connsiteY6" fmla="*/ 0 h 116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55341" h="1163117">
                  <a:moveTo>
                    <a:pt x="0" y="1163117"/>
                  </a:moveTo>
                  <a:lnTo>
                    <a:pt x="351130" y="716890"/>
                  </a:lnTo>
                  <a:lnTo>
                    <a:pt x="746150" y="1163117"/>
                  </a:lnTo>
                  <a:lnTo>
                    <a:pt x="1170432" y="409652"/>
                  </a:lnTo>
                  <a:lnTo>
                    <a:pt x="1704441" y="833934"/>
                  </a:lnTo>
                  <a:lnTo>
                    <a:pt x="2955341" y="0"/>
                  </a:lnTo>
                  <a:lnTo>
                    <a:pt x="2955341" y="0"/>
                  </a:lnTo>
                </a:path>
              </a:pathLst>
            </a:custGeom>
            <a:ln w="317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31" name="Oval 15">
              <a:extLst>
                <a:ext uri="{FF2B5EF4-FFF2-40B4-BE49-F238E27FC236}">
                  <a16:creationId xmlns="" xmlns:a16="http://schemas.microsoft.com/office/drawing/2014/main" id="{A54C063E-8BD8-4FC3-A6E6-DA47BF0C205E}"/>
                </a:ext>
              </a:extLst>
            </p:cNvPr>
            <p:cNvSpPr/>
            <p:nvPr/>
          </p:nvSpPr>
          <p:spPr>
            <a:xfrm>
              <a:off x="5918207" y="1880840"/>
              <a:ext cx="180020" cy="180020"/>
            </a:xfrm>
            <a:prstGeom prst="ellipse">
              <a:avLst/>
            </a:prstGeom>
            <a:solidFill>
              <a:schemeClr val="accent1"/>
            </a:solidFill>
            <a:ln w="63500">
              <a:solidFill>
                <a:schemeClr val="accent1"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16">
              <a:extLst>
                <a:ext uri="{FF2B5EF4-FFF2-40B4-BE49-F238E27FC236}">
                  <a16:creationId xmlns="" xmlns:a16="http://schemas.microsoft.com/office/drawing/2014/main" id="{B33E7D68-576B-4569-A855-1C9F16A109EF}"/>
                </a:ext>
              </a:extLst>
            </p:cNvPr>
            <p:cNvSpPr/>
            <p:nvPr/>
          </p:nvSpPr>
          <p:spPr>
            <a:xfrm>
              <a:off x="6430647" y="2268493"/>
              <a:ext cx="180020" cy="180020"/>
            </a:xfrm>
            <a:prstGeom prst="ellipse">
              <a:avLst/>
            </a:prstGeom>
            <a:solidFill>
              <a:schemeClr val="accent1"/>
            </a:solidFill>
            <a:ln w="63500">
              <a:solidFill>
                <a:schemeClr val="accent1"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33" name="Oval 17">
              <a:extLst>
                <a:ext uri="{FF2B5EF4-FFF2-40B4-BE49-F238E27FC236}">
                  <a16:creationId xmlns="" xmlns:a16="http://schemas.microsoft.com/office/drawing/2014/main" id="{038800EE-EA5C-4C8F-876C-87032F3A0F37}"/>
                </a:ext>
              </a:extLst>
            </p:cNvPr>
            <p:cNvSpPr/>
            <p:nvPr/>
          </p:nvSpPr>
          <p:spPr>
            <a:xfrm>
              <a:off x="5452141" y="2570577"/>
              <a:ext cx="180020" cy="180020"/>
            </a:xfrm>
            <a:prstGeom prst="ellipse">
              <a:avLst/>
            </a:prstGeom>
            <a:solidFill>
              <a:schemeClr val="accent1"/>
            </a:solidFill>
            <a:ln w="63500">
              <a:solidFill>
                <a:schemeClr val="accent1"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34" name="Oval 18">
              <a:extLst>
                <a:ext uri="{FF2B5EF4-FFF2-40B4-BE49-F238E27FC236}">
                  <a16:creationId xmlns="" xmlns:a16="http://schemas.microsoft.com/office/drawing/2014/main" id="{F3A92D3B-F54E-40F1-B899-0EAB3D9A93A7}"/>
                </a:ext>
              </a:extLst>
            </p:cNvPr>
            <p:cNvSpPr/>
            <p:nvPr/>
          </p:nvSpPr>
          <p:spPr>
            <a:xfrm>
              <a:off x="5076056" y="2178483"/>
              <a:ext cx="180020" cy="180020"/>
            </a:xfrm>
            <a:prstGeom prst="ellipse">
              <a:avLst/>
            </a:prstGeom>
            <a:solidFill>
              <a:schemeClr val="accent1"/>
            </a:solidFill>
            <a:ln w="63500">
              <a:solidFill>
                <a:schemeClr val="accent1"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oup 23"/>
          <p:cNvGrpSpPr/>
          <p:nvPr/>
        </p:nvGrpSpPr>
        <p:grpSpPr>
          <a:xfrm>
            <a:off x="7981009" y="4835198"/>
            <a:ext cx="3385977" cy="627923"/>
            <a:chOff x="803640" y="3362835"/>
            <a:chExt cx="2059657" cy="470942"/>
          </a:xfrm>
        </p:grpSpPr>
        <p:sp>
          <p:nvSpPr>
            <p:cNvPr id="36" name="TextBox 35"/>
            <p:cNvSpPr txBox="1"/>
            <p:nvPr/>
          </p:nvSpPr>
          <p:spPr>
            <a:xfrm>
              <a:off x="803640" y="3579862"/>
              <a:ext cx="2059657" cy="253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altLang="ko-KR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другое</a:t>
              </a:r>
              <a:endParaRPr lang="ko-KR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03640" y="3362835"/>
              <a:ext cx="2059657" cy="253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altLang="ko-KR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0,9%</a:t>
              </a:r>
              <a:endParaRPr lang="ko-KR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8" name="Group 23"/>
          <p:cNvGrpSpPr/>
          <p:nvPr/>
        </p:nvGrpSpPr>
        <p:grpSpPr>
          <a:xfrm>
            <a:off x="6288022" y="1138118"/>
            <a:ext cx="3385977" cy="627923"/>
            <a:chOff x="803640" y="3362835"/>
            <a:chExt cx="2059657" cy="470942"/>
          </a:xfrm>
        </p:grpSpPr>
        <p:sp>
          <p:nvSpPr>
            <p:cNvPr id="39" name="TextBox 38"/>
            <p:cNvSpPr txBox="1"/>
            <p:nvPr/>
          </p:nvSpPr>
          <p:spPr>
            <a:xfrm>
              <a:off x="803640" y="3579862"/>
              <a:ext cx="2059657" cy="253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altLang="ko-KR" sz="16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нет сложностей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03640" y="3362835"/>
              <a:ext cx="2059657" cy="253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altLang="ko-KR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17,9%</a:t>
              </a:r>
              <a:endParaRPr lang="ko-KR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1" name="Group 23"/>
          <p:cNvGrpSpPr/>
          <p:nvPr/>
        </p:nvGrpSpPr>
        <p:grpSpPr>
          <a:xfrm>
            <a:off x="92902" y="3964632"/>
            <a:ext cx="4626809" cy="1309083"/>
            <a:chOff x="552523" y="3362835"/>
            <a:chExt cx="2310775" cy="1225308"/>
          </a:xfrm>
        </p:grpSpPr>
        <p:sp>
          <p:nvSpPr>
            <p:cNvPr id="42" name="TextBox 41"/>
            <p:cNvSpPr txBox="1"/>
            <p:nvPr/>
          </p:nvSpPr>
          <p:spPr>
            <a:xfrm>
              <a:off x="552523" y="3579862"/>
              <a:ext cx="2310775" cy="10082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altLang="ko-KR" sz="1600" dirty="0">
                  <a:solidFill>
                    <a:schemeClr val="tx2">
                      <a:lumMod val="50000"/>
                    </a:schemeClr>
                  </a:solidFill>
                  <a:cs typeface="Arial" pitchFamily="34" charset="0"/>
                </a:rPr>
                <a:t>низкое финансирование воспитательной работы и отсутствие механизмов материальной поддержки активистов и победителей конкурсных мероприятий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03640" y="3362835"/>
              <a:ext cx="2059657" cy="316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altLang="ko-KR" sz="1600" b="1" dirty="0">
                  <a:solidFill>
                    <a:schemeClr val="tx2">
                      <a:lumMod val="50000"/>
                    </a:schemeClr>
                  </a:solidFill>
                  <a:cs typeface="Arial" pitchFamily="34" charset="0"/>
                </a:rPr>
                <a:t>16,0%</a:t>
              </a:r>
              <a:endParaRPr lang="ko-KR" altLang="en-US" sz="1600" b="1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4" name="Group 17"/>
          <p:cNvGrpSpPr/>
          <p:nvPr/>
        </p:nvGrpSpPr>
        <p:grpSpPr>
          <a:xfrm>
            <a:off x="2799787" y="5579809"/>
            <a:ext cx="3995845" cy="627924"/>
            <a:chOff x="432664" y="3362835"/>
            <a:chExt cx="2430634" cy="470943"/>
          </a:xfrm>
        </p:grpSpPr>
        <p:sp>
          <p:nvSpPr>
            <p:cNvPr id="45" name="TextBox 44"/>
            <p:cNvSpPr txBox="1"/>
            <p:nvPr/>
          </p:nvSpPr>
          <p:spPr>
            <a:xfrm>
              <a:off x="432664" y="3579862"/>
              <a:ext cx="2430634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altLang="ko-KR" sz="1600" dirty="0">
                  <a:solidFill>
                    <a:schemeClr val="tx2">
                      <a:lumMod val="50000"/>
                    </a:schemeClr>
                  </a:solidFill>
                  <a:cs typeface="Arial" pitchFamily="34" charset="0"/>
                </a:rPr>
                <a:t>слабая материально-техническая база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03640" y="3362835"/>
              <a:ext cx="205965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altLang="ko-KR" sz="1600" b="1" dirty="0">
                  <a:solidFill>
                    <a:schemeClr val="tx2">
                      <a:lumMod val="50000"/>
                    </a:schemeClr>
                  </a:solidFill>
                  <a:cs typeface="Arial" pitchFamily="34" charset="0"/>
                </a:rPr>
                <a:t>14,2%</a:t>
              </a:r>
              <a:endParaRPr lang="ko-KR" altLang="en-US" sz="1600" b="1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8794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93272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Открытый городской конкурс студенческих советов ГПОУ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«Создавай, увлекай, мысли»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1384" y="1728098"/>
            <a:ext cx="3668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Январь – апрель 2023 года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218226" y="1543431"/>
            <a:ext cx="32248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Образовательная часть</a:t>
            </a:r>
          </a:p>
          <a:p>
            <a:r>
              <a:rPr lang="ru-RU" sz="2400" dirty="0" err="1" smtClean="0"/>
              <a:t>Кейсовый</a:t>
            </a:r>
            <a:r>
              <a:rPr lang="ru-RU" sz="2400" dirty="0" smtClean="0"/>
              <a:t> чемпионат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51384" y="2780928"/>
            <a:ext cx="108916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Экспертная </a:t>
            </a:r>
            <a:r>
              <a:rPr lang="ru-RU" sz="2400" b="1" dirty="0" smtClean="0"/>
              <a:t>группа</a:t>
            </a:r>
          </a:p>
          <a:p>
            <a:r>
              <a:rPr lang="ru-RU" sz="2400" dirty="0" smtClean="0"/>
              <a:t>- проведение </a:t>
            </a:r>
            <a:r>
              <a:rPr lang="ru-RU" sz="2400" dirty="0"/>
              <a:t>образовательных семинаров для участников Конкурса;</a:t>
            </a:r>
          </a:p>
          <a:p>
            <a:r>
              <a:rPr lang="ru-RU" sz="2400" dirty="0" smtClean="0"/>
              <a:t>- разработка </a:t>
            </a:r>
            <a:r>
              <a:rPr lang="ru-RU" sz="2400" dirty="0"/>
              <a:t>кейсов для конкурсной части;</a:t>
            </a:r>
          </a:p>
          <a:p>
            <a:r>
              <a:rPr lang="ru-RU" sz="2400" dirty="0" smtClean="0"/>
              <a:t>- оценка </a:t>
            </a:r>
            <a:r>
              <a:rPr lang="ru-RU" sz="2400" dirty="0"/>
              <a:t>решения кейсов участников Конкурса.</a:t>
            </a:r>
          </a:p>
          <a:p>
            <a:endParaRPr lang="ru-RU" sz="2400" dirty="0"/>
          </a:p>
          <a:p>
            <a:r>
              <a:rPr lang="ru-RU" sz="2400" b="1" dirty="0"/>
              <a:t>Оценочная комиссия </a:t>
            </a:r>
            <a:endParaRPr lang="ru-RU" sz="2400" b="1" dirty="0" smtClean="0"/>
          </a:p>
          <a:p>
            <a:r>
              <a:rPr lang="ru-RU" sz="2400" dirty="0" smtClean="0"/>
              <a:t>- проведение </a:t>
            </a:r>
            <a:r>
              <a:rPr lang="ru-RU" sz="2400" dirty="0"/>
              <a:t>объективной оценки </a:t>
            </a:r>
            <a:r>
              <a:rPr lang="ru-RU" sz="2400" dirty="0" err="1"/>
              <a:t>надпрофессиональных</a:t>
            </a:r>
            <a:r>
              <a:rPr lang="ru-RU" sz="2400" dirty="0"/>
              <a:t> навыков участников Конкурса.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1820740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640</Words>
  <Application>Microsoft Office PowerPoint</Application>
  <PresentationFormat>Произвольный</PresentationFormat>
  <Paragraphs>145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Тренды студенческого самоуправления в России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Тренды студенческого самоуправления в России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Тренды студенческого самоуправления в России</dc:title>
  <dc:creator>Александра Смирнова</dc:creator>
  <cp:lastModifiedBy>User</cp:lastModifiedBy>
  <cp:revision>33</cp:revision>
  <dcterms:created xsi:type="dcterms:W3CDTF">2022-12-02T10:26:06Z</dcterms:created>
  <dcterms:modified xsi:type="dcterms:W3CDTF">2022-12-08T07:30:51Z</dcterms:modified>
</cp:coreProperties>
</file>