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sldIdLst>
    <p:sldId id="256" r:id="rId2"/>
    <p:sldId id="284" r:id="rId3"/>
    <p:sldId id="285" r:id="rId4"/>
    <p:sldId id="258" r:id="rId5"/>
    <p:sldId id="262" r:id="rId6"/>
    <p:sldId id="287" r:id="rId7"/>
    <p:sldId id="28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-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A16CF96-C65C-4CB1-ADEC-6373268E5C2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2F05C67-22EA-4EC2-81D9-440D8D6C9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CF96-C65C-4CB1-ADEC-6373268E5C2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5C67-22EA-4EC2-81D9-440D8D6C9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CF96-C65C-4CB1-ADEC-6373268E5C2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5C67-22EA-4EC2-81D9-440D8D6C9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CF96-C65C-4CB1-ADEC-6373268E5C2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5C67-22EA-4EC2-81D9-440D8D6C9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CF96-C65C-4CB1-ADEC-6373268E5C2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5C67-22EA-4EC2-81D9-440D8D6C9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CF96-C65C-4CB1-ADEC-6373268E5C2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5C67-22EA-4EC2-81D9-440D8D6C93E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CF96-C65C-4CB1-ADEC-6373268E5C2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5C67-22EA-4EC2-81D9-440D8D6C93E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CF96-C65C-4CB1-ADEC-6373268E5C2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5C67-22EA-4EC2-81D9-440D8D6C9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CF96-C65C-4CB1-ADEC-6373268E5C2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5C67-22EA-4EC2-81D9-440D8D6C9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A16CF96-C65C-4CB1-ADEC-6373268E5C2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2F05C67-22EA-4EC2-81D9-440D8D6C9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A16CF96-C65C-4CB1-ADEC-6373268E5C2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2F05C67-22EA-4EC2-81D9-440D8D6C9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A16CF96-C65C-4CB1-ADEC-6373268E5C2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2F05C67-22EA-4EC2-81D9-440D8D6C93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8684928-group-of-child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709998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712968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</a:rPr>
              <a:t>Традиции </a:t>
            </a:r>
            <a:r>
              <a:rPr lang="ru-RU" sz="4000" b="1" dirty="0">
                <a:solidFill>
                  <a:srgbClr val="FF0000"/>
                </a:solidFill>
              </a:rPr>
              <a:t>и</a:t>
            </a:r>
            <a:r>
              <a:rPr lang="ru-RU" sz="4000" b="1" dirty="0" smtClean="0">
                <a:solidFill>
                  <a:srgbClr val="FF0000"/>
                </a:solidFill>
              </a:rPr>
              <a:t> новации в работе творческого коллектива</a:t>
            </a:r>
            <a:r>
              <a:rPr lang="ru-RU" sz="4000" dirty="0" smtClean="0">
                <a:solidFill>
                  <a:srgbClr val="FF0000"/>
                </a:solidFill>
              </a:rPr>
              <a:t>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700" b="1" dirty="0" smtClean="0"/>
              <a:t>(Практика работы творческого объединения                        ГБНОУ </a:t>
            </a:r>
            <a:r>
              <a:rPr lang="ru-RU" sz="2700" b="1" dirty="0" smtClean="0"/>
              <a:t>ДУМ СПб</a:t>
            </a:r>
            <a:br>
              <a:rPr lang="ru-RU" sz="2700" b="1" dirty="0" smtClean="0"/>
            </a:br>
            <a:r>
              <a:rPr lang="ru-RU" sz="2700" b="1" dirty="0" smtClean="0"/>
              <a:t>«</a:t>
            </a:r>
            <a:r>
              <a:rPr lang="ru-RU" sz="2700" b="1" dirty="0" smtClean="0"/>
              <a:t>Театральной студии «Аплодисменты»)</a:t>
            </a:r>
            <a:endParaRPr lang="ru-RU" sz="27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6021288"/>
            <a:ext cx="6830576" cy="504056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Докладчик: Лариса Владимировна </a:t>
            </a:r>
            <a:r>
              <a:rPr lang="ru-RU" b="1" dirty="0" err="1" smtClean="0">
                <a:solidFill>
                  <a:schemeClr val="tx1"/>
                </a:solidFill>
                <a:latin typeface="+mj-lt"/>
              </a:rPr>
              <a:t>Абракова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892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39842403-many-abstract-colorful-hands-in-a-circle-as-a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65"/>
            <a:ext cx="9142810" cy="687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2132856"/>
            <a:ext cx="62646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«Мотивация» -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от </a:t>
            </a:r>
            <a:r>
              <a:rPr lang="ru-RU" sz="4000" b="1" dirty="0"/>
              <a:t>английского глагола «двигать» - заинтересовать. </a:t>
            </a:r>
          </a:p>
        </p:txBody>
      </p:sp>
    </p:spTree>
    <p:extLst>
      <p:ext uri="{BB962C8B-B14F-4D97-AF65-F5344CB8AC3E}">
        <p14:creationId xmlns:p14="http://schemas.microsoft.com/office/powerpoint/2010/main" val="222326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7344816" cy="5256584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Простые внешние стимулы. 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lvl="0" indent="0" algn="just">
              <a:buNone/>
            </a:pPr>
            <a:r>
              <a:rPr lang="ru-RU" dirty="0" smtClean="0"/>
              <a:t>Эти </a:t>
            </a:r>
            <a:r>
              <a:rPr lang="ru-RU" dirty="0"/>
              <a:t>внешние стимулы, как правило, действуют недолго.  </a:t>
            </a:r>
            <a:r>
              <a:rPr lang="ru-RU" dirty="0" smtClean="0"/>
              <a:t>Сделал-получи.</a:t>
            </a:r>
          </a:p>
          <a:p>
            <a:pPr marL="0" lvl="0" indent="0" algn="just">
              <a:buNone/>
            </a:pPr>
            <a:endParaRPr lang="ru-RU" dirty="0"/>
          </a:p>
          <a:p>
            <a:pPr lvl="0" algn="ctr"/>
            <a:r>
              <a:rPr lang="ru-RU" b="1" dirty="0">
                <a:solidFill>
                  <a:srgbClr val="C00000"/>
                </a:solidFill>
              </a:rPr>
              <a:t>Сложные внешние стимулы. </a:t>
            </a:r>
            <a:r>
              <a:rPr lang="ru-RU" dirty="0"/>
              <a:t> </a:t>
            </a:r>
          </a:p>
          <a:p>
            <a:pPr marL="0" indent="0" algn="just">
              <a:buNone/>
            </a:pPr>
            <a:r>
              <a:rPr lang="ru-RU" dirty="0"/>
              <a:t>Сложные внешние стимулы отличаются от простых, тем, что они не приедаются, так как они заставляют мыслить, что-то придумывать. В результате у человека появляется интерес действовать дальше </a:t>
            </a:r>
            <a:r>
              <a:rPr lang="ru-RU" dirty="0" smtClean="0"/>
              <a:t>самостоятельно.</a:t>
            </a:r>
          </a:p>
          <a:p>
            <a:pPr marL="0" indent="0" algn="just">
              <a:buNone/>
            </a:pPr>
            <a:endParaRPr lang="ru-RU" dirty="0"/>
          </a:p>
          <a:p>
            <a:pPr lvl="0" algn="ctr"/>
            <a:r>
              <a:rPr lang="ru-RU" b="1" dirty="0">
                <a:solidFill>
                  <a:srgbClr val="C00000"/>
                </a:solidFill>
              </a:rPr>
              <a:t>Внутренние стимулы. 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lvl="0" indent="0" algn="just">
              <a:buNone/>
            </a:pPr>
            <a:r>
              <a:rPr lang="ru-RU" dirty="0" smtClean="0"/>
              <a:t>Это </a:t>
            </a:r>
            <a:r>
              <a:rPr lang="ru-RU" dirty="0"/>
              <a:t>собственное желание учиться, узнавать что-то новое, к чему-то стремиться.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57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0" y="-819472"/>
            <a:ext cx="9035480" cy="6696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085184"/>
            <a:ext cx="9036496" cy="1700808"/>
          </a:xfr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Особенности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набора в театральную студию на базе колледжа.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solidFill>
                <a:schemeClr val="accent6">
                  <a:lumMod val="75000"/>
                </a:schemeClr>
              </a:solidFill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67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200800" cy="63408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А.П.Чехов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«Предложение»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915816" y="332656"/>
            <a:ext cx="2930624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+mj-lt"/>
              </a:rPr>
              <a:t>А.П.Чехов</a:t>
            </a:r>
            <a:r>
              <a:rPr lang="ru-RU" b="1" dirty="0" smtClean="0">
                <a:latin typeface="+mj-lt"/>
              </a:rPr>
              <a:t> </a:t>
            </a:r>
          </a:p>
          <a:p>
            <a:pPr algn="ctr"/>
            <a:r>
              <a:rPr lang="ru-RU" b="1" dirty="0" smtClean="0">
                <a:latin typeface="+mj-lt"/>
              </a:rPr>
              <a:t>«ПРЕДЛОЖЕНИЕ»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927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344816" cy="56166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3/Особенности </a:t>
            </a:r>
            <a:r>
              <a:rPr lang="ru-RU" sz="2800" dirty="0"/>
              <a:t>работы творческого </a:t>
            </a:r>
            <a:r>
              <a:rPr lang="ru-RU" sz="2800" dirty="0" smtClean="0"/>
              <a:t>объединения.</a:t>
            </a:r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Формирование </a:t>
            </a:r>
            <a:r>
              <a:rPr lang="ru-RU" sz="2800" b="1" dirty="0">
                <a:solidFill>
                  <a:srgbClr val="C00000"/>
                </a:solidFill>
              </a:rPr>
              <a:t>творческой  личности – одна из важнейших задач  </a:t>
            </a:r>
            <a:r>
              <a:rPr lang="ru-RU" sz="2800" b="1" dirty="0" smtClean="0">
                <a:solidFill>
                  <a:srgbClr val="C00000"/>
                </a:solidFill>
              </a:rPr>
              <a:t>                   педагогической </a:t>
            </a:r>
            <a:r>
              <a:rPr lang="ru-RU" sz="2800" b="1" dirty="0">
                <a:solidFill>
                  <a:srgbClr val="C00000"/>
                </a:solidFill>
              </a:rPr>
              <a:t>теории и </a:t>
            </a:r>
            <a:r>
              <a:rPr lang="ru-RU" sz="2800" b="1" dirty="0" smtClean="0">
                <a:solidFill>
                  <a:srgbClr val="C00000"/>
                </a:solidFill>
              </a:rPr>
              <a:t>практики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 </a:t>
            </a:r>
            <a:r>
              <a:rPr lang="ru-RU" sz="2800" b="1" dirty="0">
                <a:solidFill>
                  <a:srgbClr val="C00000"/>
                </a:solidFill>
              </a:rPr>
              <a:t>на современном этапе.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esktop\39842403-many-abstract-colorful-hands-in-a-circle-as-a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8928992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2132856"/>
            <a:ext cx="5904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Особенности </a:t>
            </a:r>
            <a:r>
              <a:rPr lang="ru-RU" sz="3200" b="1" dirty="0">
                <a:solidFill>
                  <a:srgbClr val="C00000"/>
                </a:solidFill>
                <a:latin typeface="+mj-lt"/>
              </a:rPr>
              <a:t>работы творческого объединения</a:t>
            </a:r>
            <a:r>
              <a:rPr lang="ru-RU" sz="3200" dirty="0" smtClean="0"/>
              <a:t>.</a:t>
            </a:r>
          </a:p>
          <a:p>
            <a:pPr algn="ctr"/>
            <a:endParaRPr lang="ru-RU" sz="3200" dirty="0"/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2390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7056784" cy="51845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4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5100" b="1" dirty="0">
                <a:solidFill>
                  <a:srgbClr val="FF0000"/>
                </a:solidFill>
              </a:rPr>
              <a:t>ТЕАТРАЛЬНАЯ СТУДИЯ «БАГАЖ»</a:t>
            </a:r>
            <a:br>
              <a:rPr lang="ru-RU" sz="5100" b="1" dirty="0">
                <a:solidFill>
                  <a:srgbClr val="FF0000"/>
                </a:solidFill>
              </a:rPr>
            </a:br>
            <a:r>
              <a:rPr lang="ru-RU" sz="4400" b="1" dirty="0">
                <a:solidFill>
                  <a:srgbClr val="FF0000"/>
                </a:solidFill>
              </a:rPr>
              <a:t>Объявляет дополнительный набор                                           на 2022– 2023 учебный год. 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5100" b="1" dirty="0" smtClean="0">
                <a:solidFill>
                  <a:schemeClr val="tx1"/>
                </a:solidFill>
              </a:rPr>
              <a:t>ВЫ </a:t>
            </a:r>
            <a:r>
              <a:rPr lang="ru-RU" sz="5100" b="1" dirty="0">
                <a:solidFill>
                  <a:schemeClr val="tx1"/>
                </a:solidFill>
              </a:rPr>
              <a:t>за один год учёбы </a:t>
            </a:r>
            <a:r>
              <a:rPr lang="ru-RU" sz="5100" b="1" dirty="0" smtClean="0">
                <a:solidFill>
                  <a:schemeClr val="tx1"/>
                </a:solidFill>
              </a:rPr>
              <a:t>:</a:t>
            </a:r>
            <a:r>
              <a:rPr lang="ru-RU" sz="5100" b="1" dirty="0"/>
              <a:t/>
            </a:r>
            <a:br>
              <a:rPr lang="ru-RU" sz="5100" b="1" dirty="0"/>
            </a:br>
            <a:r>
              <a:rPr lang="ru-RU" sz="3800" b="1" dirty="0"/>
              <a:t>* Раскроете свой творческий потенциал;</a:t>
            </a:r>
            <a:br>
              <a:rPr lang="ru-RU" sz="3800" b="1" dirty="0"/>
            </a:br>
            <a:r>
              <a:rPr lang="ru-RU" sz="3800" b="1" dirty="0"/>
              <a:t>* Снимите психологический и физический зажимы;</a:t>
            </a:r>
            <a:br>
              <a:rPr lang="ru-RU" sz="3800" b="1" dirty="0"/>
            </a:br>
            <a:r>
              <a:rPr lang="ru-RU" sz="3800" b="1" dirty="0"/>
              <a:t>* Научитесь выступать перед публикой;</a:t>
            </a:r>
            <a:br>
              <a:rPr lang="ru-RU" sz="3800" b="1" dirty="0"/>
            </a:br>
            <a:r>
              <a:rPr lang="ru-RU" sz="3800" b="1" dirty="0"/>
              <a:t>* Работать в команде;</a:t>
            </a:r>
            <a:br>
              <a:rPr lang="ru-RU" sz="3800" b="1" dirty="0"/>
            </a:br>
            <a:r>
              <a:rPr lang="ru-RU" sz="3800" b="1" dirty="0"/>
              <a:t>* Взаимодействовать с партнёром;</a:t>
            </a:r>
            <a:br>
              <a:rPr lang="ru-RU" sz="3800" b="1" dirty="0"/>
            </a:br>
            <a:r>
              <a:rPr lang="ru-RU" sz="3800" b="1" dirty="0"/>
              <a:t>* Разовьёте память и внимание;</a:t>
            </a:r>
            <a:br>
              <a:rPr lang="ru-RU" sz="3800" b="1" dirty="0"/>
            </a:br>
            <a:r>
              <a:rPr lang="ru-RU" sz="3800" b="1" dirty="0"/>
              <a:t>* Повысите социальную </a:t>
            </a:r>
            <a:r>
              <a:rPr lang="ru-RU" sz="3800" b="1" dirty="0" err="1"/>
              <a:t>адаптированность</a:t>
            </a:r>
            <a:r>
              <a:rPr lang="ru-RU" sz="3800" b="1" dirty="0"/>
              <a:t>;</a:t>
            </a:r>
            <a:br>
              <a:rPr lang="ru-RU" sz="3800" b="1" dirty="0"/>
            </a:br>
            <a:r>
              <a:rPr lang="ru-RU" sz="3800" b="1" dirty="0"/>
              <a:t/>
            </a:r>
            <a:br>
              <a:rPr lang="ru-RU" sz="3800" b="1" dirty="0"/>
            </a:br>
            <a:r>
              <a:rPr lang="ru-RU" b="1" dirty="0"/>
              <a:t>ОБЩЕНИЕ ВЖИВУЮ!!!</a:t>
            </a:r>
            <a:br>
              <a:rPr lang="ru-RU" b="1" dirty="0"/>
            </a:br>
            <a:r>
              <a:rPr lang="ru-RU" b="1" dirty="0"/>
              <a:t>ВСТРЕТИТЕ ВЕРНЫХ ДРУЗЕЙ!)</a:t>
            </a:r>
          </a:p>
        </p:txBody>
      </p:sp>
      <p:pic>
        <p:nvPicPr>
          <p:cNvPr id="1026" name="Picture 2" descr="C:\Users\User\Desktop\26000116-theater-stage-with-red-curtain-and-masks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315416"/>
            <a:ext cx="10297144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548680"/>
            <a:ext cx="6912768" cy="5256584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j-lt"/>
              </a:rPr>
              <a:t>Театральная студия "БАГАЖ"</a:t>
            </a:r>
            <a:br>
              <a:rPr lang="ru-RU" sz="3200" b="1" dirty="0">
                <a:solidFill>
                  <a:srgbClr val="FF0000"/>
                </a:solidFill>
                <a:latin typeface="+mj-lt"/>
              </a:rPr>
            </a:br>
            <a:r>
              <a:rPr lang="ru-RU" sz="2000" b="1" dirty="0">
                <a:latin typeface="+mj-lt"/>
              </a:rPr>
              <a:t>Объявляет дополнительный набор </a:t>
            </a:r>
            <a:r>
              <a:rPr lang="ru-RU" sz="2000" b="1" dirty="0" smtClean="0">
                <a:latin typeface="+mj-lt"/>
              </a:rPr>
              <a:t>                                                 на </a:t>
            </a:r>
            <a:r>
              <a:rPr lang="ru-RU" sz="2000" b="1" dirty="0">
                <a:latin typeface="+mj-lt"/>
              </a:rPr>
              <a:t>2022– 2023 учебный год. </a:t>
            </a:r>
            <a:endParaRPr lang="ru-RU" sz="2000" b="1" dirty="0" smtClean="0">
              <a:latin typeface="+mj-lt"/>
            </a:endParaRPr>
          </a:p>
          <a:p>
            <a:pPr algn="ctr"/>
            <a:r>
              <a:rPr lang="ru-RU" dirty="0" smtClean="0">
                <a:latin typeface="+mj-lt"/>
              </a:rPr>
              <a:t>ВЫ ЗА ОДИН ГОД :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* Раскроете свой творческий потенциал;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* Снимите психологический и физический зажимы;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* Научитесь выступать перед публикой;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* Работать в команде;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* Взаимодействовать с партнёром;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* Разовьёте память и внимание;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* Повысите социальную </a:t>
            </a:r>
            <a:r>
              <a:rPr lang="ru-RU" dirty="0" err="1">
                <a:latin typeface="+mj-lt"/>
              </a:rPr>
              <a:t>адаптированность</a:t>
            </a:r>
            <a:r>
              <a:rPr lang="ru-RU" dirty="0">
                <a:latin typeface="+mj-lt"/>
              </a:rPr>
              <a:t>;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b="1" dirty="0">
                <a:latin typeface="+mj-lt"/>
              </a:rPr>
              <a:t>ОБЩЕНИЕ ВЖИВУЮ!!!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ВСТРЕТИТЕ ВЕРНЫХ ДРУЗЕЙ!)</a:t>
            </a:r>
          </a:p>
        </p:txBody>
      </p:sp>
    </p:spTree>
    <p:extLst>
      <p:ext uri="{BB962C8B-B14F-4D97-AF65-F5344CB8AC3E}">
        <p14:creationId xmlns:p14="http://schemas.microsoft.com/office/powerpoint/2010/main" val="3967379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1010</TotalTime>
  <Words>77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     «Традиции и новации в работе творческого коллектива» (Практика работы творческого объединения                        ГБНОУ ДУМ СПб «Театральной студии «Аплодисменты»)</vt:lpstr>
      <vt:lpstr>Презентация PowerPoint</vt:lpstr>
      <vt:lpstr>Презентация PowerPoint</vt:lpstr>
      <vt:lpstr> Особенности набора в театральную студию на базе колледжа.  </vt:lpstr>
      <vt:lpstr>А.П.Чехов «Предложение»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metoduser</cp:lastModifiedBy>
  <cp:revision>53</cp:revision>
  <dcterms:created xsi:type="dcterms:W3CDTF">2019-02-10T21:26:41Z</dcterms:created>
  <dcterms:modified xsi:type="dcterms:W3CDTF">2022-09-01T12:39:17Z</dcterms:modified>
</cp:coreProperties>
</file>