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2384" y="2803397"/>
            <a:ext cx="604723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0714" y="2550667"/>
            <a:ext cx="10034270" cy="2098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school-collection.edu.ru/" TargetMode="External"/><Relationship Id="rId18" Type="http://schemas.openxmlformats.org/officeDocument/2006/relationships/hyperlink" Target="http://childrenscience.ru/" TargetMode="External"/><Relationship Id="rId3" Type="http://schemas.openxmlformats.org/officeDocument/2006/relationships/image" Target="../media/image8.png"/><Relationship Id="rId21" Type="http://schemas.openxmlformats.org/officeDocument/2006/relationships/hyperlink" Target="http://chessdeti.ru/articles/obuchenie-shahmatam.html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://fcior.edu.ru/" TargetMode="External"/><Relationship Id="rId17" Type="http://schemas.openxmlformats.org/officeDocument/2006/relationships/hyperlink" Target="http://www.bibliotekar.ru/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media.prosv.ru/" TargetMode="External"/><Relationship Id="rId20" Type="http://schemas.openxmlformats.org/officeDocument/2006/relationships/hyperlink" Target="http://www.turistenok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hyperlink" Target="https://worldskills.ru/" TargetMode="External"/><Relationship Id="rId10" Type="http://schemas.openxmlformats.org/officeDocument/2006/relationships/image" Target="../media/image15.png"/><Relationship Id="rId19" Type="http://schemas.openxmlformats.org/officeDocument/2006/relationships/hyperlink" Target="http://www.horeograf.com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hyperlink" Target="https://proektoria.onlin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klass.ru/" TargetMode="External"/><Relationship Id="rId13" Type="http://schemas.openxmlformats.org/officeDocument/2006/relationships/image" Target="../media/image24.png"/><Relationship Id="rId3" Type="http://schemas.openxmlformats.org/officeDocument/2006/relationships/hyperlink" Target="https://uchi.ru/" TargetMode="External"/><Relationship Id="rId7" Type="http://schemas.openxmlformats.org/officeDocument/2006/relationships/hyperlink" Target="https://www.skype.com/" TargetMode="External"/><Relationship Id="rId12" Type="http://schemas.openxmlformats.org/officeDocument/2006/relationships/image" Target="../media/image23.jpg"/><Relationship Id="rId17" Type="http://schemas.openxmlformats.org/officeDocument/2006/relationships/hyperlink" Target="https://zoom.us/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hyperlink" Target="https://bigbluebutton.ru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s://vk.com/" TargetMode="External"/><Relationship Id="rId14" Type="http://schemas.openxmlformats.org/officeDocument/2006/relationships/hyperlink" Target="https://discordapp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898"/>
            <a:ext cx="12192000" cy="1943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7019" y="1760347"/>
            <a:ext cx="9073515" cy="191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3865" marR="434340" algn="ctr">
              <a:lnSpc>
                <a:spcPct val="100000"/>
              </a:lnSpc>
              <a:spcBef>
                <a:spcPts val="95"/>
              </a:spcBef>
            </a:pPr>
            <a:r>
              <a:rPr sz="3100" spc="-10" dirty="0"/>
              <a:t>Организация </a:t>
            </a:r>
            <a:r>
              <a:rPr sz="3100" spc="-15" dirty="0"/>
              <a:t>образовательного </a:t>
            </a:r>
            <a:r>
              <a:rPr sz="3100" spc="-5" dirty="0"/>
              <a:t>процесса  в </a:t>
            </a:r>
            <a:r>
              <a:rPr sz="3100" spc="-20" dirty="0"/>
              <a:t>условиях </a:t>
            </a:r>
            <a:r>
              <a:rPr sz="3100" spc="-25" dirty="0"/>
              <a:t>перехода </a:t>
            </a:r>
            <a:r>
              <a:rPr sz="3100" spc="-5" dirty="0"/>
              <a:t>на</a:t>
            </a:r>
            <a:r>
              <a:rPr sz="3100" spc="25" dirty="0"/>
              <a:t> </a:t>
            </a:r>
            <a:r>
              <a:rPr sz="3100" spc="-10" dirty="0"/>
              <a:t>реализацию</a:t>
            </a:r>
            <a:endParaRPr sz="3100"/>
          </a:p>
          <a:p>
            <a:pPr marL="12700" marR="5080" algn="ctr">
              <a:lnSpc>
                <a:spcPct val="100000"/>
              </a:lnSpc>
            </a:pPr>
            <a:r>
              <a:rPr sz="3100" spc="-10" dirty="0"/>
              <a:t>дополнительных </a:t>
            </a:r>
            <a:r>
              <a:rPr sz="3100" spc="-15" dirty="0"/>
              <a:t>образовательных </a:t>
            </a:r>
            <a:r>
              <a:rPr sz="3100" spc="-5" dirty="0"/>
              <a:t>программ  с </a:t>
            </a:r>
            <a:r>
              <a:rPr sz="3100" spc="-20" dirty="0"/>
              <a:t>использованием</a:t>
            </a:r>
            <a:r>
              <a:rPr sz="3100" spc="-30" dirty="0"/>
              <a:t> </a:t>
            </a:r>
            <a:r>
              <a:rPr sz="3100" spc="-5" dirty="0"/>
              <a:t>дистанционных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735583" y="3650056"/>
            <a:ext cx="107181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solidFill>
                  <a:srgbClr val="1F487C"/>
                </a:solidFill>
                <a:latin typeface="Arial"/>
                <a:cs typeface="Arial"/>
              </a:rPr>
              <a:t>образовательных </a:t>
            </a:r>
            <a:r>
              <a:rPr sz="3100" b="1" spc="-20" dirty="0">
                <a:solidFill>
                  <a:srgbClr val="1F487C"/>
                </a:solidFill>
                <a:latin typeface="Arial"/>
                <a:cs typeface="Arial"/>
              </a:rPr>
              <a:t>технологий, электронного</a:t>
            </a:r>
            <a:r>
              <a:rPr sz="3100" b="1" spc="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1F487C"/>
                </a:solidFill>
                <a:latin typeface="Arial"/>
                <a:cs typeface="Arial"/>
              </a:rPr>
              <a:t>обучения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1288" y="135636"/>
            <a:ext cx="2110740" cy="1493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92090" y="6256782"/>
            <a:ext cx="1609725" cy="457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605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26.02.2020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7" y="33908"/>
            <a:ext cx="11193780" cy="430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Обучение </a:t>
            </a:r>
            <a:r>
              <a:rPr sz="2400" b="1" dirty="0">
                <a:solidFill>
                  <a:srgbClr val="1F487C"/>
                </a:solidFill>
                <a:latin typeface="Carlito"/>
                <a:cs typeface="Carlito"/>
              </a:rPr>
              <a:t>с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использованием</a:t>
            </a:r>
            <a:r>
              <a:rPr sz="2400" b="1" spc="-2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дистанционных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образовательных </a:t>
            </a:r>
            <a:r>
              <a:rPr sz="2400" b="1" spc="-10" dirty="0">
                <a:solidFill>
                  <a:srgbClr val="1F487C"/>
                </a:solidFill>
                <a:latin typeface="Carlito"/>
                <a:cs typeface="Carlito"/>
              </a:rPr>
              <a:t>технологий, электронного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 обучения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 marL="722630" marR="2695575">
              <a:lnSpc>
                <a:spcPct val="100000"/>
              </a:lnSpc>
              <a:spcBef>
                <a:spcPts val="2060"/>
              </a:spcBef>
            </a:pPr>
            <a:r>
              <a:rPr sz="2800" b="1" spc="-10" dirty="0">
                <a:solidFill>
                  <a:srgbClr val="17375E"/>
                </a:solidFill>
                <a:latin typeface="Carlito"/>
                <a:cs typeface="Carlito"/>
              </a:rPr>
              <a:t>Обучение </a:t>
            </a: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с </a:t>
            </a:r>
            <a:r>
              <a:rPr sz="2800" b="1" spc="-10" dirty="0">
                <a:solidFill>
                  <a:srgbClr val="17375E"/>
                </a:solidFill>
                <a:latin typeface="Carlito"/>
                <a:cs typeface="Carlito"/>
              </a:rPr>
              <a:t>применением электронного обучения  </a:t>
            </a: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и дистанционных </a:t>
            </a:r>
            <a:r>
              <a:rPr sz="2800" b="1" spc="-10" dirty="0">
                <a:solidFill>
                  <a:srgbClr val="17375E"/>
                </a:solidFill>
                <a:latin typeface="Carlito"/>
                <a:cs typeface="Carlito"/>
              </a:rPr>
              <a:t>образовательных </a:t>
            </a:r>
            <a:r>
              <a:rPr sz="2800" b="1" spc="-15" dirty="0">
                <a:solidFill>
                  <a:srgbClr val="17375E"/>
                </a:solidFill>
                <a:latin typeface="Carlito"/>
                <a:cs typeface="Carlito"/>
              </a:rPr>
              <a:t>технологий</a:t>
            </a:r>
            <a:r>
              <a:rPr sz="2800" b="1" spc="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–</a:t>
            </a:r>
            <a:endParaRPr sz="2800">
              <a:latin typeface="Carlito"/>
              <a:cs typeface="Carlito"/>
            </a:endParaRPr>
          </a:p>
          <a:p>
            <a:pPr marL="722630">
              <a:lnSpc>
                <a:spcPct val="100000"/>
              </a:lnSpc>
              <a:spcBef>
                <a:spcPts val="15"/>
              </a:spcBef>
            </a:pPr>
            <a:r>
              <a:rPr sz="2700" b="1" spc="-15" dirty="0">
                <a:solidFill>
                  <a:srgbClr val="006FC0"/>
                </a:solidFill>
                <a:latin typeface="Carlito"/>
                <a:cs typeface="Carlito"/>
              </a:rPr>
              <a:t>это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занятия с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изучением учебного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материала,</a:t>
            </a:r>
            <a:r>
              <a:rPr sz="2700" b="1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проверочными</a:t>
            </a:r>
            <a:endParaRPr sz="2700">
              <a:latin typeface="Carlito"/>
              <a:cs typeface="Carlito"/>
            </a:endParaRPr>
          </a:p>
          <a:p>
            <a:pPr marL="722630" marR="755650">
              <a:lnSpc>
                <a:spcPct val="100000"/>
              </a:lnSpc>
            </a:pP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работами, тестами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с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использованием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учебных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пособий,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рабочих 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тетрадей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др.,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а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также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бесплатных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информационных</a:t>
            </a:r>
            <a:r>
              <a:rPr sz="2700" b="1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ресурсов,</a:t>
            </a:r>
            <a:endParaRPr sz="2700">
              <a:latin typeface="Carlito"/>
              <a:cs typeface="Carlito"/>
            </a:endParaRPr>
          </a:p>
          <a:p>
            <a:pPr marL="722630" marR="5080">
              <a:lnSpc>
                <a:spcPct val="100000"/>
              </a:lnSpc>
            </a:pP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определенных </a:t>
            </a:r>
            <a:r>
              <a:rPr sz="2700" b="1" spc="-15" dirty="0">
                <a:solidFill>
                  <a:srgbClr val="006FC0"/>
                </a:solidFill>
                <a:latin typeface="Carlito"/>
                <a:cs typeface="Carlito"/>
              </a:rPr>
              <a:t>педагогом, </a:t>
            </a:r>
            <a:r>
              <a:rPr sz="2700" b="1" spc="-25" dirty="0">
                <a:solidFill>
                  <a:srgbClr val="006FC0"/>
                </a:solidFill>
                <a:latin typeface="Carlito"/>
                <a:cs typeface="Carlito"/>
              </a:rPr>
              <a:t>только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домашней обстановке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с обратной 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связью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через </a:t>
            </a:r>
            <a:r>
              <a:rPr sz="27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электронную </a:t>
            </a:r>
            <a:r>
              <a:rPr sz="2700" b="1" spc="-20" dirty="0">
                <a:solidFill>
                  <a:srgbClr val="006FC0"/>
                </a:solidFill>
                <a:latin typeface="Carlito"/>
                <a:cs typeface="Carlito"/>
              </a:rPr>
              <a:t>почту,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чаты, социальные сети </a:t>
            </a:r>
            <a:r>
              <a:rPr sz="2700" b="1" dirty="0">
                <a:solidFill>
                  <a:srgbClr val="006FC0"/>
                </a:solidFill>
                <a:latin typeface="Carlito"/>
                <a:cs typeface="Carlito"/>
              </a:rPr>
              <a:t>и</a:t>
            </a:r>
            <a:r>
              <a:rPr sz="2700" b="1" spc="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700" b="1" spc="-5" dirty="0">
                <a:solidFill>
                  <a:srgbClr val="006FC0"/>
                </a:solidFill>
                <a:latin typeface="Carlito"/>
                <a:cs typeface="Carlito"/>
              </a:rPr>
              <a:t>др.</a:t>
            </a:r>
            <a:endParaRPr sz="27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1208" y="5067299"/>
            <a:ext cx="11163300" cy="1790700"/>
            <a:chOff x="521208" y="5067299"/>
            <a:chExt cx="11163300" cy="1790700"/>
          </a:xfrm>
        </p:grpSpPr>
        <p:sp>
          <p:nvSpPr>
            <p:cNvPr id="4" name="object 4"/>
            <p:cNvSpPr/>
            <p:nvPr/>
          </p:nvSpPr>
          <p:spPr>
            <a:xfrm>
              <a:off x="521208" y="5067299"/>
              <a:ext cx="2141220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3868" y="5067299"/>
              <a:ext cx="4280915" cy="17906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19188" y="5067299"/>
              <a:ext cx="2141220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44812" y="5067299"/>
              <a:ext cx="2139696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257" y="1286636"/>
            <a:ext cx="10413365" cy="378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Занятие </a:t>
            </a:r>
            <a:r>
              <a:rPr sz="2800" b="1" spc="-30" dirty="0">
                <a:solidFill>
                  <a:srgbClr val="17375E"/>
                </a:solidFill>
                <a:latin typeface="Carlito"/>
                <a:cs typeface="Carlito"/>
              </a:rPr>
              <a:t>может</a:t>
            </a:r>
            <a:r>
              <a:rPr sz="2800" b="1" spc="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17375E"/>
                </a:solidFill>
                <a:latin typeface="Carlito"/>
                <a:cs typeface="Carlito"/>
              </a:rPr>
              <a:t>включать:</a:t>
            </a:r>
            <a:endParaRPr sz="28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spcBef>
                <a:spcPts val="30"/>
              </a:spcBef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разработанные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педагогом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презентации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с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текстовым</a:t>
            </a:r>
            <a:r>
              <a:rPr sz="2400" b="1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комментарием;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online-занятия,</a:t>
            </a:r>
            <a:r>
              <a:rPr sz="2400" b="1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видеолекции;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online-консультирование;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фрагменты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материалы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доступных образовательных</a:t>
            </a:r>
            <a:r>
              <a:rPr sz="2400" b="1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интернет-ресурсов;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инструкции по выполнению практических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заданий;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spcBef>
                <a:spcPts val="5"/>
              </a:spcBef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дидактические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материалы/технологические</a:t>
            </a:r>
            <a:r>
              <a:rPr sz="2400" b="1" spc="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карты;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тестовые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задания;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контрольные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задания;</a:t>
            </a:r>
            <a:endParaRPr sz="2400">
              <a:latin typeface="Carlito"/>
              <a:cs typeface="Carlito"/>
            </a:endParaRPr>
          </a:p>
          <a:p>
            <a:pPr marL="551815" indent="-285750">
              <a:lnSpc>
                <a:spcPct val="100000"/>
              </a:lnSpc>
              <a:spcBef>
                <a:spcPts val="300"/>
              </a:spcBef>
              <a:buClr>
                <a:srgbClr val="548ED4"/>
              </a:buClr>
              <a:buFont typeface="Arial"/>
              <a:buChar char="•"/>
              <a:tabLst>
                <a:tab pos="551815" algn="l"/>
                <a:tab pos="552450" algn="l"/>
              </a:tabLst>
            </a:pP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и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др.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1208" y="5067299"/>
            <a:ext cx="11163300" cy="1790700"/>
            <a:chOff x="521208" y="5067299"/>
            <a:chExt cx="11163300" cy="1790700"/>
          </a:xfrm>
        </p:grpSpPr>
        <p:sp>
          <p:nvSpPr>
            <p:cNvPr id="4" name="object 4"/>
            <p:cNvSpPr/>
            <p:nvPr/>
          </p:nvSpPr>
          <p:spPr>
            <a:xfrm>
              <a:off x="521208" y="5067299"/>
              <a:ext cx="2141220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3868" y="5067299"/>
              <a:ext cx="4280915" cy="17906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19188" y="5067299"/>
              <a:ext cx="2141220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44812" y="5067299"/>
              <a:ext cx="2139696" cy="1790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8617" y="33908"/>
            <a:ext cx="721487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Обучение </a:t>
            </a:r>
            <a:r>
              <a:rPr sz="2400" dirty="0">
                <a:latin typeface="Carlito"/>
                <a:cs typeface="Carlito"/>
              </a:rPr>
              <a:t>с </a:t>
            </a:r>
            <a:r>
              <a:rPr sz="2400" spc="-5" dirty="0">
                <a:latin typeface="Carlito"/>
                <a:cs typeface="Carlito"/>
              </a:rPr>
              <a:t>использованием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дистанционных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Carlito"/>
                <a:cs typeface="Carlito"/>
              </a:rPr>
              <a:t>образовательных </a:t>
            </a:r>
            <a:r>
              <a:rPr sz="2400" spc="-10" dirty="0">
                <a:latin typeface="Carlito"/>
                <a:cs typeface="Carlito"/>
              </a:rPr>
              <a:t>технологий, электронного</a:t>
            </a:r>
            <a:r>
              <a:rPr sz="2400" spc="-5" dirty="0">
                <a:latin typeface="Carlito"/>
                <a:cs typeface="Carlito"/>
              </a:rPr>
              <a:t> обучения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978" y="57403"/>
            <a:ext cx="6686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Обучение </a:t>
            </a:r>
            <a:r>
              <a:rPr sz="2400" b="1" dirty="0">
                <a:solidFill>
                  <a:srgbClr val="1F487C"/>
                </a:solidFill>
                <a:latin typeface="Carlito"/>
                <a:cs typeface="Carlito"/>
              </a:rPr>
              <a:t>с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применением </a:t>
            </a:r>
            <a:r>
              <a:rPr sz="2400" b="1" spc="-10" dirty="0">
                <a:solidFill>
                  <a:srgbClr val="1F487C"/>
                </a:solidFill>
                <a:latin typeface="Carlito"/>
                <a:cs typeface="Carlito"/>
              </a:rPr>
              <a:t>электронного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обучения  </a:t>
            </a:r>
            <a:r>
              <a:rPr sz="2400" b="1" dirty="0">
                <a:solidFill>
                  <a:srgbClr val="1F487C"/>
                </a:solidFill>
                <a:latin typeface="Carlito"/>
                <a:cs typeface="Carlito"/>
              </a:rPr>
              <a:t>и </a:t>
            </a:r>
            <a:r>
              <a:rPr sz="2400" b="1" spc="-5" dirty="0">
                <a:solidFill>
                  <a:srgbClr val="1F487C"/>
                </a:solidFill>
                <a:latin typeface="Carlito"/>
                <a:cs typeface="Carlito"/>
              </a:rPr>
              <a:t>дистанционных образовательных </a:t>
            </a:r>
            <a:r>
              <a:rPr sz="2400" b="1" spc="-10" dirty="0">
                <a:solidFill>
                  <a:srgbClr val="1F487C"/>
                </a:solidFill>
                <a:latin typeface="Carlito"/>
                <a:cs typeface="Carlito"/>
              </a:rPr>
              <a:t>технологий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0714" y="1999945"/>
            <a:ext cx="8159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17375E"/>
                </a:solidFill>
                <a:latin typeface="Carlito"/>
                <a:cs typeface="Carlito"/>
              </a:rPr>
              <a:t>Локальный </a:t>
            </a:r>
            <a:r>
              <a:rPr dirty="0">
                <a:solidFill>
                  <a:srgbClr val="17375E"/>
                </a:solidFill>
                <a:latin typeface="Carlito"/>
                <a:cs typeface="Carlito"/>
              </a:rPr>
              <a:t>акт </a:t>
            </a:r>
            <a:r>
              <a:rPr spc="-15" dirty="0">
                <a:solidFill>
                  <a:srgbClr val="17375E"/>
                </a:solidFill>
                <a:latin typeface="Carlito"/>
                <a:cs typeface="Carlito"/>
              </a:rPr>
              <a:t>учреждения</a:t>
            </a:r>
            <a:r>
              <a:rPr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17375E"/>
                </a:solidFill>
                <a:latin typeface="Carlito"/>
                <a:cs typeface="Carlito"/>
              </a:rPr>
              <a:t>утверждает: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900" algn="l"/>
              </a:tabLst>
            </a:pPr>
            <a:r>
              <a:rPr spc="-20" dirty="0"/>
              <a:t>Режим </a:t>
            </a:r>
            <a:r>
              <a:rPr spc="-5" dirty="0"/>
              <a:t>работы </a:t>
            </a:r>
            <a:r>
              <a:rPr spc="-15" dirty="0"/>
              <a:t>учреждения</a:t>
            </a:r>
          </a:p>
          <a:p>
            <a:pPr marL="469265" indent="-457200">
              <a:lnSpc>
                <a:spcPct val="100000"/>
              </a:lnSpc>
              <a:buFont typeface="Wingdings"/>
              <a:buChar char=""/>
              <a:tabLst>
                <a:tab pos="469900" algn="l"/>
              </a:tabLst>
            </a:pPr>
            <a:r>
              <a:rPr spc="-10" dirty="0"/>
              <a:t>Порядок </a:t>
            </a:r>
            <a:r>
              <a:rPr spc="-5" dirty="0"/>
              <a:t>организации </a:t>
            </a:r>
            <a:r>
              <a:rPr spc="-15" dirty="0"/>
              <a:t>образовательного</a:t>
            </a:r>
            <a:r>
              <a:rPr dirty="0"/>
              <a:t> </a:t>
            </a:r>
            <a:r>
              <a:rPr spc="-15" dirty="0"/>
              <a:t>процесса</a:t>
            </a:r>
          </a:p>
          <a:p>
            <a:pPr marL="469265" marR="5080" indent="-457200">
              <a:lnSpc>
                <a:spcPct val="100000"/>
              </a:lnSpc>
              <a:buFont typeface="Wingdings"/>
              <a:buChar char=""/>
              <a:tabLst>
                <a:tab pos="469900" algn="l"/>
              </a:tabLst>
            </a:pPr>
            <a:r>
              <a:rPr spc="-10" dirty="0"/>
              <a:t>Перечень </a:t>
            </a:r>
            <a:r>
              <a:rPr spc="-15" dirty="0"/>
              <a:t>электронных </a:t>
            </a:r>
            <a:r>
              <a:rPr spc="-10" dirty="0"/>
              <a:t>образовательных </a:t>
            </a:r>
            <a:r>
              <a:rPr spc="-5" dirty="0"/>
              <a:t>ресурсов  и </a:t>
            </a:r>
            <a:r>
              <a:rPr spc="-10" dirty="0"/>
              <a:t>онлайн-платформ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938" y="185673"/>
            <a:ext cx="6440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7375E"/>
                </a:solidFill>
                <a:latin typeface="Carlito"/>
                <a:cs typeface="Carlito"/>
              </a:rPr>
              <a:t>Организация </a:t>
            </a:r>
            <a:r>
              <a:rPr sz="2800" spc="-15" dirty="0">
                <a:solidFill>
                  <a:srgbClr val="17375E"/>
                </a:solidFill>
                <a:latin typeface="Carlito"/>
                <a:cs typeface="Carlito"/>
              </a:rPr>
              <a:t>образовательного</a:t>
            </a:r>
            <a:r>
              <a:rPr sz="2800" spc="1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17375E"/>
                </a:solidFill>
                <a:latin typeface="Carlito"/>
                <a:cs typeface="Carlito"/>
              </a:rPr>
              <a:t>процесса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914" y="1624965"/>
            <a:ext cx="1020508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Информирование </a:t>
            </a:r>
            <a:r>
              <a:rPr sz="2800" b="1" spc="-20" dirty="0">
                <a:solidFill>
                  <a:srgbClr val="006FC0"/>
                </a:solidFill>
                <a:latin typeface="Carlito"/>
                <a:cs typeface="Carlito"/>
              </a:rPr>
              <a:t>родителей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(законных</a:t>
            </a:r>
            <a:r>
              <a:rPr sz="2800" b="1" spc="9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представителей)</a:t>
            </a:r>
            <a:endParaRPr sz="2800" dirty="0">
              <a:latin typeface="Carlito"/>
              <a:cs typeface="Carlito"/>
            </a:endParaRPr>
          </a:p>
          <a:p>
            <a:pPr marL="469900" marR="5080">
              <a:lnSpc>
                <a:spcPct val="100000"/>
              </a:lnSpc>
            </a:pP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о реализации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образовательной программы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с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использованием 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дистанционных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технологий,</a:t>
            </a:r>
            <a:r>
              <a:rPr sz="2800" b="1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электронного</a:t>
            </a:r>
            <a:endParaRPr sz="28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обучения.</a:t>
            </a:r>
            <a:endParaRPr sz="2800" dirty="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Оформление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и сбор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заявлений</a:t>
            </a:r>
            <a:r>
              <a:rPr sz="2800" b="1" spc="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rlito"/>
                <a:cs typeface="Carlito"/>
              </a:rPr>
              <a:t>родителей</a:t>
            </a:r>
            <a:endParaRPr sz="2800" dirty="0">
              <a:latin typeface="Carlito"/>
              <a:cs typeface="Carlito"/>
            </a:endParaRPr>
          </a:p>
          <a:p>
            <a:pPr marL="469900" marR="1371600">
              <a:lnSpc>
                <a:spcPct val="100000"/>
              </a:lnSpc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(законных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представителей)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об организации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обучения 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с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использованием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дистанционных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технологий,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электронного</a:t>
            </a:r>
            <a:r>
              <a:rPr sz="2800" b="1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обучения.</a:t>
            </a:r>
            <a:endParaRPr sz="2800" dirty="0">
              <a:latin typeface="Carlito"/>
              <a:cs typeface="Carlito"/>
            </a:endParaRPr>
          </a:p>
          <a:p>
            <a:pPr marL="469900" marR="957580" indent="-457200">
              <a:lnSpc>
                <a:spcPct val="100000"/>
              </a:lnSpc>
              <a:spcBef>
                <a:spcPts val="5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Организация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образовательного процесса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соответствии 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с расписанием.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78" y="230885"/>
            <a:ext cx="761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Общедоступные </a:t>
            </a:r>
            <a:r>
              <a:rPr sz="2400" spc="-5" dirty="0">
                <a:latin typeface="Carlito"/>
                <a:cs typeface="Carlito"/>
              </a:rPr>
              <a:t>образовательные электронные</a:t>
            </a:r>
            <a:r>
              <a:rPr sz="2400" dirty="0">
                <a:latin typeface="Carlito"/>
                <a:cs typeface="Carlito"/>
              </a:rPr>
              <a:t> ресурсы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2836" y="954024"/>
            <a:ext cx="7518400" cy="5558155"/>
            <a:chOff x="592836" y="954024"/>
            <a:chExt cx="7518400" cy="5558155"/>
          </a:xfrm>
        </p:grpSpPr>
        <p:sp>
          <p:nvSpPr>
            <p:cNvPr id="4" name="object 4"/>
            <p:cNvSpPr/>
            <p:nvPr/>
          </p:nvSpPr>
          <p:spPr>
            <a:xfrm>
              <a:off x="705612" y="1138428"/>
              <a:ext cx="1129284" cy="786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6863" y="2231136"/>
              <a:ext cx="906780" cy="1155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836" y="3357372"/>
              <a:ext cx="1353312" cy="10149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9140" y="4523232"/>
              <a:ext cx="1197863" cy="8961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8115" y="5716524"/>
              <a:ext cx="682752" cy="7513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3615" y="954024"/>
              <a:ext cx="1277112" cy="1219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63156" y="2333244"/>
              <a:ext cx="1018031" cy="586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6788" y="3211068"/>
              <a:ext cx="982979" cy="9845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43571" y="5434583"/>
              <a:ext cx="809244" cy="10774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7332" y="4486656"/>
              <a:ext cx="1249679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02917" y="1080007"/>
            <a:ext cx="4293870" cy="517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Федеральный центр</a:t>
            </a:r>
            <a:r>
              <a:rPr sz="2000" b="1" spc="-1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информационно-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ресурсов  </a:t>
            </a: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2"/>
              </a:rPr>
              <a:t>http://fcior.edu.ru/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rlito"/>
              <a:cs typeface="Carlito"/>
            </a:endParaRPr>
          </a:p>
          <a:p>
            <a:pPr marL="26034" marR="1003300">
              <a:lnSpc>
                <a:spcPct val="104200"/>
              </a:lnSpc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Единая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коллекция</a:t>
            </a:r>
            <a:r>
              <a:rPr sz="2000" b="1" spc="-7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цифровых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ресурсов 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3"/>
              </a:rPr>
              <a:t>http://school-collection.edu.ru/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ПроеКТОриЯ</a:t>
            </a:r>
            <a:endParaRPr sz="20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20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4"/>
              </a:rPr>
              <a:t>https://proektoria.online/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1530"/>
              </a:spcBef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WorldSkills</a:t>
            </a:r>
            <a:r>
              <a:rPr sz="2000" b="1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Russia</a:t>
            </a:r>
            <a:endParaRPr sz="20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5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5"/>
              </a:rPr>
              <a:t>https://worldskills.ru/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1480"/>
              </a:spcBef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Просвещение</a:t>
            </a:r>
            <a:endParaRPr sz="20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10"/>
              </a:spcBef>
            </a:pPr>
            <a:r>
              <a:rPr sz="1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6"/>
              </a:rPr>
              <a:t>https://media.prosv.ru/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8353" y="1188846"/>
            <a:ext cx="2748915" cy="535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Библиотекарь.Ру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7"/>
              </a:rPr>
              <a:t>http://www.bibliotekar.ru/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Дети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</a:t>
            </a:r>
            <a:r>
              <a:rPr sz="2000" b="1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наука</a:t>
            </a:r>
            <a:endParaRPr sz="20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1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8"/>
              </a:rPr>
              <a:t>http://childrenscience.ru/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1590"/>
              </a:spcBef>
            </a:pPr>
            <a:r>
              <a:rPr sz="2000" b="1" spc="-25" dirty="0">
                <a:solidFill>
                  <a:srgbClr val="006FC0"/>
                </a:solidFill>
                <a:latin typeface="Carlito"/>
                <a:cs typeface="Carlito"/>
              </a:rPr>
              <a:t>horeograf.COM</a:t>
            </a:r>
            <a:endParaRPr sz="20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200"/>
              </a:spcBef>
            </a:pP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9"/>
              </a:rPr>
              <a:t>http://www.horeograf.com/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1435"/>
              </a:spcBef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Туристёнок.ру</a:t>
            </a:r>
            <a:endParaRPr sz="20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5"/>
              </a:spcBef>
            </a:pPr>
            <a:r>
              <a:rPr sz="1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0"/>
              </a:rPr>
              <a:t>http://www.turistenok.ru/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>
              <a:latin typeface="Carlito"/>
              <a:cs typeface="Carlito"/>
            </a:endParaRPr>
          </a:p>
          <a:p>
            <a:pPr marL="100330" marR="49974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Детские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шахматы 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</a:t>
            </a:r>
            <a:r>
              <a:rPr sz="2000" b="1" spc="-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Санкт-Петербурге</a:t>
            </a:r>
            <a:endParaRPr sz="20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5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1"/>
              </a:rPr>
              <a:t>http://chessdeti.ru/articles/</a:t>
            </a:r>
            <a:endParaRPr sz="1800">
              <a:latin typeface="Carlito"/>
              <a:cs typeface="Carlito"/>
            </a:endParaRPr>
          </a:p>
          <a:p>
            <a:pPr marL="100330">
              <a:lnSpc>
                <a:spcPct val="100000"/>
              </a:lnSpc>
              <a:spcBef>
                <a:spcPts val="195"/>
              </a:spcBef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1"/>
              </a:rPr>
              <a:t>obuchenie-shahmatam.html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" y="240284"/>
            <a:ext cx="7331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Общедоступные </a:t>
            </a:r>
            <a:r>
              <a:rPr sz="2400" spc="-5" dirty="0">
                <a:latin typeface="Carlito"/>
                <a:cs typeface="Carlito"/>
              </a:rPr>
              <a:t>онлайн-платформы, социальные</a:t>
            </a:r>
            <a:r>
              <a:rPr sz="2400" spc="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сети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6319" y="1078991"/>
            <a:ext cx="1086612" cy="117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1446" y="2248661"/>
            <a:ext cx="1812925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6FC0"/>
                </a:solidFill>
                <a:latin typeface="Carlito"/>
                <a:cs typeface="Carlito"/>
              </a:rPr>
              <a:t>Учи.ру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https://uchi.ru/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86555" y="937260"/>
            <a:ext cx="7402195" cy="1906905"/>
            <a:chOff x="3686555" y="937260"/>
            <a:chExt cx="7402195" cy="1906905"/>
          </a:xfrm>
        </p:grpSpPr>
        <p:sp>
          <p:nvSpPr>
            <p:cNvPr id="6" name="object 6"/>
            <p:cNvSpPr/>
            <p:nvPr/>
          </p:nvSpPr>
          <p:spPr>
            <a:xfrm>
              <a:off x="3686555" y="1493520"/>
              <a:ext cx="1164336" cy="11795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23888" y="937260"/>
              <a:ext cx="1405127" cy="137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93935" y="1493520"/>
              <a:ext cx="1694687" cy="13502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04286" y="2851226"/>
            <a:ext cx="290131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Скайп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https://www.skype.com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8247" y="2436114"/>
            <a:ext cx="2902585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Якласс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https://www.yaklass.ru/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3945" y="2805429"/>
            <a:ext cx="186182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Вконтакте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https://vk.com/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90016" y="3927347"/>
            <a:ext cx="10584180" cy="1655445"/>
            <a:chOff x="890016" y="3927347"/>
            <a:chExt cx="10584180" cy="1655445"/>
          </a:xfrm>
        </p:grpSpPr>
        <p:sp>
          <p:nvSpPr>
            <p:cNvPr id="13" name="object 13"/>
            <p:cNvSpPr/>
            <p:nvPr/>
          </p:nvSpPr>
          <p:spPr>
            <a:xfrm>
              <a:off x="890016" y="3927347"/>
              <a:ext cx="1600199" cy="11643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6764" y="4277867"/>
              <a:ext cx="1304543" cy="13045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75704" y="3927347"/>
              <a:ext cx="1581911" cy="13045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9739" y="4648199"/>
              <a:ext cx="2124455" cy="4998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2171" y="5330749"/>
            <a:ext cx="292862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Discord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4"/>
              </a:rPr>
              <a:t>https://discordapp.com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4"/>
              </a:rPr>
              <a:t>/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1476" y="5799835"/>
            <a:ext cx="1844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BigBlueButton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3814" y="6174740"/>
            <a:ext cx="2979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https://bigbluebutton.ru/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2846" y="5356047"/>
            <a:ext cx="373126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39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Google</a:t>
            </a:r>
            <a:r>
              <a:rPr sz="2400" b="1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Classroom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https://classroom.google.com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6"/>
              </a:rPr>
              <a:t>/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86847" y="5799835"/>
            <a:ext cx="74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006FC0"/>
                </a:solidFill>
                <a:latin typeface="Carlito"/>
                <a:cs typeface="Carlito"/>
              </a:rPr>
              <a:t>Z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o</a:t>
            </a:r>
            <a:r>
              <a:rPr sz="2400" b="1" spc="5" dirty="0">
                <a:solidFill>
                  <a:srgbClr val="006FC0"/>
                </a:solidFill>
                <a:latin typeface="Carlito"/>
                <a:cs typeface="Carlito"/>
              </a:rPr>
              <a:t>o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m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85807" y="6167120"/>
            <a:ext cx="211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7"/>
              </a:rPr>
              <a:t>https://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zoom.us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7"/>
              </a:rPr>
              <a:t>/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427" y="127253"/>
            <a:ext cx="63607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rlito"/>
                <a:cs typeface="Carlito"/>
              </a:rPr>
              <a:t>Деятельность </a:t>
            </a:r>
            <a:r>
              <a:rPr sz="2100" spc="-15" dirty="0">
                <a:latin typeface="Carlito"/>
                <a:cs typeface="Carlito"/>
              </a:rPr>
              <a:t>педагога дополнительного </a:t>
            </a:r>
            <a:r>
              <a:rPr sz="2100" spc="-5" dirty="0">
                <a:latin typeface="Carlito"/>
                <a:cs typeface="Carlito"/>
              </a:rPr>
              <a:t>образования  по организации </a:t>
            </a:r>
            <a:r>
              <a:rPr sz="2100" spc="-10" dirty="0">
                <a:latin typeface="Carlito"/>
                <a:cs typeface="Carlito"/>
              </a:rPr>
              <a:t>образовательного</a:t>
            </a:r>
            <a:r>
              <a:rPr sz="2100" spc="4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процесса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293" y="1073251"/>
            <a:ext cx="10236835" cy="5360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Выбор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электронного образовательного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ресурса из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утвержденного</a:t>
            </a:r>
            <a:r>
              <a:rPr sz="2000" b="1" spc="-1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перечня.</a:t>
            </a:r>
            <a:endParaRPr sz="2000">
              <a:latin typeface="Carlito"/>
              <a:cs typeface="Carlito"/>
            </a:endParaRPr>
          </a:p>
          <a:p>
            <a:pPr marL="469900" marR="161290" indent="-457200">
              <a:lnSpc>
                <a:spcPct val="100000"/>
              </a:lnSpc>
              <a:spcBef>
                <a:spcPts val="6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Отбор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определение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темы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разделов дополнительной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образовательной программы 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для реализации с учетом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применения дистанционных образовательных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технологий,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электронного</a:t>
            </a:r>
            <a:r>
              <a:rPr sz="20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обучения.</a:t>
            </a:r>
            <a:endParaRPr sz="2000">
              <a:latin typeface="Carlito"/>
              <a:cs typeface="Carlito"/>
            </a:endParaRPr>
          </a:p>
          <a:p>
            <a:pPr marL="469900" marR="276860" indent="-457200">
              <a:lnSpc>
                <a:spcPct val="100000"/>
              </a:lnSpc>
              <a:spcBef>
                <a:spcPts val="6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Корректировка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текущего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календарно-тематического планирования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дополнительной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образовательной</a:t>
            </a:r>
            <a:r>
              <a:rPr sz="20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программы.</a:t>
            </a:r>
            <a:endParaRPr sz="20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Отбор/изменение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форм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контроля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освоения</a:t>
            </a:r>
            <a:r>
              <a:rPr sz="2000" b="1" spc="-1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программы.</a:t>
            </a:r>
            <a:endParaRPr sz="2000">
              <a:latin typeface="Carlito"/>
              <a:cs typeface="Carlito"/>
            </a:endParaRPr>
          </a:p>
          <a:p>
            <a:pPr marL="469900" marR="5080" indent="-457200">
              <a:lnSpc>
                <a:spcPct val="100000"/>
              </a:lnSpc>
              <a:spcBef>
                <a:spcPts val="605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Разработка для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каждого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занятия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учебного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материала, контрольных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тестовых заданий 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с учётом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УМК.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занятия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- 30</a:t>
            </a:r>
            <a:r>
              <a:rPr sz="2000" b="1" spc="-8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минут.</a:t>
            </a:r>
            <a:endParaRPr sz="2000">
              <a:latin typeface="Carlito"/>
              <a:cs typeface="Carlito"/>
            </a:endParaRPr>
          </a:p>
          <a:p>
            <a:pPr marL="469900" marR="1069340" indent="-457200">
              <a:lnSpc>
                <a:spcPct val="100000"/>
              </a:lnSpc>
              <a:spcBef>
                <a:spcPts val="600"/>
              </a:spcBef>
              <a:buClr>
                <a:srgbClr val="548ED4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Разработка инструкции/памятки для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родителей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обучающихся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о реализации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образовательной</a:t>
            </a:r>
            <a:r>
              <a:rPr sz="20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программы: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адрес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электронного</a:t>
            </a:r>
            <a:r>
              <a:rPr sz="20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ресурса;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логин и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пароль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электронного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ресурса (при</a:t>
            </a:r>
            <a:r>
              <a:rPr sz="2000" b="1" spc="3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необходимости);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режим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расписание дистанционных</a:t>
            </a:r>
            <a:r>
              <a:rPr sz="2000" b="1" spc="-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занятий;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формы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контроля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освоения</a:t>
            </a:r>
            <a:r>
              <a:rPr sz="2000" b="1" spc="-9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программы;</a:t>
            </a:r>
            <a:endParaRPr sz="2000">
              <a:latin typeface="Carlito"/>
              <a:cs typeface="Carlito"/>
            </a:endParaRPr>
          </a:p>
          <a:p>
            <a:pPr marL="948055" lvl="1" indent="-457834">
              <a:lnSpc>
                <a:spcPct val="100000"/>
              </a:lnSpc>
              <a:buFont typeface="Arial"/>
              <a:buChar char="•"/>
              <a:tabLst>
                <a:tab pos="948055" algn="l"/>
                <a:tab pos="94869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формы учета</a:t>
            </a:r>
            <a:r>
              <a:rPr sz="2000" b="1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посещаемости.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18693"/>
            <a:ext cx="5869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rlito"/>
                <a:cs typeface="Carlito"/>
              </a:rPr>
              <a:t>Контроль образовательного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процесса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7257" y="1513459"/>
            <a:ext cx="10054590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69720" indent="-342900">
              <a:lnSpc>
                <a:spcPct val="100000"/>
              </a:lnSpc>
              <a:spcBef>
                <a:spcPts val="95"/>
              </a:spcBef>
              <a:buClr>
                <a:srgbClr val="548ED4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Регистрация обучающегося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на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электронном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ресурсе  (при</a:t>
            </a:r>
            <a:r>
              <a:rPr sz="2800" b="1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наличии).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548ED4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Размещение учебного материала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педагогом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сеть</a:t>
            </a:r>
            <a:r>
              <a:rPr sz="2800" b="1" spc="1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rlito"/>
                <a:cs typeface="Carlito"/>
              </a:rPr>
              <a:t>интернет.</a:t>
            </a:r>
            <a:endParaRPr sz="2800">
              <a:latin typeface="Carlito"/>
              <a:cs typeface="Carlito"/>
            </a:endParaRPr>
          </a:p>
          <a:p>
            <a:pPr marL="355600" marR="974725" indent="-342900">
              <a:lnSpc>
                <a:spcPct val="100000"/>
              </a:lnSpc>
              <a:spcBef>
                <a:spcPts val="1200"/>
              </a:spcBef>
              <a:buClr>
                <a:srgbClr val="548ED4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Выполнение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обучающимися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контрольных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или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тестовых  заданий,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предъявленных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электронном виде</a:t>
            </a:r>
            <a:r>
              <a:rPr sz="2800" b="1" spc="1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является</a:t>
            </a:r>
            <a:endParaRPr sz="2800">
              <a:latin typeface="Carlito"/>
              <a:cs typeface="Carlito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фактом,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подтверждающим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посещаемость 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занятия и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освоение  учебного</a:t>
            </a:r>
            <a:r>
              <a:rPr sz="2800" b="1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материала.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0183" y="5329428"/>
            <a:ext cx="10602595" cy="1271270"/>
            <a:chOff x="710183" y="5329428"/>
            <a:chExt cx="10602595" cy="1271270"/>
          </a:xfrm>
        </p:grpSpPr>
        <p:sp>
          <p:nvSpPr>
            <p:cNvPr id="5" name="object 5"/>
            <p:cNvSpPr/>
            <p:nvPr/>
          </p:nvSpPr>
          <p:spPr>
            <a:xfrm>
              <a:off x="710183" y="5329428"/>
              <a:ext cx="3662172" cy="1271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34255" y="5329428"/>
              <a:ext cx="3532632" cy="12710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51064" y="5352288"/>
              <a:ext cx="3561587" cy="12481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484</Words>
  <Application>Microsoft Office PowerPoint</Application>
  <PresentationFormat>Произвольный</PresentationFormat>
  <Paragraphs>98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Организация образовательного процесса  в условиях перехода на реализацию дополнительных образовательных программ  с использованием дистанционных</vt:lpstr>
      <vt:lpstr>Презентация PowerPoint</vt:lpstr>
      <vt:lpstr>Обучение с использованием дистанционных образовательных технологий, электронного обучения</vt:lpstr>
      <vt:lpstr>Локальный акт учреждения утверждает:</vt:lpstr>
      <vt:lpstr>Организация образовательного процесса</vt:lpstr>
      <vt:lpstr>Общедоступные образовательные электронные ресурсы</vt:lpstr>
      <vt:lpstr>Общедоступные онлайн-платформы, социальные сети</vt:lpstr>
      <vt:lpstr>Деятельность педагога дополнительного образования  по организации образовательного процесса</vt:lpstr>
      <vt:lpstr>Контроль образовательного процесса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неформального образования как механизм интеграции образовательной сети  Пушкинского района  Санкт-Петербурга</dc:title>
  <dc:creator>User</dc:creator>
  <cp:lastModifiedBy>zvuk</cp:lastModifiedBy>
  <cp:revision>1</cp:revision>
  <dcterms:created xsi:type="dcterms:W3CDTF">2020-03-27T07:25:05Z</dcterms:created>
  <dcterms:modified xsi:type="dcterms:W3CDTF">2020-03-27T08:12:17Z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2020-03-27T00:00:00Z</vt:filetime>
  </property>
</Properties>
</file>