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68" y="-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4869179"/>
            <a:ext cx="12192000" cy="19888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1F487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1F487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1F487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3/27/2020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1F487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3/27/2020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3/27/2020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72384" y="2803397"/>
            <a:ext cx="6047231" cy="574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1F487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801113" y="2273046"/>
            <a:ext cx="8589772" cy="16719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1F487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profmuseum@dumspb.ru" TargetMode="Externa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1625" marR="5080" algn="ctr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«Об </a:t>
            </a:r>
            <a:r>
              <a:rPr spc="-25" dirty="0"/>
              <a:t>использовании </a:t>
            </a:r>
            <a:r>
              <a:rPr spc="-5" dirty="0"/>
              <a:t>дистанционных  </a:t>
            </a:r>
            <a:r>
              <a:rPr spc="-25" dirty="0"/>
              <a:t>технологий </a:t>
            </a:r>
            <a:r>
              <a:rPr dirty="0"/>
              <a:t>в</a:t>
            </a:r>
            <a:r>
              <a:rPr spc="15" dirty="0"/>
              <a:t> </a:t>
            </a:r>
            <a:r>
              <a:rPr spc="-15" dirty="0"/>
              <a:t>образовательной</a:t>
            </a:r>
          </a:p>
          <a:p>
            <a:pPr marL="288925" algn="ctr">
              <a:lnSpc>
                <a:spcPct val="100000"/>
              </a:lnSpc>
            </a:pPr>
            <a:r>
              <a:rPr spc="-10" dirty="0"/>
              <a:t>деятельности </a:t>
            </a:r>
            <a:r>
              <a:rPr spc="-20" dirty="0"/>
              <a:t>ГБНОУ </a:t>
            </a:r>
            <a:r>
              <a:rPr spc="15" dirty="0"/>
              <a:t>ДУМ</a:t>
            </a:r>
            <a:r>
              <a:rPr spc="-20" dirty="0"/>
              <a:t> </a:t>
            </a:r>
            <a:r>
              <a:rPr spc="-5" dirty="0"/>
              <a:t>СПб»</a:t>
            </a:r>
          </a:p>
        </p:txBody>
      </p:sp>
      <p:sp>
        <p:nvSpPr>
          <p:cNvPr id="3" name="object 3"/>
          <p:cNvSpPr/>
          <p:nvPr/>
        </p:nvSpPr>
        <p:spPr>
          <a:xfrm>
            <a:off x="4971288" y="135636"/>
            <a:ext cx="2110740" cy="14935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672578" y="4530344"/>
            <a:ext cx="383476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1F487C"/>
                </a:solidFill>
                <a:latin typeface="Arial"/>
                <a:cs typeface="Arial"/>
              </a:rPr>
              <a:t>Докладчик: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b="1" spc="-15" dirty="0">
                <a:solidFill>
                  <a:srgbClr val="1F487C"/>
                </a:solidFill>
                <a:latin typeface="Arial"/>
                <a:cs typeface="Arial"/>
              </a:rPr>
              <a:t>Еселева </a:t>
            </a:r>
            <a:r>
              <a:rPr sz="1800" b="1" spc="-5" dirty="0">
                <a:solidFill>
                  <a:srgbClr val="1F487C"/>
                </a:solidFill>
                <a:latin typeface="Arial"/>
                <a:cs typeface="Arial"/>
              </a:rPr>
              <a:t>Любовь</a:t>
            </a:r>
            <a:r>
              <a:rPr sz="1800" b="1" spc="-2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1F487C"/>
                </a:solidFill>
                <a:latin typeface="Arial"/>
                <a:cs typeface="Arial"/>
              </a:rPr>
              <a:t>Александровна,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b="1" spc="-10" dirty="0">
                <a:solidFill>
                  <a:srgbClr val="1F487C"/>
                </a:solidFill>
                <a:latin typeface="Arial"/>
                <a:cs typeface="Arial"/>
              </a:rPr>
              <a:t>директор </a:t>
            </a:r>
            <a:r>
              <a:rPr sz="1800" b="1" spc="-15" dirty="0">
                <a:solidFill>
                  <a:srgbClr val="1F487C"/>
                </a:solidFill>
                <a:latin typeface="Arial"/>
                <a:cs typeface="Arial"/>
              </a:rPr>
              <a:t>ГБНОУ </a:t>
            </a:r>
            <a:r>
              <a:rPr sz="1800" b="1" spc="5" dirty="0">
                <a:solidFill>
                  <a:srgbClr val="1F487C"/>
                </a:solidFill>
                <a:latin typeface="Arial"/>
                <a:cs typeface="Arial"/>
              </a:rPr>
              <a:t>ДУМ</a:t>
            </a:r>
            <a:r>
              <a:rPr sz="1800" b="1" spc="5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1F487C"/>
                </a:solidFill>
                <a:latin typeface="Arial"/>
                <a:cs typeface="Arial"/>
              </a:rPr>
              <a:t>СПб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92090" y="6256782"/>
            <a:ext cx="1609725" cy="457200"/>
          </a:xfrm>
          <a:prstGeom prst="rect">
            <a:avLst/>
          </a:prstGeom>
          <a:solidFill>
            <a:srgbClr val="4F81BC"/>
          </a:solidFill>
          <a:ln w="25907">
            <a:solidFill>
              <a:srgbClr val="385D89"/>
            </a:solidFill>
          </a:ln>
        </p:spPr>
        <p:txBody>
          <a:bodyPr vert="horz" wrap="square" lIns="0" tIns="76835" rIns="0" bIns="0" rtlCol="0">
            <a:spAutoFit/>
          </a:bodyPr>
          <a:lstStyle/>
          <a:p>
            <a:pPr marL="279400">
              <a:lnSpc>
                <a:spcPct val="100000"/>
              </a:lnSpc>
              <a:spcBef>
                <a:spcPts val="605"/>
              </a:spcBef>
            </a:pPr>
            <a:r>
              <a:rPr sz="1800" b="1" spc="-5" dirty="0">
                <a:solidFill>
                  <a:srgbClr val="FFFFFF"/>
                </a:solidFill>
                <a:latin typeface="Carlito"/>
                <a:cs typeface="Carlito"/>
              </a:rPr>
              <a:t>26.02.2020</a:t>
            </a:r>
            <a:endParaRPr sz="1800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3125" y="294894"/>
            <a:ext cx="436435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17375E"/>
                </a:solidFill>
                <a:latin typeface="Carlito"/>
                <a:cs typeface="Carlito"/>
              </a:rPr>
              <a:t>Сайт </a:t>
            </a:r>
            <a:r>
              <a:rPr sz="2000" spc="-10" dirty="0">
                <a:solidFill>
                  <a:srgbClr val="17375E"/>
                </a:solidFill>
                <a:latin typeface="Carlito"/>
                <a:cs typeface="Carlito"/>
              </a:rPr>
              <a:t>ГБНОУ </a:t>
            </a:r>
            <a:r>
              <a:rPr sz="2000" spc="-15" dirty="0">
                <a:solidFill>
                  <a:srgbClr val="17375E"/>
                </a:solidFill>
                <a:latin typeface="Carlito"/>
                <a:cs typeface="Carlito"/>
              </a:rPr>
              <a:t>ДУМ </a:t>
            </a:r>
            <a:r>
              <a:rPr sz="2000" spc="-5" dirty="0">
                <a:solidFill>
                  <a:srgbClr val="17375E"/>
                </a:solidFill>
                <a:latin typeface="Carlito"/>
                <a:cs typeface="Carlito"/>
              </a:rPr>
              <a:t>СПб</a:t>
            </a:r>
            <a:r>
              <a:rPr sz="2000" spc="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2000" spc="-10" dirty="0">
                <a:solidFill>
                  <a:srgbClr val="17375E"/>
                </a:solidFill>
                <a:latin typeface="Carlito"/>
                <a:cs typeface="Carlito"/>
              </a:rPr>
              <a:t>(www.dumspb.ru)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717292" y="1030224"/>
            <a:ext cx="6039611" cy="56570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03832" y="1059178"/>
            <a:ext cx="8141208" cy="57302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36903" y="1229867"/>
            <a:ext cx="9960864" cy="53599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73125" y="294894"/>
            <a:ext cx="7020559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17375E"/>
                </a:solidFill>
                <a:latin typeface="Carlito"/>
                <a:cs typeface="Carlito"/>
              </a:rPr>
              <a:t>Использование электронного </a:t>
            </a:r>
            <a:r>
              <a:rPr sz="2000" dirty="0">
                <a:solidFill>
                  <a:srgbClr val="17375E"/>
                </a:solidFill>
                <a:latin typeface="Carlito"/>
                <a:cs typeface="Carlito"/>
              </a:rPr>
              <a:t>ресурса </a:t>
            </a:r>
            <a:r>
              <a:rPr sz="2000" spc="-5" dirty="0">
                <a:solidFill>
                  <a:srgbClr val="17375E"/>
                </a:solidFill>
                <a:latin typeface="Carlito"/>
                <a:cs typeface="Carlito"/>
              </a:rPr>
              <a:t>при проведении</a:t>
            </a:r>
            <a:r>
              <a:rPr sz="2000" spc="-13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2000" spc="-5" dirty="0">
                <a:solidFill>
                  <a:srgbClr val="17375E"/>
                </a:solidFill>
                <a:latin typeface="Carlito"/>
                <a:cs typeface="Carlito"/>
              </a:rPr>
              <a:t>занятий</a:t>
            </a:r>
            <a:endParaRPr sz="2000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3125" y="294894"/>
            <a:ext cx="273113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17375E"/>
                </a:solidFill>
                <a:latin typeface="Carlito"/>
                <a:cs typeface="Carlito"/>
              </a:rPr>
              <a:t>Дистанционный</a:t>
            </a:r>
            <a:r>
              <a:rPr sz="2000" spc="-6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2000" spc="-5" dirty="0">
                <a:solidFill>
                  <a:srgbClr val="17375E"/>
                </a:solidFill>
                <a:latin typeface="Carlito"/>
                <a:cs typeface="Carlito"/>
              </a:rPr>
              <a:t>формат</a:t>
            </a:r>
            <a:endParaRPr sz="2000">
              <a:latin typeface="Carlito"/>
              <a:cs typeface="Carlit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118616" y="1330452"/>
            <a:ext cx="9798050" cy="5367655"/>
            <a:chOff x="1118616" y="1330452"/>
            <a:chExt cx="9798050" cy="5367655"/>
          </a:xfrm>
        </p:grpSpPr>
        <p:sp>
          <p:nvSpPr>
            <p:cNvPr id="4" name="object 4"/>
            <p:cNvSpPr/>
            <p:nvPr/>
          </p:nvSpPr>
          <p:spPr>
            <a:xfrm>
              <a:off x="1118616" y="1330452"/>
              <a:ext cx="3002280" cy="533704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291583" y="1330452"/>
              <a:ext cx="6624827" cy="536752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3125" y="294894"/>
            <a:ext cx="60598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17375E"/>
                </a:solidFill>
                <a:latin typeface="Carlito"/>
                <a:cs typeface="Carlito"/>
              </a:rPr>
              <a:t>Образовательные </a:t>
            </a:r>
            <a:r>
              <a:rPr sz="2000" dirty="0">
                <a:solidFill>
                  <a:srgbClr val="17375E"/>
                </a:solidFill>
                <a:latin typeface="Carlito"/>
                <a:cs typeface="Carlito"/>
              </a:rPr>
              <a:t>проекты в дистанционном</a:t>
            </a:r>
            <a:r>
              <a:rPr sz="2000" spc="-16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2000" spc="-5" dirty="0">
                <a:solidFill>
                  <a:srgbClr val="17375E"/>
                </a:solidFill>
                <a:latin typeface="Carlito"/>
                <a:cs typeface="Carlito"/>
              </a:rPr>
              <a:t>формате</a:t>
            </a:r>
            <a:endParaRPr sz="2000">
              <a:latin typeface="Carlito"/>
              <a:cs typeface="Carlit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15695" y="1658112"/>
            <a:ext cx="10227945" cy="4498975"/>
            <a:chOff x="615695" y="1658112"/>
            <a:chExt cx="10227945" cy="4498975"/>
          </a:xfrm>
        </p:grpSpPr>
        <p:sp>
          <p:nvSpPr>
            <p:cNvPr id="4" name="object 4"/>
            <p:cNvSpPr/>
            <p:nvPr/>
          </p:nvSpPr>
          <p:spPr>
            <a:xfrm>
              <a:off x="615695" y="1658112"/>
              <a:ext cx="5106923" cy="449884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245351" y="1658112"/>
              <a:ext cx="4597908" cy="449884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099807" y="1282395"/>
            <a:ext cx="4083685" cy="1520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17375E"/>
                </a:solidFill>
                <a:latin typeface="Carlito"/>
                <a:cs typeface="Carlito"/>
              </a:rPr>
              <a:t>23 марта в выставочных залах </a:t>
            </a:r>
            <a:r>
              <a:rPr sz="1400" b="1" spc="-5" dirty="0">
                <a:solidFill>
                  <a:srgbClr val="17375E"/>
                </a:solidFill>
                <a:latin typeface="Carlito"/>
                <a:cs typeface="Carlito"/>
              </a:rPr>
              <a:t>Музея</a:t>
            </a:r>
            <a:r>
              <a:rPr sz="1400" b="1" spc="-15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400" b="1" dirty="0">
                <a:solidFill>
                  <a:srgbClr val="17375E"/>
                </a:solidFill>
                <a:latin typeface="Carlito"/>
                <a:cs typeface="Carlito"/>
              </a:rPr>
              <a:t>истории</a:t>
            </a:r>
            <a:endParaRPr sz="14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400" b="1" spc="-5" dirty="0">
                <a:solidFill>
                  <a:srgbClr val="17375E"/>
                </a:solidFill>
                <a:latin typeface="Carlito"/>
                <a:cs typeface="Carlito"/>
              </a:rPr>
              <a:t>профессионального</a:t>
            </a:r>
            <a:r>
              <a:rPr sz="1400" b="1" spc="-3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400" b="1" dirty="0">
                <a:solidFill>
                  <a:srgbClr val="17375E"/>
                </a:solidFill>
                <a:latin typeface="Carlito"/>
                <a:cs typeface="Carlito"/>
              </a:rPr>
              <a:t>образования</a:t>
            </a:r>
            <a:endParaRPr sz="1400">
              <a:latin typeface="Carlito"/>
              <a:cs typeface="Carlito"/>
            </a:endParaRPr>
          </a:p>
          <a:p>
            <a:pPr marL="12700" marR="419100">
              <a:lnSpc>
                <a:spcPct val="100000"/>
              </a:lnSpc>
            </a:pPr>
            <a:r>
              <a:rPr sz="1400" b="1" dirty="0">
                <a:solidFill>
                  <a:srgbClr val="17375E"/>
                </a:solidFill>
                <a:latin typeface="Carlito"/>
                <a:cs typeface="Carlito"/>
              </a:rPr>
              <a:t>Дворца </a:t>
            </a:r>
            <a:r>
              <a:rPr sz="1400" b="1" spc="-5" dirty="0">
                <a:solidFill>
                  <a:srgbClr val="17375E"/>
                </a:solidFill>
                <a:latin typeface="Carlito"/>
                <a:cs typeface="Carlito"/>
              </a:rPr>
              <a:t>учащейся </a:t>
            </a:r>
            <a:r>
              <a:rPr sz="1400" b="1" spc="-15" dirty="0">
                <a:solidFill>
                  <a:srgbClr val="17375E"/>
                </a:solidFill>
                <a:latin typeface="Carlito"/>
                <a:cs typeface="Carlito"/>
              </a:rPr>
              <a:t>молодежи </a:t>
            </a:r>
            <a:r>
              <a:rPr sz="1400" b="1" spc="-5" dirty="0">
                <a:solidFill>
                  <a:srgbClr val="17375E"/>
                </a:solidFill>
                <a:latin typeface="Carlito"/>
                <a:cs typeface="Carlito"/>
              </a:rPr>
              <a:t>Санкт-Петербурга  (Синопская наб., дом</a:t>
            </a:r>
            <a:r>
              <a:rPr sz="1400" b="1" spc="-5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400" b="1" spc="-5" dirty="0">
                <a:solidFill>
                  <a:srgbClr val="17375E"/>
                </a:solidFill>
                <a:latin typeface="Carlito"/>
                <a:cs typeface="Carlito"/>
              </a:rPr>
              <a:t>64)</a:t>
            </a:r>
            <a:endParaRPr sz="14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400" b="1" spc="-5" dirty="0">
                <a:solidFill>
                  <a:srgbClr val="17375E"/>
                </a:solidFill>
                <a:latin typeface="Carlito"/>
                <a:cs typeface="Carlito"/>
              </a:rPr>
              <a:t>состоялось </a:t>
            </a:r>
            <a:r>
              <a:rPr sz="1400" b="1" dirty="0">
                <a:solidFill>
                  <a:srgbClr val="17375E"/>
                </a:solidFill>
                <a:latin typeface="Carlito"/>
                <a:cs typeface="Carlito"/>
              </a:rPr>
              <a:t>открытие </a:t>
            </a:r>
            <a:r>
              <a:rPr sz="1400" b="1" spc="-10" dirty="0">
                <a:solidFill>
                  <a:srgbClr val="17375E"/>
                </a:solidFill>
                <a:latin typeface="Carlito"/>
                <a:cs typeface="Carlito"/>
              </a:rPr>
              <a:t>городской </a:t>
            </a:r>
            <a:r>
              <a:rPr sz="1400" b="1" dirty="0">
                <a:solidFill>
                  <a:srgbClr val="17375E"/>
                </a:solidFill>
                <a:latin typeface="Carlito"/>
                <a:cs typeface="Carlito"/>
              </a:rPr>
              <a:t>выставки -</a:t>
            </a:r>
            <a:r>
              <a:rPr sz="1400" b="1" spc="-15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400" b="1" spc="-5" dirty="0">
                <a:solidFill>
                  <a:srgbClr val="17375E"/>
                </a:solidFill>
                <a:latin typeface="Carlito"/>
                <a:cs typeface="Carlito"/>
              </a:rPr>
              <a:t>конкурса</a:t>
            </a:r>
            <a:endParaRPr sz="1400">
              <a:latin typeface="Carlito"/>
              <a:cs typeface="Carlito"/>
            </a:endParaRPr>
          </a:p>
          <a:p>
            <a:pPr marL="12700" marR="576580">
              <a:lnSpc>
                <a:spcPct val="100000"/>
              </a:lnSpc>
            </a:pPr>
            <a:r>
              <a:rPr sz="1400" b="1" dirty="0">
                <a:solidFill>
                  <a:srgbClr val="17375E"/>
                </a:solidFill>
                <a:latin typeface="Carlito"/>
                <a:cs typeface="Carlito"/>
              </a:rPr>
              <a:t>«Их звали почетным </a:t>
            </a:r>
            <a:r>
              <a:rPr sz="1400" b="1" spc="-5" dirty="0">
                <a:solidFill>
                  <a:srgbClr val="17375E"/>
                </a:solidFill>
                <a:latin typeface="Carlito"/>
                <a:cs typeface="Carlito"/>
              </a:rPr>
              <a:t>именем</a:t>
            </a:r>
            <a:r>
              <a:rPr sz="1400" b="1" spc="-16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400" b="1" spc="-5" dirty="0">
                <a:solidFill>
                  <a:srgbClr val="17375E"/>
                </a:solidFill>
                <a:latin typeface="Carlito"/>
                <a:cs typeface="Carlito"/>
              </a:rPr>
              <a:t>ремесленник»,  посвященной </a:t>
            </a:r>
            <a:r>
              <a:rPr sz="1400" b="1" dirty="0">
                <a:solidFill>
                  <a:srgbClr val="17375E"/>
                </a:solidFill>
                <a:latin typeface="Carlito"/>
                <a:cs typeface="Carlito"/>
              </a:rPr>
              <a:t>75-летию</a:t>
            </a:r>
            <a:r>
              <a:rPr sz="1400" b="1" spc="-7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400" b="1" spc="-5" dirty="0">
                <a:solidFill>
                  <a:srgbClr val="17375E"/>
                </a:solidFill>
                <a:latin typeface="Carlito"/>
                <a:cs typeface="Carlito"/>
              </a:rPr>
              <a:t>Победы</a:t>
            </a:r>
            <a:endParaRPr sz="1400">
              <a:latin typeface="Carlito"/>
              <a:cs typeface="Carlito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91895" y="1296924"/>
            <a:ext cx="6225540" cy="4083050"/>
            <a:chOff x="691895" y="1296924"/>
            <a:chExt cx="6225540" cy="4083050"/>
          </a:xfrm>
        </p:grpSpPr>
        <p:sp>
          <p:nvSpPr>
            <p:cNvPr id="5" name="object 5"/>
            <p:cNvSpPr/>
            <p:nvPr/>
          </p:nvSpPr>
          <p:spPr>
            <a:xfrm>
              <a:off x="691895" y="1296924"/>
              <a:ext cx="3061716" cy="408279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855719" y="1296924"/>
              <a:ext cx="3061716" cy="408279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770940" y="5505703"/>
            <a:ext cx="5637530" cy="880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016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244060"/>
                </a:solidFill>
                <a:latin typeface="Carlito"/>
                <a:cs typeface="Carlito"/>
              </a:rPr>
              <a:t>С </a:t>
            </a:r>
            <a:r>
              <a:rPr sz="1400" b="1" spc="-5" dirty="0">
                <a:solidFill>
                  <a:srgbClr val="244060"/>
                </a:solidFill>
                <a:latin typeface="Carlito"/>
                <a:cs typeface="Carlito"/>
              </a:rPr>
              <a:t>выставкой можно </a:t>
            </a:r>
            <a:r>
              <a:rPr sz="1400" b="1" spc="-20" dirty="0">
                <a:solidFill>
                  <a:srgbClr val="244060"/>
                </a:solidFill>
                <a:latin typeface="Carlito"/>
                <a:cs typeface="Carlito"/>
              </a:rPr>
              <a:t>будет </a:t>
            </a:r>
            <a:r>
              <a:rPr sz="1400" b="1" dirty="0">
                <a:solidFill>
                  <a:srgbClr val="244060"/>
                </a:solidFill>
                <a:latin typeface="Carlito"/>
                <a:cs typeface="Carlito"/>
              </a:rPr>
              <a:t>дистанционно </a:t>
            </a:r>
            <a:r>
              <a:rPr sz="1400" b="1" spc="-5" dirty="0">
                <a:solidFill>
                  <a:srgbClr val="244060"/>
                </a:solidFill>
                <a:latin typeface="Carlito"/>
                <a:cs typeface="Carlito"/>
              </a:rPr>
              <a:t>ознакомиться </a:t>
            </a:r>
            <a:r>
              <a:rPr sz="1400" b="1" dirty="0">
                <a:solidFill>
                  <a:srgbClr val="244060"/>
                </a:solidFill>
                <a:latin typeface="Carlito"/>
                <a:cs typeface="Carlito"/>
              </a:rPr>
              <a:t>в </a:t>
            </a:r>
            <a:r>
              <a:rPr sz="1400" b="1" spc="-5" dirty="0">
                <a:solidFill>
                  <a:srgbClr val="244060"/>
                </a:solidFill>
                <a:latin typeface="Carlito"/>
                <a:cs typeface="Carlito"/>
              </a:rPr>
              <a:t>официальной  группе </a:t>
            </a:r>
            <a:r>
              <a:rPr sz="1400" b="1" dirty="0">
                <a:solidFill>
                  <a:srgbClr val="244060"/>
                </a:solidFill>
                <a:latin typeface="Carlito"/>
                <a:cs typeface="Carlito"/>
              </a:rPr>
              <a:t>Музея в сети </a:t>
            </a:r>
            <a:r>
              <a:rPr sz="1400" b="1" spc="-5" dirty="0">
                <a:solidFill>
                  <a:srgbClr val="244060"/>
                </a:solidFill>
                <a:latin typeface="Carlito"/>
                <a:cs typeface="Carlito"/>
              </a:rPr>
              <a:t>Вконтакте:</a:t>
            </a:r>
            <a:r>
              <a:rPr sz="1400" b="1" spc="-105" dirty="0">
                <a:solidFill>
                  <a:srgbClr val="244060"/>
                </a:solidFill>
                <a:latin typeface="Carlito"/>
                <a:cs typeface="Carlito"/>
              </a:rPr>
              <a:t> </a:t>
            </a:r>
            <a:r>
              <a:rPr sz="1400" b="1" spc="-5" dirty="0">
                <a:solidFill>
                  <a:srgbClr val="FF0000"/>
                </a:solidFill>
                <a:latin typeface="Carlito"/>
                <a:cs typeface="Carlito"/>
              </a:rPr>
              <a:t>https://vk.com/professmuseum.</a:t>
            </a:r>
            <a:endParaRPr sz="1400">
              <a:latin typeface="Carlito"/>
              <a:cs typeface="Carlito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1400" b="1" dirty="0">
                <a:solidFill>
                  <a:srgbClr val="244060"/>
                </a:solidFill>
                <a:latin typeface="Carlito"/>
                <a:cs typeface="Carlito"/>
              </a:rPr>
              <a:t>Справки по </a:t>
            </a:r>
            <a:r>
              <a:rPr sz="1400" b="1" spc="-5" dirty="0">
                <a:solidFill>
                  <a:srgbClr val="244060"/>
                </a:solidFill>
                <a:latin typeface="Carlito"/>
                <a:cs typeface="Carlito"/>
              </a:rPr>
              <a:t>телефону: </a:t>
            </a:r>
            <a:r>
              <a:rPr sz="1400" b="1" spc="-5" dirty="0">
                <a:solidFill>
                  <a:srgbClr val="FF0000"/>
                </a:solidFill>
                <a:latin typeface="Carlito"/>
                <a:cs typeface="Carlito"/>
              </a:rPr>
              <a:t>246-08-55, Соломаничева Полина Александровна.  </a:t>
            </a:r>
            <a:r>
              <a:rPr sz="1400" b="1" dirty="0">
                <a:solidFill>
                  <a:srgbClr val="244060"/>
                </a:solidFill>
                <a:latin typeface="Carlito"/>
                <a:cs typeface="Carlito"/>
              </a:rPr>
              <a:t>Е-mail:</a:t>
            </a:r>
            <a:r>
              <a:rPr sz="1400" b="1" spc="-25" dirty="0">
                <a:solidFill>
                  <a:srgbClr val="244060"/>
                </a:solidFill>
                <a:latin typeface="Carlito"/>
                <a:cs typeface="Carlito"/>
              </a:rPr>
              <a:t> </a:t>
            </a:r>
            <a:r>
              <a:rPr sz="1400" b="1" spc="-5" dirty="0">
                <a:solidFill>
                  <a:srgbClr val="FF0000"/>
                </a:solidFill>
                <a:latin typeface="Carlito"/>
                <a:cs typeface="Carlito"/>
                <a:hlinkClick r:id="rId5"/>
              </a:rPr>
              <a:t>profmuseum@dumspb.ru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73125" y="294894"/>
            <a:ext cx="60598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17375E"/>
                </a:solidFill>
                <a:latin typeface="Carlito"/>
                <a:cs typeface="Carlito"/>
              </a:rPr>
              <a:t>Образовательные </a:t>
            </a:r>
            <a:r>
              <a:rPr sz="2000" dirty="0">
                <a:solidFill>
                  <a:srgbClr val="17375E"/>
                </a:solidFill>
                <a:latin typeface="Carlito"/>
                <a:cs typeface="Carlito"/>
              </a:rPr>
              <a:t>проекты в дистанционном</a:t>
            </a:r>
            <a:r>
              <a:rPr sz="2000" spc="-16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2000" spc="-5" dirty="0">
                <a:solidFill>
                  <a:srgbClr val="17375E"/>
                </a:solidFill>
                <a:latin typeface="Carlito"/>
                <a:cs typeface="Carlito"/>
              </a:rPr>
              <a:t>формате</a:t>
            </a:r>
            <a:endParaRPr sz="2000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19477" y="142494"/>
            <a:ext cx="519938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solidFill>
                  <a:srgbClr val="17375E"/>
                </a:solidFill>
                <a:latin typeface="Carlito"/>
                <a:cs typeface="Carlito"/>
              </a:rPr>
              <a:t>Санкт-Петербургское движение</a:t>
            </a:r>
            <a:r>
              <a:rPr sz="2000" b="1" spc="-2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2000" b="1" spc="-5" dirty="0">
                <a:solidFill>
                  <a:srgbClr val="17375E"/>
                </a:solidFill>
                <a:latin typeface="Carlito"/>
                <a:cs typeface="Carlito"/>
              </a:rPr>
              <a:t>добровольцев</a:t>
            </a:r>
            <a:endParaRPr sz="2000">
              <a:latin typeface="Carlito"/>
              <a:cs typeface="Carlito"/>
            </a:endParaRPr>
          </a:p>
          <a:p>
            <a:pPr algn="ctr">
              <a:lnSpc>
                <a:spcPct val="100000"/>
              </a:lnSpc>
            </a:pPr>
            <a:r>
              <a:rPr sz="2000" b="1" spc="-5" dirty="0">
                <a:solidFill>
                  <a:srgbClr val="17375E"/>
                </a:solidFill>
                <a:latin typeface="Carlito"/>
                <a:cs typeface="Carlito"/>
              </a:rPr>
              <a:t>«Наше </a:t>
            </a:r>
            <a:r>
              <a:rPr sz="2000" b="1" spc="-20" dirty="0">
                <a:solidFill>
                  <a:srgbClr val="17375E"/>
                </a:solidFill>
                <a:latin typeface="Carlito"/>
                <a:cs typeface="Carlito"/>
              </a:rPr>
              <a:t>будущее </a:t>
            </a:r>
            <a:r>
              <a:rPr sz="2000" b="1" dirty="0">
                <a:solidFill>
                  <a:srgbClr val="17375E"/>
                </a:solidFill>
                <a:latin typeface="Carlito"/>
                <a:cs typeface="Carlito"/>
              </a:rPr>
              <a:t>в </a:t>
            </a:r>
            <a:r>
              <a:rPr sz="2000" b="1" spc="-5" dirty="0">
                <a:solidFill>
                  <a:srgbClr val="17375E"/>
                </a:solidFill>
                <a:latin typeface="Carlito"/>
                <a:cs typeface="Carlito"/>
              </a:rPr>
              <a:t>наших</a:t>
            </a:r>
            <a:r>
              <a:rPr sz="2000" b="1" spc="-1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2000" b="1" spc="-15" dirty="0">
                <a:solidFill>
                  <a:srgbClr val="17375E"/>
                </a:solidFill>
                <a:latin typeface="Carlito"/>
                <a:cs typeface="Carlito"/>
              </a:rPr>
              <a:t>руках»</a:t>
            </a:r>
            <a:endParaRPr sz="2000">
              <a:latin typeface="Carlito"/>
              <a:cs typeface="Carlit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068324" y="1144524"/>
            <a:ext cx="8094345" cy="5585460"/>
            <a:chOff x="1068324" y="1144524"/>
            <a:chExt cx="8094345" cy="5585460"/>
          </a:xfrm>
        </p:grpSpPr>
        <p:sp>
          <p:nvSpPr>
            <p:cNvPr id="4" name="object 4"/>
            <p:cNvSpPr/>
            <p:nvPr/>
          </p:nvSpPr>
          <p:spPr>
            <a:xfrm>
              <a:off x="1068324" y="1144524"/>
              <a:ext cx="3948684" cy="558546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212080" y="1144524"/>
              <a:ext cx="3950208" cy="558546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3125" y="294894"/>
            <a:ext cx="1971039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17375E"/>
                </a:solidFill>
                <a:latin typeface="Carlito"/>
                <a:cs typeface="Carlito"/>
              </a:rPr>
              <a:t>Видеоматериалы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982467" y="961644"/>
            <a:ext cx="6115811" cy="58110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126</Words>
  <Application>Microsoft Office PowerPoint</Application>
  <PresentationFormat>Произвольный</PresentationFormat>
  <Paragraphs>21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Office Theme</vt:lpstr>
      <vt:lpstr>Презентация PowerPoint</vt:lpstr>
      <vt:lpstr>Сайт ГБНОУ ДУМ СПб (www.dumspb.ru)</vt:lpstr>
      <vt:lpstr>Презентация PowerPoint</vt:lpstr>
      <vt:lpstr>Использование электронного ресурса при проведении занятий</vt:lpstr>
      <vt:lpstr>Дистанционный формат</vt:lpstr>
      <vt:lpstr>Образовательные проекты в дистанционном формате</vt:lpstr>
      <vt:lpstr>Образовательные проекты в дистанционном формате</vt:lpstr>
      <vt:lpstr>Презентация PowerPoint</vt:lpstr>
      <vt:lpstr>Видеоматериалы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неформального образования как механизм интеграции образовательной сети  Пушкинского района  Санкт-Петербурга</dc:title>
  <dc:creator>User</dc:creator>
  <cp:lastModifiedBy>zvuk</cp:lastModifiedBy>
  <cp:revision>1</cp:revision>
  <dcterms:created xsi:type="dcterms:W3CDTF">2020-03-27T07:24:39Z</dcterms:created>
  <dcterms:modified xsi:type="dcterms:W3CDTF">2020-03-27T08:10:55Z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2020-03-26T00:00:00Z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2020-03-27T00:00:00Z</vt:filetime>
  </property>
</Properties>
</file>