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6" r:id="rId4"/>
    <p:sldId id="267" r:id="rId5"/>
    <p:sldId id="269" r:id="rId6"/>
    <p:sldId id="268" r:id="rId7"/>
    <p:sldId id="259" r:id="rId8"/>
  </p:sldIdLst>
  <p:sldSz cx="12192000" cy="6858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без заголовка" id="{ACF25036-B5B3-4940-9A00-F7E4E22C2843}">
          <p14:sldIdLst>
            <p14:sldId id="257"/>
            <p14:sldId id="258"/>
            <p14:sldId id="266"/>
            <p14:sldId id="267"/>
            <p14:sldId id="269"/>
            <p14:sldId id="268"/>
            <p14:sldId id="2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68620-AF83-429F-9F5A-48960B89A1BD}" v="434" dt="2020-10-14T08:19:00.6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11" autoAdjust="0"/>
    <p:restoredTop sz="94660"/>
  </p:normalViewPr>
  <p:slideViewPr>
    <p:cSldViewPr snapToGrid="0">
      <p:cViewPr varScale="1">
        <p:scale>
          <a:sx n="78" d="100"/>
          <a:sy n="78" d="100"/>
        </p:scale>
        <p:origin x="-2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cirina@mail.ru" userId="Mo+Ijw9UgzAReJ8pnktI4e1Dl0kF0Rq6xEKYTzjCF3k=" providerId="None" clId="Web-{44968620-AF83-429F-9F5A-48960B89A1BD}"/>
    <pc:docChg chg="modSld sldOrd">
      <pc:chgData name="incirina@mail.ru" userId="Mo+Ijw9UgzAReJ8pnktI4e1Dl0kF0Rq6xEKYTzjCF3k=" providerId="None" clId="Web-{44968620-AF83-429F-9F5A-48960B89A1BD}" dt="2020-10-14T08:19:00.611" v="401"/>
      <pc:docMkLst>
        <pc:docMk/>
      </pc:docMkLst>
      <pc:sldChg chg="ord">
        <pc:chgData name="incirina@mail.ru" userId="Mo+Ijw9UgzAReJ8pnktI4e1Dl0kF0Rq6xEKYTzjCF3k=" providerId="None" clId="Web-{44968620-AF83-429F-9F5A-48960B89A1BD}" dt="2020-10-14T07:59:58.205" v="0"/>
        <pc:sldMkLst>
          <pc:docMk/>
          <pc:sldMk cId="659709687" sldId="257"/>
        </pc:sldMkLst>
      </pc:sldChg>
      <pc:sldChg chg="modSp">
        <pc:chgData name="incirina@mail.ru" userId="Mo+Ijw9UgzAReJ8pnktI4e1Dl0kF0Rq6xEKYTzjCF3k=" providerId="None" clId="Web-{44968620-AF83-429F-9F5A-48960B89A1BD}" dt="2020-10-14T08:00:53.050" v="2" actId="20577"/>
        <pc:sldMkLst>
          <pc:docMk/>
          <pc:sldMk cId="1185810121" sldId="258"/>
        </pc:sldMkLst>
        <pc:spChg chg="mod">
          <ac:chgData name="incirina@mail.ru" userId="Mo+Ijw9UgzAReJ8pnktI4e1Dl0kF0Rq6xEKYTzjCF3k=" providerId="None" clId="Web-{44968620-AF83-429F-9F5A-48960B89A1BD}" dt="2020-10-14T08:00:53.050" v="2" actId="20577"/>
          <ac:spMkLst>
            <pc:docMk/>
            <pc:sldMk cId="1185810121" sldId="258"/>
            <ac:spMk id="2" creationId="{00000000-0000-0000-0000-000000000000}"/>
          </ac:spMkLst>
        </pc:spChg>
      </pc:sldChg>
      <pc:sldChg chg="modSp">
        <pc:chgData name="incirina@mail.ru" userId="Mo+Ijw9UgzAReJ8pnktI4e1Dl0kF0Rq6xEKYTzjCF3k=" providerId="None" clId="Web-{44968620-AF83-429F-9F5A-48960B89A1BD}" dt="2020-10-14T08:07:30.936" v="145" actId="20577"/>
        <pc:sldMkLst>
          <pc:docMk/>
          <pc:sldMk cId="1385401005" sldId="267"/>
        </pc:sldMkLst>
        <pc:spChg chg="mod">
          <ac:chgData name="incirina@mail.ru" userId="Mo+Ijw9UgzAReJ8pnktI4e1Dl0kF0Rq6xEKYTzjCF3k=" providerId="None" clId="Web-{44968620-AF83-429F-9F5A-48960B89A1BD}" dt="2020-10-14T08:07:30.936" v="145" actId="20577"/>
          <ac:spMkLst>
            <pc:docMk/>
            <pc:sldMk cId="1385401005" sldId="267"/>
            <ac:spMk id="5" creationId="{00000000-0000-0000-0000-000000000000}"/>
          </ac:spMkLst>
        </pc:spChg>
      </pc:sldChg>
      <pc:sldChg chg="modSp">
        <pc:chgData name="incirina@mail.ru" userId="Mo+Ijw9UgzAReJ8pnktI4e1Dl0kF0Rq6xEKYTzjCF3k=" providerId="None" clId="Web-{44968620-AF83-429F-9F5A-48960B89A1BD}" dt="2020-10-14T08:19:00.611" v="401"/>
        <pc:sldMkLst>
          <pc:docMk/>
          <pc:sldMk cId="90807954" sldId="268"/>
        </pc:sldMkLst>
        <pc:graphicFrameChg chg="mod modGraphic">
          <ac:chgData name="incirina@mail.ru" userId="Mo+Ijw9UgzAReJ8pnktI4e1Dl0kF0Rq6xEKYTzjCF3k=" providerId="None" clId="Web-{44968620-AF83-429F-9F5A-48960B89A1BD}" dt="2020-10-14T08:19:00.611" v="401"/>
          <ac:graphicFrameMkLst>
            <pc:docMk/>
            <pc:sldMk cId="90807954" sldId="268"/>
            <ac:graphicFrameMk id="5" creationId="{00000000-0000-0000-0000-000000000000}"/>
          </ac:graphicFrameMkLst>
        </pc:graphicFrameChg>
      </pc:sldChg>
      <pc:sldChg chg="modSp">
        <pc:chgData name="incirina@mail.ru" userId="Mo+Ijw9UgzAReJ8pnktI4e1Dl0kF0Rq6xEKYTzjCF3k=" providerId="None" clId="Web-{44968620-AF83-429F-9F5A-48960B89A1BD}" dt="2020-10-14T08:17:21.983" v="394" actId="20577"/>
        <pc:sldMkLst>
          <pc:docMk/>
          <pc:sldMk cId="2709185642" sldId="269"/>
        </pc:sldMkLst>
        <pc:spChg chg="mod">
          <ac:chgData name="incirina@mail.ru" userId="Mo+Ijw9UgzAReJ8pnktI4e1Dl0kF0Rq6xEKYTzjCF3k=" providerId="None" clId="Web-{44968620-AF83-429F-9F5A-48960B89A1BD}" dt="2020-10-14T08:17:21.983" v="394" actId="20577"/>
          <ac:spMkLst>
            <pc:docMk/>
            <pc:sldMk cId="2709185642" sldId="269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lassroom.google.com/" TargetMode="External"/><Relationship Id="rId3" Type="http://schemas.openxmlformats.org/officeDocument/2006/relationships/hyperlink" Target="http://school-collection.edu.ru/" TargetMode="External"/><Relationship Id="rId7" Type="http://schemas.openxmlformats.org/officeDocument/2006/relationships/hyperlink" Target="https://discordapp.com/" TargetMode="External"/><Relationship Id="rId2" Type="http://schemas.openxmlformats.org/officeDocument/2006/relationships/hyperlink" Target="http://fcior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" TargetMode="External"/><Relationship Id="rId5" Type="http://schemas.openxmlformats.org/officeDocument/2006/relationships/hyperlink" Target="https://www.skype.com/" TargetMode="External"/><Relationship Id="rId4" Type="http://schemas.openxmlformats.org/officeDocument/2006/relationships/hyperlink" Target="https://proektoria.online/" TargetMode="External"/><Relationship Id="rId9" Type="http://schemas.openxmlformats.org/officeDocument/2006/relationships/hyperlink" Target="https://zoom.u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1400" y="1777649"/>
            <a:ext cx="6182193" cy="246777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«Организация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деятельности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использованием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 технологий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8116" y="4728393"/>
            <a:ext cx="8915399" cy="1126283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Инц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Ирина Германовна, </a:t>
            </a:r>
          </a:p>
          <a:p>
            <a:pPr algn="r">
              <a:spcBef>
                <a:spcPts val="0"/>
              </a:spcBef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ГБНОУ ДУМ СПб</a:t>
            </a:r>
          </a:p>
          <a:p>
            <a:pPr algn="r">
              <a:spcBef>
                <a:spcPts val="0"/>
              </a:spcBef>
            </a:pPr>
            <a:endParaRPr lang="ru-RU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88" y="146296"/>
            <a:ext cx="1230789" cy="13046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6428" y="228764"/>
            <a:ext cx="107768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Государственное бюджетное  нетиповое образовательное учреждение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Дворец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учащейся молодежи Санкт-Петербурга</a:t>
            </a:r>
          </a:p>
        </p:txBody>
      </p:sp>
      <p:pic>
        <p:nvPicPr>
          <p:cNvPr id="1026" name="Picture 2" descr="\\qnap\docs\Методический отдел\1. Теплякова Лариса Евгеньевна\7764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3" y="1777649"/>
            <a:ext cx="5339446" cy="46779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97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976" y="64653"/>
            <a:ext cx="10900456" cy="243470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Arial"/>
                <a:cs typeface="Arial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/>
                <a:cs typeface="Arial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/>
                <a:cs typeface="Arial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/>
                <a:cs typeface="Arial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/>
                <a:cs typeface="Arial"/>
              </a:rPr>
              <a:t>              Дистанционные </a:t>
            </a:r>
            <a:r>
              <a:rPr lang="ru-RU" sz="2400" b="1" dirty="0">
                <a:solidFill>
                  <a:srgbClr val="C00000"/>
                </a:solidFill>
                <a:latin typeface="Arial"/>
                <a:cs typeface="Arial"/>
              </a:rPr>
              <a:t>образовательные технологии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Федеральный закон РФ «Об образовании в Российской Федерации»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№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273-ФЗ от29.12.2012 статья16 «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Реализация образовательных программ с применением электронного обучения и дистанционных образовательных технологий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»: 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Электронное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обучение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–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</a:t>
            </a:r>
            <a:r>
              <a:rPr lang="ru-RU" sz="2000" dirty="0">
                <a:latin typeface="Arial"/>
                <a:cs typeface="Arial"/>
              </a:rPr>
              <a:t/>
            </a:r>
            <a:br>
              <a:rPr lang="ru-RU" sz="2000" dirty="0">
                <a:latin typeface="Arial"/>
                <a:cs typeface="Arial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Дистанционные образовательные технологии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реализуются с применением информационно-телекоммуникационных сетей при опосредованном (на расстоянии) взаимодействии обучающихся и педагогических работников.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58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253" y="493481"/>
            <a:ext cx="8911687" cy="1280890"/>
          </a:xfrm>
        </p:spPr>
        <p:txBody>
          <a:bodyPr>
            <a:normAutofit/>
          </a:bodyPr>
          <a:lstStyle/>
          <a:p>
            <a:pPr indent="0" algn="ctr">
              <a:lnSpc>
                <a:spcPts val="1824"/>
              </a:lnSpc>
            </a:pPr>
            <a:r>
              <a:rPr lang="ru" sz="2000" dirty="0">
                <a:latin typeface="Times New Roman"/>
              </a:rPr>
              <a:t/>
            </a:r>
            <a:br>
              <a:rPr lang="ru" sz="2000" dirty="0">
                <a:latin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0754" y="1959429"/>
            <a:ext cx="9673545" cy="3804836"/>
          </a:xfrm>
        </p:spPr>
        <p:txBody>
          <a:bodyPr/>
          <a:lstStyle/>
          <a:p>
            <a:pPr marL="0" indent="0">
              <a:buNone/>
            </a:pPr>
            <a:endParaRPr lang="ru" dirty="0">
              <a:latin typeface="Times New Roman"/>
            </a:endParaRPr>
          </a:p>
          <a:p>
            <a:pPr marL="0" indent="0">
              <a:buNone/>
            </a:pPr>
            <a:endParaRPr lang="ru" dirty="0">
              <a:latin typeface="Times New Roman"/>
            </a:endParaRPr>
          </a:p>
          <a:p>
            <a:pPr marL="0" indent="0">
              <a:buNone/>
            </a:pPr>
            <a:endParaRPr lang="ru" b="1" dirty="0">
              <a:latin typeface="Times New Roman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5284" y="385762"/>
            <a:ext cx="109619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Нормативные документы</a:t>
            </a:r>
          </a:p>
          <a:p>
            <a:pPr algn="ctr"/>
            <a:endParaRPr lang="ru-RU" dirty="0"/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Приказ Министерства образования и науки РФ от 23.08.2017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Письмо Министерства просвещения РФ от 19.03.2020 № ГД-39/04 «О направлении методических рекомендаций» («Методические рекомендации 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технологий»);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Стратегия развития воспитания в Российской Федерации на период до 2025 года // Распоряжение Правительства Российской Федерации от 29.05.2015 №996-р;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Концепция развития дополнительного образования детей в Российской Федерации // Распоряжение Правительства Российской Федерации от 04.09.2014 №1726-р;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СанПиН 2.4.2.2821-10 «Санитарно-эпидемиологические требования к условиям и организации обучения в общеобразовательных учреждениях» </a:t>
            </a:r>
          </a:p>
        </p:txBody>
      </p:sp>
    </p:spTree>
    <p:extLst>
      <p:ext uri="{BB962C8B-B14F-4D97-AF65-F5344CB8AC3E}">
        <p14:creationId xmlns="" xmlns:p14="http://schemas.microsoft.com/office/powerpoint/2010/main" val="39146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08214"/>
            <a:ext cx="8911687" cy="1496786"/>
          </a:xfrm>
        </p:spPr>
        <p:txBody>
          <a:bodyPr>
            <a:noAutofit/>
          </a:bodyPr>
          <a:lstStyle/>
          <a:p>
            <a:pPr algn="ctr"/>
            <a:r>
              <a:rPr lang="ru" sz="2000" dirty="0">
                <a:latin typeface="Times New Roman"/>
              </a:rPr>
              <a:t/>
            </a:r>
            <a:br>
              <a:rPr lang="ru" sz="2000" dirty="0">
                <a:latin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30829"/>
            <a:ext cx="8915400" cy="418039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marL="0" indent="0">
              <a:buNone/>
            </a:pPr>
            <a:endParaRPr lang="ru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marL="0" indent="0">
              <a:buNone/>
            </a:pPr>
            <a:endParaRPr lang="ru" dirty="0">
              <a:solidFill>
                <a:schemeClr val="bg2">
                  <a:lumMod val="50000"/>
                </a:schemeClr>
              </a:solidFill>
              <a:latin typeface="Times New Roman"/>
            </a:endParaRPr>
          </a:p>
          <a:p>
            <a:pPr>
              <a:buFontTx/>
              <a:buChar char="-"/>
            </a:pPr>
            <a:endParaRPr lang="ru" dirty="0">
              <a:latin typeface="Times New Roman"/>
            </a:endParaRP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9571" y="494143"/>
            <a:ext cx="10167481" cy="66479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Особенности организации образовательной </a:t>
            </a:r>
            <a:r>
              <a:rPr lang="ru-RU" sz="2400" b="1" dirty="0" smtClean="0">
                <a:solidFill>
                  <a:srgbClr val="C00000"/>
                </a:solidFill>
              </a:rPr>
              <a:t>процесса</a:t>
            </a:r>
            <a:r>
              <a:rPr lang="ru-RU" sz="2400" b="1" dirty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с применением дистанционных  технологий </a:t>
            </a:r>
          </a:p>
          <a:p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Создать перечень электронных образовательных ресурсов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(образовательная платформа, социальная сеть,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мессенджеры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Сформировать расписание занятий на все учебные дни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соответствии с учебным планом по 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программе.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Проинформировать учащихся и их родителей (законных представителей)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 реализации дополнительных общеобразовательных программ или их частей с применением электронного обучения и дистанционных образовательных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технологий.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Вести учет результатов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образовательного процесса в электронной форме, мониторинг учащихся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Санитарно-эпидемиологические требования к условиям и организации обучения в общеобразовательных учреждениях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Продолжительность онлайн-занятия, а также время самостоятельной работы младших школьников за компьютером, планшетом или другим электронным носителем  20 - 25 минут, для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учащихся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среднего и старшего школьного возраста - 30 минут. </a:t>
            </a:r>
          </a:p>
          <a:p>
            <a:pPr algn="just"/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54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4225" y="98011"/>
            <a:ext cx="8911687" cy="1123048"/>
          </a:xfrm>
        </p:spPr>
        <p:txBody>
          <a:bodyPr>
            <a:noAutofit/>
          </a:bodyPr>
          <a:lstStyle/>
          <a:p>
            <a:pPr algn="ctr"/>
            <a:r>
              <a:rPr lang="ru" sz="2000" dirty="0">
                <a:latin typeface="Times New Roman"/>
              </a:rPr>
              <a:t/>
            </a:r>
            <a:br>
              <a:rPr lang="ru" sz="2000" dirty="0">
                <a:latin typeface="Times New Roman"/>
              </a:rPr>
            </a:br>
            <a:r>
              <a:rPr lang="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Дистанционные технологии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>
              <a:spcBef>
                <a:spcPts val="0"/>
              </a:spcBef>
              <a:buFontTx/>
              <a:buChar char="-"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">
              <a:spcBef>
                <a:spcPts val="0"/>
              </a:spcBef>
              <a:buNone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">
              <a:spcBef>
                <a:spcPts val="0"/>
              </a:spcBef>
              <a:buNone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" dirty="0">
              <a:latin typeface="Times New Roman"/>
            </a:endParaRPr>
          </a:p>
          <a:p>
            <a:pPr marL="0" indent="0">
              <a:buNone/>
            </a:pPr>
            <a:endParaRPr lang="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7043" y="772023"/>
            <a:ext cx="9935936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Виды дистанционных технологий 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 Комплексные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кейс-технологии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.  основаны на самостоятельном изучении мультимедийных и печатных учебно-методических материалов, представленных в форме кейса и включающих в себя лекции, семинары, тренинги. Каждый кейс представляет собой завершенный программно-методический комплекс, где все материалы взаимосвязаны между собой и образуют единое целое. 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 Компьютерные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сетевые технологии 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характеризуются использование разнообразных компьютерных обучающих программ, учебников и методической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литературы,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материалы находятся в открытом доступе в сети Интернет или локальной сети учебного заведения. 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 Технологии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,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использующие т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елевизионные сети и спутниковые каналы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передачи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данных,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положен принцип деления дисциплины на модули (зет),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каждый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представляет собой законченный блок, по итогу изучения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учащийся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проходит промежуточный контроль качества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знаний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электронный тест).</a:t>
            </a: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Чат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занятия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 - 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это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 форма занятий, осуществляемых с использованием сетевой технологии. 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Чат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занятия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 проводятся синхронно, то есть все участники имеют одновременный доступ к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общению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091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7325" y="293910"/>
            <a:ext cx="8911687" cy="658590"/>
          </a:xfrm>
        </p:spPr>
        <p:txBody>
          <a:bodyPr>
            <a:noAutofit/>
          </a:bodyPr>
          <a:lstStyle/>
          <a:p>
            <a:pPr algn="ctr"/>
            <a:r>
              <a:rPr lang="ru" sz="2000" dirty="0">
                <a:latin typeface="Times New Roman"/>
              </a:rPr>
              <a:t/>
            </a:r>
            <a:br>
              <a:rPr lang="ru" sz="2000" dirty="0">
                <a:latin typeface="Times New Roman"/>
              </a:rPr>
            </a:br>
            <a:r>
              <a:rPr lang="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Сайты и платформы для дистанционного образования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5458776"/>
              </p:ext>
            </p:extLst>
          </p:nvPr>
        </p:nvGraphicFramePr>
        <p:xfrm>
          <a:off x="1409699" y="990600"/>
          <a:ext cx="9461501" cy="5660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8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029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96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6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Наименование сайта (портала)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Краткая аннотация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Адрес сайта (портала)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2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Федеральный центр информационно-образовательных ресурсов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ФЦИОР направлен на распространение электронных образовательных ресурсов и сервисов для всех уровней и ступеней образования. Электронные учебные модули создаются по тематическим элементам учебных предметов и дисциплин и представляют собой законченные интерактивные мультимедиа продукты, нацеленные на решение определенной учебной задачи. В разделе «Дополнительное образование» каталога представлены в онлайновом режиме различные викторины, кроссворды, </a:t>
                      </a:r>
                      <a:r>
                        <a:rPr lang="ru-RU" sz="600" dirty="0" err="1">
                          <a:effectLst/>
                        </a:rPr>
                        <a:t>филворды</a:t>
                      </a:r>
                      <a:r>
                        <a:rPr lang="ru-RU" sz="600" dirty="0">
                          <a:effectLst/>
                        </a:rPr>
                        <a:t>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effectLst/>
                          <a:hlinkClick r:id="rId2"/>
                        </a:rPr>
                        <a:t>http://fcior.edu.ru/</a:t>
                      </a: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5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Единая коллекция цифровых образовательных ресурсов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Сайт включает в себя разнообразные цифровые образовательные ресурсы, методические материалы, тематические коллекции, инструменты (программные средства) для поддержки учебной деятельности и организации учебного процесса.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effectLst/>
                          <a:hlinkClick r:id="rId3"/>
                        </a:rPr>
                        <a:t>http://school-collection.edu.ru/</a:t>
                      </a: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9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effectLst/>
                        </a:rPr>
                        <a:t>ПроеКТОриЯ</a:t>
                      </a:r>
                      <a:endParaRPr lang="ru-RU" sz="600" dirty="0" err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Онлайн-площадка для коммуникации, выбора профессии и работы над проектными задачами. Интерактивная цифровая платформа включает в себя открытые уроки, опросы, интернет-издания с уникальным информационно-образовательным контентом.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effectLst/>
                          <a:hlinkClick r:id="rId4"/>
                        </a:rPr>
                        <a:t>https://proektoria.online/</a:t>
                      </a: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313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Платформа для общения и взаимодействия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238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Скайп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Площадка для проведения видеоконференций до 50 человек, возможность совершать индивидуальные и групповые голосовые и бесплатные видеозвонки, а также отправлять мгновенные сообщения и файлы другим пользователям.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effectLst/>
                          <a:hlinkClick r:id="rId5"/>
                        </a:rPr>
                        <a:t>https://www.skype.com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14086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Mail.ru </a:t>
                      </a:r>
                      <a:r>
                        <a:rPr lang="ru-RU" sz="600" dirty="0" err="1">
                          <a:effectLst/>
                        </a:rPr>
                        <a:t>Group</a:t>
                      </a:r>
                    </a:p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(</a:t>
                      </a:r>
                      <a:r>
                        <a:rPr lang="ru-RU" sz="600" dirty="0" err="1">
                          <a:effectLst/>
                        </a:rPr>
                        <a:t>Вконтакте</a:t>
                      </a:r>
                      <a:r>
                        <a:rPr lang="ru-RU" sz="600" dirty="0">
                          <a:effectLst/>
                        </a:rPr>
                        <a:t>)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Создание закрытых или публичных сообществ и чатов для группы и предмета. В сообществах можно не только публиковать записи с важной информацией и участвовать в обсуждениях, но и хранить учебные документы, конспекты, учебники. Создавать прямые трансляции лекций и уроков, записывать видео. Размещать учебные материалы: документы (презентаций, файлов, таблиц), картинки, аудио, видео.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effectLst/>
                          <a:hlinkClick r:id="rId6"/>
                        </a:rPr>
                        <a:t>https://vk.com/</a:t>
                      </a: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5585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effectLst/>
                        </a:rPr>
                        <a:t>Discord</a:t>
                      </a:r>
                      <a:endParaRPr lang="ru-RU" sz="600" dirty="0" err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Бесплатный мессенджер с поддержкой видеоконференций, голосовой и текстовый чат.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effectLst/>
                          <a:hlinkClick r:id="rId7"/>
                        </a:rPr>
                        <a:t>https://discordapp.com/</a:t>
                      </a: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4231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effectLst/>
                        </a:rPr>
                        <a:t>Google</a:t>
                      </a:r>
                      <a:r>
                        <a:rPr lang="ru-RU" sz="600" dirty="0">
                          <a:effectLst/>
                        </a:rPr>
                        <a:t> </a:t>
                      </a:r>
                      <a:r>
                        <a:rPr lang="ru-RU" sz="600" dirty="0" err="1">
                          <a:effectLst/>
                        </a:rPr>
                        <a:t>Classroom</a:t>
                      </a:r>
                      <a:endParaRPr lang="ru-RU" sz="600" dirty="0" err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effectLst/>
                        </a:rPr>
                        <a:t>Google</a:t>
                      </a:r>
                      <a:r>
                        <a:rPr lang="ru-RU" sz="600" dirty="0">
                          <a:effectLst/>
                        </a:rPr>
                        <a:t> Класс делает обучение более продуктивным: он позволяет удобно публиковать и оценивать задания, организовать совместную работу и эффективное взаимодействие всех участников процесса. Создавать курсы, раздавать задания и комментировать работы учащихся - все это можно делать в одном сервисе.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effectLst/>
                          <a:hlinkClick r:id="rId8"/>
                        </a:rPr>
                        <a:t>https://classroom.google.com/</a:t>
                      </a: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57291">
                <a:tc>
                  <a:txBody>
                    <a:bodyPr/>
                    <a:lstStyle/>
                    <a:p>
                      <a:pPr indent="139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err="1">
                          <a:effectLst/>
                        </a:rPr>
                        <a:t>Zoom</a:t>
                      </a:r>
                      <a:endParaRPr lang="ru-RU" sz="600" dirty="0" err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Платформа для проведения онлайн-занятий. Бесплатная учетная запись позволяет проводить видеоконференцию длительностью 40 минут с возможностью онлайн-общения до 100 человек. В платформу встроена интерактивная доска, можно легко и быстро переключаться с демонстрации экрана на доску Есть чат, в котором можно писать сообщения, передавать файлы.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u="sng" dirty="0">
                          <a:effectLst/>
                          <a:hlinkClick r:id="rId9"/>
                        </a:rPr>
                        <a:t>https://zoom.us/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6" marR="36806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11675" y="2133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8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3663" y="71697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Дистанционные технологии –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гибкость,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дальнодействие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экономичность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Дистанционное обучение позволяет: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снизить затраты на проведение обучения (не требуется затрат на аренду помещений, поездок к месту учёбы, как учащихся, так и преподавателей);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сократить время на обучение 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(участник самостоятельно может планировать время,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место и продолжительность занятий);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проводить обучение большого количества человек;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повысить качество обучения за счет применения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современных средств, объёмных электронных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библиотек;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создать единую образовательную среду.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25940513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440" y="3597250"/>
            <a:ext cx="3386763" cy="23707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314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3704</TotalTime>
  <Words>552</Words>
  <Application>Microsoft Office PowerPoint</Application>
  <PresentationFormat>Произвольный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   «Организация  образовательной деятельности  с использованием  дистанционных технологий» </vt:lpstr>
      <vt:lpstr>                Дистанционные образовательные технологии Федеральный закон РФ «Об образовании в Российской Федерации»  №273-ФЗ от29.12.2012 статья16 «Реализация образовательных программ с применением электронного обучения и дистанционных образовательных технологий»:   Электронное обучение –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  Дистанционные образовательные технологии реализуются с применением информационно-телекоммуникационных сетей при опосредованном (на расстоянии) взаимодействии обучающихся и педагогических работников.  </vt:lpstr>
      <vt:lpstr> </vt:lpstr>
      <vt:lpstr> </vt:lpstr>
      <vt:lpstr> Дистанционные технологии</vt:lpstr>
      <vt:lpstr> Сайты и платформы для дистанционного образования</vt:lpstr>
      <vt:lpstr>                 Дистанционные технологии – гибкость, дальнодействие, экономичность  Дистанционное обучение позволяет: - снизить затраты на проведение обучения (не требуется затрат на аренду помещений, поездок к месту учёбы, как учащихся, так и преподавателей); - сократить время на обучение ; (участник самостоятельно может планировать время,  место и продолжительность занятий); - проводить обучение большого количества человек; - повысить качество обучения за счет применения  современных средств, объёмных электронных  библиотек; - создать единую образовательную среду.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</dc:title>
  <dc:creator>Ксения Филатова</dc:creator>
  <cp:lastModifiedBy>Samsung</cp:lastModifiedBy>
  <cp:revision>170</cp:revision>
  <cp:lastPrinted>2018-10-11T07:45:25Z</cp:lastPrinted>
  <dcterms:created xsi:type="dcterms:W3CDTF">2018-09-17T13:46:04Z</dcterms:created>
  <dcterms:modified xsi:type="dcterms:W3CDTF">2020-10-14T11:41:36Z</dcterms:modified>
</cp:coreProperties>
</file>